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6"/>
  </p:notesMasterIdLst>
  <p:sldIdLst>
    <p:sldId id="257" r:id="rId2"/>
    <p:sldId id="258" r:id="rId3"/>
    <p:sldId id="259" r:id="rId4"/>
    <p:sldId id="434" r:id="rId5"/>
    <p:sldId id="435" r:id="rId6"/>
    <p:sldId id="343"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1" r:id="rId45"/>
    <p:sldId id="256" r:id="rId46"/>
    <p:sldId id="260" r:id="rId47"/>
    <p:sldId id="261" r:id="rId48"/>
    <p:sldId id="262" r:id="rId49"/>
    <p:sldId id="263" r:id="rId50"/>
    <p:sldId id="264" r:id="rId51"/>
    <p:sldId id="265" r:id="rId52"/>
    <p:sldId id="266" r:id="rId53"/>
    <p:sldId id="267" r:id="rId54"/>
    <p:sldId id="268" r:id="rId55"/>
    <p:sldId id="269" r:id="rId56"/>
    <p:sldId id="270" r:id="rId57"/>
    <p:sldId id="344" r:id="rId58"/>
    <p:sldId id="342" r:id="rId59"/>
    <p:sldId id="345" r:id="rId60"/>
    <p:sldId id="271" r:id="rId61"/>
    <p:sldId id="275" r:id="rId62"/>
    <p:sldId id="276" r:id="rId63"/>
    <p:sldId id="278" r:id="rId64"/>
    <p:sldId id="277" r:id="rId65"/>
    <p:sldId id="279" r:id="rId66"/>
    <p:sldId id="272" r:id="rId67"/>
    <p:sldId id="285" r:id="rId68"/>
    <p:sldId id="273" r:id="rId69"/>
    <p:sldId id="274" r:id="rId70"/>
    <p:sldId id="286" r:id="rId71"/>
    <p:sldId id="287" r:id="rId72"/>
    <p:sldId id="288" r:id="rId73"/>
    <p:sldId id="289" r:id="rId74"/>
    <p:sldId id="290" r:id="rId75"/>
    <p:sldId id="291" r:id="rId76"/>
    <p:sldId id="300" r:id="rId77"/>
    <p:sldId id="301" r:id="rId78"/>
    <p:sldId id="302" r:id="rId79"/>
    <p:sldId id="280" r:id="rId80"/>
    <p:sldId id="387" r:id="rId81"/>
    <p:sldId id="346" r:id="rId82"/>
    <p:sldId id="347" r:id="rId83"/>
    <p:sldId id="348" r:id="rId84"/>
    <p:sldId id="349" r:id="rId85"/>
    <p:sldId id="350" r:id="rId86"/>
    <p:sldId id="355" r:id="rId87"/>
    <p:sldId id="352" r:id="rId88"/>
    <p:sldId id="353" r:id="rId89"/>
    <p:sldId id="354"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4" r:id="rId104"/>
    <p:sldId id="375" r:id="rId105"/>
    <p:sldId id="376" r:id="rId106"/>
    <p:sldId id="377" r:id="rId107"/>
    <p:sldId id="378" r:id="rId108"/>
    <p:sldId id="379" r:id="rId109"/>
    <p:sldId id="380" r:id="rId110"/>
    <p:sldId id="381" r:id="rId111"/>
    <p:sldId id="382" r:id="rId112"/>
    <p:sldId id="386" r:id="rId113"/>
    <p:sldId id="384" r:id="rId114"/>
    <p:sldId id="385" r:id="rId115"/>
    <p:sldId id="383" r:id="rId116"/>
    <p:sldId id="389" r:id="rId117"/>
    <p:sldId id="390" r:id="rId118"/>
    <p:sldId id="392" r:id="rId119"/>
    <p:sldId id="393" r:id="rId120"/>
    <p:sldId id="394" r:id="rId121"/>
    <p:sldId id="404" r:id="rId122"/>
    <p:sldId id="405" r:id="rId123"/>
    <p:sldId id="406" r:id="rId124"/>
    <p:sldId id="373" r:id="rId125"/>
    <p:sldId id="407" r:id="rId126"/>
    <p:sldId id="408" r:id="rId127"/>
    <p:sldId id="409" r:id="rId128"/>
    <p:sldId id="410" r:id="rId129"/>
    <p:sldId id="411" r:id="rId130"/>
    <p:sldId id="428" r:id="rId131"/>
    <p:sldId id="426" r:id="rId132"/>
    <p:sldId id="427" r:id="rId133"/>
    <p:sldId id="356" r:id="rId134"/>
    <p:sldId id="357" r:id="rId135"/>
    <p:sldId id="395" r:id="rId136"/>
    <p:sldId id="396" r:id="rId137"/>
    <p:sldId id="397" r:id="rId138"/>
    <p:sldId id="398" r:id="rId139"/>
    <p:sldId id="399" r:id="rId140"/>
    <p:sldId id="400" r:id="rId141"/>
    <p:sldId id="401" r:id="rId142"/>
    <p:sldId id="402" r:id="rId143"/>
    <p:sldId id="403" r:id="rId144"/>
    <p:sldId id="412" r:id="rId145"/>
    <p:sldId id="413" r:id="rId146"/>
    <p:sldId id="414" r:id="rId147"/>
    <p:sldId id="415" r:id="rId148"/>
    <p:sldId id="416" r:id="rId149"/>
    <p:sldId id="417" r:id="rId150"/>
    <p:sldId id="418" r:id="rId151"/>
    <p:sldId id="419" r:id="rId152"/>
    <p:sldId id="425" r:id="rId153"/>
    <p:sldId id="420" r:id="rId154"/>
    <p:sldId id="421" r:id="rId155"/>
    <p:sldId id="422" r:id="rId156"/>
    <p:sldId id="423" r:id="rId157"/>
    <p:sldId id="424" r:id="rId158"/>
    <p:sldId id="388" r:id="rId159"/>
    <p:sldId id="282" r:id="rId160"/>
    <p:sldId id="283" r:id="rId161"/>
    <p:sldId id="292" r:id="rId162"/>
    <p:sldId id="293" r:id="rId163"/>
    <p:sldId id="294" r:id="rId164"/>
    <p:sldId id="295" r:id="rId165"/>
    <p:sldId id="296" r:id="rId166"/>
    <p:sldId id="297" r:id="rId167"/>
    <p:sldId id="298" r:id="rId168"/>
    <p:sldId id="299" r:id="rId169"/>
    <p:sldId id="284" r:id="rId170"/>
    <p:sldId id="429" r:id="rId171"/>
    <p:sldId id="430" r:id="rId172"/>
    <p:sldId id="431" r:id="rId173"/>
    <p:sldId id="432" r:id="rId174"/>
    <p:sldId id="433" r:id="rId17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39"/>
    <p:restoredTop sz="94428"/>
  </p:normalViewPr>
  <p:slideViewPr>
    <p:cSldViewPr snapToGrid="0" snapToObjects="1">
      <p:cViewPr varScale="1">
        <p:scale>
          <a:sx n="79" d="100"/>
          <a:sy n="79" d="100"/>
        </p:scale>
        <p:origin x="504" y="6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6" d="100"/>
          <a:sy n="86" d="100"/>
        </p:scale>
        <p:origin x="2944"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B99F-609D-AB47-B1AD-397A996266F7}" type="datetimeFigureOut">
              <a:rPr kumimoji="1" lang="zh-TW" altLang="en-US" smtClean="0"/>
              <a:t>2022/5/16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6AF3E-AC43-4347-ADCF-2E8D14934895}" type="slidenum">
              <a:rPr kumimoji="1" lang="zh-TW" altLang="en-US" smtClean="0"/>
              <a:t>‹#›</a:t>
            </a:fld>
            <a:endParaRPr kumimoji="1" lang="zh-TW" altLang="en-US"/>
          </a:p>
        </p:txBody>
      </p:sp>
    </p:spTree>
    <p:extLst>
      <p:ext uri="{BB962C8B-B14F-4D97-AF65-F5344CB8AC3E}">
        <p14:creationId xmlns:p14="http://schemas.microsoft.com/office/powerpoint/2010/main" val="4009574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1</a:t>
            </a:fld>
            <a:endParaRPr kumimoji="1" lang="zh-TW" altLang="en-US"/>
          </a:p>
        </p:txBody>
      </p:sp>
    </p:spTree>
    <p:extLst>
      <p:ext uri="{BB962C8B-B14F-4D97-AF65-F5344CB8AC3E}">
        <p14:creationId xmlns:p14="http://schemas.microsoft.com/office/powerpoint/2010/main" val="3755774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到底這個相似是不是</a:t>
            </a:r>
            <a:r>
              <a:rPr lang="en-US" altLang="zh-TW" dirty="0"/>
              <a:t>KNN</a:t>
            </a:r>
            <a:r>
              <a:rPr lang="zh-TW" altLang="en-US" dirty="0"/>
              <a:t>的相似？</a:t>
            </a:r>
            <a:endParaRPr lang="en-US" altLang="zh-TW" dirty="0"/>
          </a:p>
          <a:p>
            <a:r>
              <a:rPr lang="zh-TW" altLang="en-US" dirty="0"/>
              <a:t>如果是 那是全域域區域都用</a:t>
            </a:r>
            <a:r>
              <a:rPr lang="en-US" altLang="zh-TW" dirty="0"/>
              <a:t>KNN</a:t>
            </a:r>
            <a:r>
              <a:rPr lang="zh-TW" altLang="en-US" dirty="0"/>
              <a:t>的資料？那這樣兩者又差在哪？</a:t>
            </a:r>
            <a:r>
              <a:rPr lang="en-US" altLang="zh-TW" dirty="0"/>
              <a:t>K</a:t>
            </a:r>
            <a:r>
              <a:rPr lang="zh-TW" altLang="en-US" dirty="0"/>
              <a:t>數值不同？</a:t>
            </a:r>
            <a:endParaRPr lang="en-US" altLang="zh-TW" dirty="0"/>
          </a:p>
          <a:p>
            <a:endParaRPr lang="en-US" altLang="zh-TW" dirty="0"/>
          </a:p>
          <a:p>
            <a:r>
              <a:rPr lang="zh-TW" altLang="en-US" dirty="0"/>
              <a:t>抑或是說全域是把所有資料都進去訓練？那後面表三的</a:t>
            </a:r>
            <a:r>
              <a:rPr lang="en-US" altLang="zh-TW" dirty="0"/>
              <a:t>K</a:t>
            </a:r>
            <a:r>
              <a:rPr lang="zh-TW" altLang="en-US" dirty="0"/>
              <a:t>又是甚麼？</a:t>
            </a:r>
            <a:endParaRPr lang="en-US" altLang="zh-TW" dirty="0"/>
          </a:p>
          <a:p>
            <a:endParaRPr lang="en-US" altLang="zh-TW" dirty="0"/>
          </a:p>
          <a:p>
            <a:r>
              <a:rPr lang="zh-TW" altLang="en-US" dirty="0"/>
              <a:t>三千多萬筆怎麼算的</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15</a:t>
            </a:fld>
            <a:endParaRPr lang="zh-TW" altLang="en-US"/>
          </a:p>
        </p:txBody>
      </p:sp>
    </p:spTree>
    <p:extLst>
      <p:ext uri="{BB962C8B-B14F-4D97-AF65-F5344CB8AC3E}">
        <p14:creationId xmlns:p14="http://schemas.microsoft.com/office/powerpoint/2010/main" val="308620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16</a:t>
            </a:fld>
            <a:endParaRPr lang="zh-TW" altLang="en-US"/>
          </a:p>
        </p:txBody>
      </p:sp>
    </p:spTree>
    <p:extLst>
      <p:ext uri="{BB962C8B-B14F-4D97-AF65-F5344CB8AC3E}">
        <p14:creationId xmlns:p14="http://schemas.microsoft.com/office/powerpoint/2010/main" val="419196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17</a:t>
            </a:fld>
            <a:endParaRPr lang="zh-TW" altLang="en-US"/>
          </a:p>
        </p:txBody>
      </p:sp>
    </p:spTree>
    <p:extLst>
      <p:ext uri="{BB962C8B-B14F-4D97-AF65-F5344CB8AC3E}">
        <p14:creationId xmlns:p14="http://schemas.microsoft.com/office/powerpoint/2010/main" val="3790606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18</a:t>
            </a:fld>
            <a:endParaRPr lang="zh-TW" altLang="en-US"/>
          </a:p>
        </p:txBody>
      </p:sp>
    </p:spTree>
    <p:extLst>
      <p:ext uri="{BB962C8B-B14F-4D97-AF65-F5344CB8AC3E}">
        <p14:creationId xmlns:p14="http://schemas.microsoft.com/office/powerpoint/2010/main" val="195793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19</a:t>
            </a:fld>
            <a:endParaRPr lang="zh-TW" altLang="en-US"/>
          </a:p>
        </p:txBody>
      </p:sp>
    </p:spTree>
    <p:extLst>
      <p:ext uri="{BB962C8B-B14F-4D97-AF65-F5344CB8AC3E}">
        <p14:creationId xmlns:p14="http://schemas.microsoft.com/office/powerpoint/2010/main" val="1600927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20</a:t>
            </a:fld>
            <a:endParaRPr lang="zh-TW" altLang="en-US"/>
          </a:p>
        </p:txBody>
      </p:sp>
    </p:spTree>
    <p:extLst>
      <p:ext uri="{BB962C8B-B14F-4D97-AF65-F5344CB8AC3E}">
        <p14:creationId xmlns:p14="http://schemas.microsoft.com/office/powerpoint/2010/main" val="227543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21</a:t>
            </a:fld>
            <a:endParaRPr lang="zh-TW" altLang="en-US"/>
          </a:p>
        </p:txBody>
      </p:sp>
    </p:spTree>
    <p:extLst>
      <p:ext uri="{BB962C8B-B14F-4D97-AF65-F5344CB8AC3E}">
        <p14:creationId xmlns:p14="http://schemas.microsoft.com/office/powerpoint/2010/main" val="417503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22</a:t>
            </a:fld>
            <a:endParaRPr lang="zh-TW" altLang="en-US"/>
          </a:p>
        </p:txBody>
      </p:sp>
    </p:spTree>
    <p:extLst>
      <p:ext uri="{BB962C8B-B14F-4D97-AF65-F5344CB8AC3E}">
        <p14:creationId xmlns:p14="http://schemas.microsoft.com/office/powerpoint/2010/main" val="19813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23</a:t>
            </a:fld>
            <a:endParaRPr lang="zh-TW" altLang="en-US"/>
          </a:p>
        </p:txBody>
      </p:sp>
    </p:spTree>
    <p:extLst>
      <p:ext uri="{BB962C8B-B14F-4D97-AF65-F5344CB8AC3E}">
        <p14:creationId xmlns:p14="http://schemas.microsoft.com/office/powerpoint/2010/main" val="95669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24</a:t>
            </a:fld>
            <a:endParaRPr lang="zh-TW" altLang="en-US"/>
          </a:p>
        </p:txBody>
      </p:sp>
    </p:spTree>
    <p:extLst>
      <p:ext uri="{BB962C8B-B14F-4D97-AF65-F5344CB8AC3E}">
        <p14:creationId xmlns:p14="http://schemas.microsoft.com/office/powerpoint/2010/main" val="195054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2</a:t>
            </a:fld>
            <a:endParaRPr kumimoji="1" lang="zh-TW" altLang="en-US"/>
          </a:p>
        </p:txBody>
      </p:sp>
    </p:spTree>
    <p:extLst>
      <p:ext uri="{BB962C8B-B14F-4D97-AF65-F5344CB8AC3E}">
        <p14:creationId xmlns:p14="http://schemas.microsoft.com/office/powerpoint/2010/main" val="581603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25</a:t>
            </a:fld>
            <a:endParaRPr lang="zh-TW" altLang="en-US"/>
          </a:p>
        </p:txBody>
      </p:sp>
    </p:spTree>
    <p:extLst>
      <p:ext uri="{BB962C8B-B14F-4D97-AF65-F5344CB8AC3E}">
        <p14:creationId xmlns:p14="http://schemas.microsoft.com/office/powerpoint/2010/main" val="476176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27</a:t>
            </a:fld>
            <a:endParaRPr lang="zh-TW" altLang="en-US"/>
          </a:p>
        </p:txBody>
      </p:sp>
    </p:spTree>
    <p:extLst>
      <p:ext uri="{BB962C8B-B14F-4D97-AF65-F5344CB8AC3E}">
        <p14:creationId xmlns:p14="http://schemas.microsoft.com/office/powerpoint/2010/main" val="1312429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28</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29</a:t>
            </a:fld>
            <a:endParaRPr lang="zh-TW" altLang="en-US"/>
          </a:p>
        </p:txBody>
      </p:sp>
    </p:spTree>
    <p:extLst>
      <p:ext uri="{BB962C8B-B14F-4D97-AF65-F5344CB8AC3E}">
        <p14:creationId xmlns:p14="http://schemas.microsoft.com/office/powerpoint/2010/main" val="71774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30</a:t>
            </a:fld>
            <a:endParaRPr lang="zh-TW" altLang="en-US"/>
          </a:p>
        </p:txBody>
      </p:sp>
    </p:spTree>
    <p:extLst>
      <p:ext uri="{BB962C8B-B14F-4D97-AF65-F5344CB8AC3E}">
        <p14:creationId xmlns:p14="http://schemas.microsoft.com/office/powerpoint/2010/main" val="2982788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31</a:t>
            </a:fld>
            <a:endParaRPr lang="zh-TW" altLang="en-US"/>
          </a:p>
        </p:txBody>
      </p:sp>
    </p:spTree>
    <p:extLst>
      <p:ext uri="{BB962C8B-B14F-4D97-AF65-F5344CB8AC3E}">
        <p14:creationId xmlns:p14="http://schemas.microsoft.com/office/powerpoint/2010/main" val="282873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58</a:t>
            </a:fld>
            <a:endParaRPr kumimoji="1" lang="zh-TW" altLang="en-US"/>
          </a:p>
        </p:txBody>
      </p:sp>
    </p:spTree>
    <p:extLst>
      <p:ext uri="{BB962C8B-B14F-4D97-AF65-F5344CB8AC3E}">
        <p14:creationId xmlns:p14="http://schemas.microsoft.com/office/powerpoint/2010/main" val="363345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72</a:t>
            </a:fld>
            <a:endParaRPr kumimoji="1" lang="zh-TW" altLang="en-US"/>
          </a:p>
        </p:txBody>
      </p:sp>
    </p:spTree>
    <p:extLst>
      <p:ext uri="{BB962C8B-B14F-4D97-AF65-F5344CB8AC3E}">
        <p14:creationId xmlns:p14="http://schemas.microsoft.com/office/powerpoint/2010/main" val="1232515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74</a:t>
            </a:fld>
            <a:endParaRPr kumimoji="1" lang="zh-TW" altLang="en-US"/>
          </a:p>
        </p:txBody>
      </p:sp>
    </p:spTree>
    <p:extLst>
      <p:ext uri="{BB962C8B-B14F-4D97-AF65-F5344CB8AC3E}">
        <p14:creationId xmlns:p14="http://schemas.microsoft.com/office/powerpoint/2010/main" val="1031738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113</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a:t>
            </a:fld>
            <a:endParaRPr kumimoji="1" lang="zh-TW" altLang="en-US"/>
          </a:p>
        </p:txBody>
      </p:sp>
    </p:spTree>
    <p:extLst>
      <p:ext uri="{BB962C8B-B14F-4D97-AF65-F5344CB8AC3E}">
        <p14:creationId xmlns:p14="http://schemas.microsoft.com/office/powerpoint/2010/main" val="344750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114</a:t>
            </a:fld>
            <a:endParaRPr lang="zh-TW" altLang="en-US"/>
          </a:p>
        </p:txBody>
      </p:sp>
    </p:spTree>
    <p:extLst>
      <p:ext uri="{BB962C8B-B14F-4D97-AF65-F5344CB8AC3E}">
        <p14:creationId xmlns:p14="http://schemas.microsoft.com/office/powerpoint/2010/main" val="2818000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117</a:t>
            </a:fld>
            <a:endParaRPr kumimoji="1" lang="zh-TW" altLang="en-US"/>
          </a:p>
        </p:txBody>
      </p:sp>
    </p:spTree>
    <p:extLst>
      <p:ext uri="{BB962C8B-B14F-4D97-AF65-F5344CB8AC3E}">
        <p14:creationId xmlns:p14="http://schemas.microsoft.com/office/powerpoint/2010/main" val="3536468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備註：感覺</a:t>
            </a:r>
            <a:r>
              <a:rPr lang="zh-TW" altLang="en-US" sz="1200" dirty="0">
                <a:solidFill>
                  <a:schemeClr val="bg1">
                    <a:lumMod val="65000"/>
                  </a:schemeClr>
                </a:solidFill>
                <a:latin typeface="微軟正黑體" panose="020B0604030504040204" pitchFamily="34" charset="-120"/>
                <a:ea typeface="微軟正黑體" panose="020B0604030504040204" pitchFamily="34" charset="-120"/>
              </a:rPr>
              <a:t>適應性分佈滯後模型應該是拿來做預測而非找出影響重要的因子</a:t>
            </a:r>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a:p>
            <a:r>
              <a:rPr lang="zh-TW" altLang="en-US" dirty="0"/>
              <a:t>便因鑑定應該還是要使用</a:t>
            </a:r>
            <a:r>
              <a:rPr lang="en-US" altLang="zh-TW" dirty="0"/>
              <a:t>LASSO</a:t>
            </a:r>
            <a:r>
              <a:rPr lang="zh-TW" altLang="en-US" dirty="0"/>
              <a:t> 或彈力網</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9</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10</a:t>
            </a:fld>
            <a:endParaRPr lang="zh-TW" altLang="en-US"/>
          </a:p>
        </p:txBody>
      </p:sp>
    </p:spTree>
    <p:extLst>
      <p:ext uri="{BB962C8B-B14F-4D97-AF65-F5344CB8AC3E}">
        <p14:creationId xmlns:p14="http://schemas.microsoft.com/office/powerpoint/2010/main" val="62139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11</a:t>
            </a:fld>
            <a:endParaRPr lang="zh-TW" altLang="en-US"/>
          </a:p>
        </p:txBody>
      </p:sp>
    </p:spTree>
    <p:extLst>
      <p:ext uri="{BB962C8B-B14F-4D97-AF65-F5344CB8AC3E}">
        <p14:creationId xmlns:p14="http://schemas.microsoft.com/office/powerpoint/2010/main" val="296607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12</a:t>
            </a:fld>
            <a:endParaRPr lang="zh-TW" altLang="en-US"/>
          </a:p>
        </p:txBody>
      </p:sp>
    </p:spTree>
    <p:extLst>
      <p:ext uri="{BB962C8B-B14F-4D97-AF65-F5344CB8AC3E}">
        <p14:creationId xmlns:p14="http://schemas.microsoft.com/office/powerpoint/2010/main" val="312780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13</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14</a:t>
            </a:fld>
            <a:endParaRPr lang="zh-TW" altLang="en-US"/>
          </a:p>
        </p:txBody>
      </p:sp>
    </p:spTree>
    <p:extLst>
      <p:ext uri="{BB962C8B-B14F-4D97-AF65-F5344CB8AC3E}">
        <p14:creationId xmlns:p14="http://schemas.microsoft.com/office/powerpoint/2010/main" val="1904572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E1554-56F0-5146-932E-9F1F6347F85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54655044-424F-404B-8875-C4DBFBCED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0091DB4-148E-CC44-B86A-0E7550DCFC9E}"/>
              </a:ext>
            </a:extLst>
          </p:cNvPr>
          <p:cNvSpPr>
            <a:spLocks noGrp="1"/>
          </p:cNvSpPr>
          <p:nvPr>
            <p:ph type="dt" sz="half" idx="10"/>
          </p:nvPr>
        </p:nvSpPr>
        <p:spPr/>
        <p:txBody>
          <a:bodyPr/>
          <a:lstStyle/>
          <a:p>
            <a:fld id="{B055C785-6877-D74D-BA02-5A253DEC894A}"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FC945A37-68D8-FC40-8E8C-AAEAF74569B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CE495A5-465D-6F45-A39B-7F62181205D3}"/>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1437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52556-6F9A-7640-BBC1-5F18E72D64CF}"/>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765E169-D895-5F44-A158-E903DD6A04FE}"/>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4C73EC8-85B0-BF4C-9F6F-93C2380624D3}"/>
              </a:ext>
            </a:extLst>
          </p:cNvPr>
          <p:cNvSpPr>
            <a:spLocks noGrp="1"/>
          </p:cNvSpPr>
          <p:nvPr>
            <p:ph type="dt" sz="half" idx="10"/>
          </p:nvPr>
        </p:nvSpPr>
        <p:spPr/>
        <p:txBody>
          <a:bodyPr/>
          <a:lstStyle/>
          <a:p>
            <a:fld id="{FC675F62-C20E-474D-A2DC-560D293D238B}"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F9D82AC5-DF89-C34E-8D55-B96BC15E0D2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3FF191D-09C2-1F4D-A6FA-C9C40899F7A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94152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2A5CF22-4E0A-724D-9B0D-AC4B9FF4822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A5DDDA0-116A-C74C-8F2C-944CB7B81F48}"/>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1807144-B0DF-8040-A115-F34A47C68F68}"/>
              </a:ext>
            </a:extLst>
          </p:cNvPr>
          <p:cNvSpPr>
            <a:spLocks noGrp="1"/>
          </p:cNvSpPr>
          <p:nvPr>
            <p:ph type="dt" sz="half" idx="10"/>
          </p:nvPr>
        </p:nvSpPr>
        <p:spPr/>
        <p:txBody>
          <a:bodyPr/>
          <a:lstStyle/>
          <a:p>
            <a:fld id="{B1B55B26-3B57-DE49-9C71-111B11FA1E73}"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93B467D4-FFDD-3544-B2F7-7B55230E7E0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F08F688-A508-734B-A8C3-2A8E007389E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83201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48A9D-2DDF-9D49-AFD0-D561D1A5325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B4674C5-0671-8947-8758-98F6FAC738A0}"/>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5D9A087-FA49-284B-9980-CD2B8190A0CB}"/>
              </a:ext>
            </a:extLst>
          </p:cNvPr>
          <p:cNvSpPr>
            <a:spLocks noGrp="1"/>
          </p:cNvSpPr>
          <p:nvPr>
            <p:ph type="dt" sz="half" idx="10"/>
          </p:nvPr>
        </p:nvSpPr>
        <p:spPr/>
        <p:txBody>
          <a:bodyPr/>
          <a:lstStyle/>
          <a:p>
            <a:fld id="{D88B5383-8DE1-C44F-A9E0-B225803A7871}"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8232FCED-717F-A64B-96D5-1C31B82EC24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DE35D38-A928-9A44-9B2E-A8C916C5E41C}"/>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60202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F7EDFA-811D-3142-904C-25729315A19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B266CFB-2EB9-C943-8ED9-C39FCA23A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4784BC33-129A-DF41-91C4-5E9B0949DA72}"/>
              </a:ext>
            </a:extLst>
          </p:cNvPr>
          <p:cNvSpPr>
            <a:spLocks noGrp="1"/>
          </p:cNvSpPr>
          <p:nvPr>
            <p:ph type="dt" sz="half" idx="10"/>
          </p:nvPr>
        </p:nvSpPr>
        <p:spPr/>
        <p:txBody>
          <a:bodyPr/>
          <a:lstStyle/>
          <a:p>
            <a:fld id="{E65168D2-526B-2A49-B588-882679DCCCE9}"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481CE0C0-CFB1-7649-9197-DA3606C9D56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5878FF4-8DA1-0C4F-9314-1708F2A1B81F}"/>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82652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750A3-AD4A-0949-BF68-C7B020578CE8}"/>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C969D11-9D38-724C-A90E-A8BFA9C03779}"/>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CC2F4F2-1A73-8449-8D42-B26473EE898B}"/>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48D8B4BB-FEB7-DC4C-BB74-B6F55BEF802C}"/>
              </a:ext>
            </a:extLst>
          </p:cNvPr>
          <p:cNvSpPr>
            <a:spLocks noGrp="1"/>
          </p:cNvSpPr>
          <p:nvPr>
            <p:ph type="dt" sz="half" idx="10"/>
          </p:nvPr>
        </p:nvSpPr>
        <p:spPr/>
        <p:txBody>
          <a:bodyPr/>
          <a:lstStyle/>
          <a:p>
            <a:fld id="{CB5CD475-CC16-3044-BDE7-B039A04D1B5E}" type="datetime1">
              <a:rPr kumimoji="1" lang="zh-TW" altLang="en-US" smtClean="0"/>
              <a:t>2022/5/16</a:t>
            </a:fld>
            <a:endParaRPr kumimoji="1" lang="zh-TW" altLang="en-US"/>
          </a:p>
        </p:txBody>
      </p:sp>
      <p:sp>
        <p:nvSpPr>
          <p:cNvPr id="6" name="頁尾版面配置區 5">
            <a:extLst>
              <a:ext uri="{FF2B5EF4-FFF2-40B4-BE49-F238E27FC236}">
                <a16:creationId xmlns:a16="http://schemas.microsoft.com/office/drawing/2014/main" id="{3A69D09A-72BC-BA4B-822A-BC54851A3FB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FAFE423-6F25-5045-9A2E-0EA127E2F0C0}"/>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164487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86483-2F16-944A-A9D6-D133BAAEBDE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61B7D85-DC21-9446-8BF8-B078D222F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2128C52F-C809-9E4C-AA07-900AF9331BD9}"/>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1135DEE6-086D-2F44-A2D2-3A53650C5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7438D427-74EB-074C-A5A8-3D7BB8DDC19E}"/>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B4B5164A-C403-864F-A918-AF84AE28AF6E}"/>
              </a:ext>
            </a:extLst>
          </p:cNvPr>
          <p:cNvSpPr>
            <a:spLocks noGrp="1"/>
          </p:cNvSpPr>
          <p:nvPr>
            <p:ph type="dt" sz="half" idx="10"/>
          </p:nvPr>
        </p:nvSpPr>
        <p:spPr/>
        <p:txBody>
          <a:bodyPr/>
          <a:lstStyle/>
          <a:p>
            <a:fld id="{6C21916D-DB8F-9344-A82A-B20DBBF4ACEC}" type="datetime1">
              <a:rPr kumimoji="1" lang="zh-TW" altLang="en-US" smtClean="0"/>
              <a:t>2022/5/16</a:t>
            </a:fld>
            <a:endParaRPr kumimoji="1" lang="zh-TW" altLang="en-US"/>
          </a:p>
        </p:txBody>
      </p:sp>
      <p:sp>
        <p:nvSpPr>
          <p:cNvPr id="8" name="頁尾版面配置區 7">
            <a:extLst>
              <a:ext uri="{FF2B5EF4-FFF2-40B4-BE49-F238E27FC236}">
                <a16:creationId xmlns:a16="http://schemas.microsoft.com/office/drawing/2014/main" id="{74231D74-5559-F74D-A28D-57427945A19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4038114-8DB3-2D47-AB7A-F3B8305EC40A}"/>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57606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485265-92C0-244F-A5FF-F0CB15669126}"/>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B3911ED0-4FEA-F847-B84F-153F7AFC2A15}"/>
              </a:ext>
            </a:extLst>
          </p:cNvPr>
          <p:cNvSpPr>
            <a:spLocks noGrp="1"/>
          </p:cNvSpPr>
          <p:nvPr>
            <p:ph type="dt" sz="half" idx="10"/>
          </p:nvPr>
        </p:nvSpPr>
        <p:spPr/>
        <p:txBody>
          <a:bodyPr/>
          <a:lstStyle/>
          <a:p>
            <a:fld id="{EADD18FC-04C2-D34F-AADC-5E258B99CF01}" type="datetime1">
              <a:rPr kumimoji="1" lang="zh-TW" altLang="en-US" smtClean="0"/>
              <a:t>2022/5/16</a:t>
            </a:fld>
            <a:endParaRPr kumimoji="1" lang="zh-TW" altLang="en-US"/>
          </a:p>
        </p:txBody>
      </p:sp>
      <p:sp>
        <p:nvSpPr>
          <p:cNvPr id="4" name="頁尾版面配置區 3">
            <a:extLst>
              <a:ext uri="{FF2B5EF4-FFF2-40B4-BE49-F238E27FC236}">
                <a16:creationId xmlns:a16="http://schemas.microsoft.com/office/drawing/2014/main" id="{527DCEB1-C00B-8E4F-A6B9-072DFC97D687}"/>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5716D12D-59BC-AD43-8776-215D7ADEF4D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16968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1DBDE28-AFAD-944B-A596-E0DAC98A17EC}"/>
              </a:ext>
            </a:extLst>
          </p:cNvPr>
          <p:cNvSpPr>
            <a:spLocks noGrp="1"/>
          </p:cNvSpPr>
          <p:nvPr>
            <p:ph type="dt" sz="half" idx="10"/>
          </p:nvPr>
        </p:nvSpPr>
        <p:spPr/>
        <p:txBody>
          <a:bodyPr/>
          <a:lstStyle/>
          <a:p>
            <a:fld id="{4DB9E499-D45A-2E43-9241-1FB94B0362C8}" type="datetime1">
              <a:rPr kumimoji="1" lang="zh-TW" altLang="en-US" smtClean="0"/>
              <a:t>2022/5/16</a:t>
            </a:fld>
            <a:endParaRPr kumimoji="1" lang="zh-TW" altLang="en-US"/>
          </a:p>
        </p:txBody>
      </p:sp>
      <p:sp>
        <p:nvSpPr>
          <p:cNvPr id="3" name="頁尾版面配置區 2">
            <a:extLst>
              <a:ext uri="{FF2B5EF4-FFF2-40B4-BE49-F238E27FC236}">
                <a16:creationId xmlns:a16="http://schemas.microsoft.com/office/drawing/2014/main" id="{63545762-495C-D14F-9256-4BFEC3E905C9}"/>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12F1278-6B33-B744-8197-AF22ED0F483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63423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7BAC22-44E8-DB49-8072-923DDAD5799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86E67B4-8FCD-8941-B85E-A15E9D5D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68CC876D-A58E-864C-A2F0-D89BF8D7C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F7068B4-B3B1-4B49-9ED5-41C348486DB6}"/>
              </a:ext>
            </a:extLst>
          </p:cNvPr>
          <p:cNvSpPr>
            <a:spLocks noGrp="1"/>
          </p:cNvSpPr>
          <p:nvPr>
            <p:ph type="dt" sz="half" idx="10"/>
          </p:nvPr>
        </p:nvSpPr>
        <p:spPr/>
        <p:txBody>
          <a:bodyPr/>
          <a:lstStyle/>
          <a:p>
            <a:fld id="{F32062C4-3D1A-544F-902E-9A002F63BEAC}" type="datetime1">
              <a:rPr kumimoji="1" lang="zh-TW" altLang="en-US" smtClean="0"/>
              <a:t>2022/5/16</a:t>
            </a:fld>
            <a:endParaRPr kumimoji="1" lang="zh-TW" altLang="en-US"/>
          </a:p>
        </p:txBody>
      </p:sp>
      <p:sp>
        <p:nvSpPr>
          <p:cNvPr id="6" name="頁尾版面配置區 5">
            <a:extLst>
              <a:ext uri="{FF2B5EF4-FFF2-40B4-BE49-F238E27FC236}">
                <a16:creationId xmlns:a16="http://schemas.microsoft.com/office/drawing/2014/main" id="{1BE94F25-7505-A541-9C88-A09C82511C1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5E0E5FB-E5FE-C749-962B-2A6447C6F02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99402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1D505-1FA3-C544-AC15-8C042CF400B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A3AB14A8-076F-CC47-9DE2-2B20F4569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4C91F12D-AACB-1D41-B3FA-C3EBA9C09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8C85A572-D1DF-E146-A44B-6B0A8A61A0B9}"/>
              </a:ext>
            </a:extLst>
          </p:cNvPr>
          <p:cNvSpPr>
            <a:spLocks noGrp="1"/>
          </p:cNvSpPr>
          <p:nvPr>
            <p:ph type="dt" sz="half" idx="10"/>
          </p:nvPr>
        </p:nvSpPr>
        <p:spPr/>
        <p:txBody>
          <a:bodyPr/>
          <a:lstStyle/>
          <a:p>
            <a:fld id="{B0FF983C-7BDD-6C47-A71D-963900DD2927}" type="datetime1">
              <a:rPr kumimoji="1" lang="zh-TW" altLang="en-US" smtClean="0"/>
              <a:t>2022/5/16</a:t>
            </a:fld>
            <a:endParaRPr kumimoji="1" lang="zh-TW" altLang="en-US"/>
          </a:p>
        </p:txBody>
      </p:sp>
      <p:sp>
        <p:nvSpPr>
          <p:cNvPr id="6" name="頁尾版面配置區 5">
            <a:extLst>
              <a:ext uri="{FF2B5EF4-FFF2-40B4-BE49-F238E27FC236}">
                <a16:creationId xmlns:a16="http://schemas.microsoft.com/office/drawing/2014/main" id="{94EFC8F8-B37B-1044-9652-335837BC16C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7F7C846-8F0E-7046-8B33-ADCD67CE034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67404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1A33997-BC4C-E947-84D5-340AEDE14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73EC746-10A6-034D-B078-36424CCFD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AA4AC07-6361-034C-8CBC-ED01B3436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34889-CA99-C547-9AFF-0C9E303BA42C}" type="datetime1">
              <a:rPr kumimoji="1" lang="zh-TW" altLang="en-US" smtClean="0"/>
              <a:t>2022/5/16</a:t>
            </a:fld>
            <a:endParaRPr kumimoji="1" lang="zh-TW" altLang="en-US"/>
          </a:p>
        </p:txBody>
      </p:sp>
      <p:sp>
        <p:nvSpPr>
          <p:cNvPr id="5" name="頁尾版面配置區 4">
            <a:extLst>
              <a:ext uri="{FF2B5EF4-FFF2-40B4-BE49-F238E27FC236}">
                <a16:creationId xmlns:a16="http://schemas.microsoft.com/office/drawing/2014/main" id="{DFEDB6F9-5581-574A-A58D-9C77F3F417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44677E31-9B53-8143-85CA-6B747E8AC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429153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hackmd.io/@zNBPdFcsSb-BLfsSsupEKg/BkhJuR4Iq"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5" Type="http://schemas.openxmlformats.org/officeDocument/2006/relationships/image" Target="../media/image143.jpg"/><Relationship Id="rId4" Type="http://schemas.openxmlformats.org/officeDocument/2006/relationships/image" Target="../media/image142.jpg"/></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hyperlink" Target="http://plsteaching.blogspot.com/2014/06/pls-sem-algorithm.html" TargetMode="External"/><Relationship Id="rId13" Type="http://schemas.openxmlformats.org/officeDocument/2006/relationships/hyperlink" Target="https://kknews.cc/zh-tw/code/o5ooqm5.html?fbclid=IwAR2_xFGUd25rjKoHfiazmhzzKqF6mlx8k6JzlPfg35YS54JdG07pKO4Ssd4" TargetMode="External"/><Relationship Id="rId3" Type="http://schemas.openxmlformats.org/officeDocument/2006/relationships/hyperlink" Target="https://en.wikipedia.org/wiki/Stepwise_regression" TargetMode="External"/><Relationship Id="rId7" Type="http://schemas.openxmlformats.org/officeDocument/2006/relationships/hyperlink" Target="https://www.ibm.com/docs/zh-tw/spss-statistics/SaaS?topic=features-partial-least-squares-regression" TargetMode="External"/><Relationship Id="rId12" Type="http://schemas.openxmlformats.org/officeDocument/2006/relationships/hyperlink" Target="https://hhtucode.blogspot.com/2013/06/ml-classification-regression-trees-cart.html?fbclid=IwAR17AEu2xXYu4d8nzHNWMgTTczownQ3fjWTKnR6HDXaW56bqfDk_AcOZOn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ncbi.nlm.nih.gov/pmc/articles/PMC6867947/" TargetMode="External"/><Relationship Id="rId11" Type="http://schemas.openxmlformats.org/officeDocument/2006/relationships/hyperlink" Target="https://medium.com/r-%E8%AA%9E%E8%A8%80%E8%87%AA%E5%AD%B8%E7%B3%BB%E5%88%97/r%E8%AA%9E%E8%A8%80%E8%87%AA%E5%AD%B8%E6%97%A5%E8%A8%98-20-%E6%A9%9F%E5%99%A8%E5%AD%B8%E7%BF%92-%E4%B8%80-%E6%94%AF%E6%8C%81%E5%90%91%E9%87%8F%E8%BF%B4%E6%AD%B8-support-vector-regression-30cd834a918" TargetMode="External"/><Relationship Id="rId5" Type="http://schemas.openxmlformats.org/officeDocument/2006/relationships/hyperlink" Target="https://en.wikipedia.org/wiki/Lasso_(statistics)" TargetMode="External"/><Relationship Id="rId10" Type="http://schemas.openxmlformats.org/officeDocument/2006/relationships/hyperlink" Target="https://www.twblogs.net/a/5d1122a2bd9eee1e5c820a15" TargetMode="External"/><Relationship Id="rId4" Type="http://schemas.openxmlformats.org/officeDocument/2006/relationships/hyperlink" Target="https://medium.com/kkproject/%E7%89%B9%E5%BE%B5%E7%AF%A9%E9%81%B8-stepwise-selection-%E6%BC%94%E7%AE%97%E6%B3%95-stepclass%E5%AF%A6%E4%BD%9C-%E4%BA%8C-83b247b492fa" TargetMode="External"/><Relationship Id="rId9" Type="http://schemas.openxmlformats.org/officeDocument/2006/relationships/hyperlink" Target="https://en.wikipedia.org/wiki/Partial_least_squares_regres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NULL"/><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2546BC-4435-0F45-A266-D9E627663382}"/>
              </a:ext>
            </a:extLst>
          </p:cNvPr>
          <p:cNvSpPr>
            <a:spLocks noGrp="1"/>
          </p:cNvSpPr>
          <p:nvPr>
            <p:ph type="title"/>
          </p:nvPr>
        </p:nvSpPr>
        <p:spPr>
          <a:xfrm>
            <a:off x="838200" y="778484"/>
            <a:ext cx="10515600" cy="1325563"/>
          </a:xfrm>
        </p:spPr>
        <p:txBody>
          <a:bodyPr/>
          <a:lstStyle/>
          <a:p>
            <a:pPr algn="ctr"/>
            <a:r>
              <a:rPr lang="zh-TW" altLang="zh-TW" dirty="0">
                <a:latin typeface="Microsoft JhengHei" panose="020B0604030504040204" pitchFamily="34" charset="-120"/>
                <a:ea typeface="Microsoft JhengHei" panose="020B0604030504040204" pitchFamily="34" charset="-120"/>
              </a:rPr>
              <a:t>煉鋼焦爐氣預測</a:t>
            </a:r>
            <a:r>
              <a:rPr lang="en-US" altLang="zh-TW">
                <a:latin typeface="Microsoft JhengHei" panose="020B0604030504040204" pitchFamily="34" charset="-120"/>
                <a:ea typeface="Microsoft JhengHei" panose="020B0604030504040204" pitchFamily="34" charset="-120"/>
              </a:rPr>
              <a:t>-10(B)</a:t>
            </a:r>
            <a:r>
              <a:rPr lang="zh-TW" altLang="en-US" dirty="0">
                <a:latin typeface="Microsoft JhengHei" panose="020B0604030504040204" pitchFamily="34" charset="-120"/>
                <a:ea typeface="Microsoft JhengHei" panose="020B0604030504040204" pitchFamily="34" charset="-120"/>
              </a:rPr>
              <a:t>都不是統計系的</a:t>
            </a:r>
            <a:r>
              <a:rPr lang="zh-TW" altLang="zh-TW" dirty="0">
                <a:latin typeface="Microsoft JhengHei" panose="020B0604030504040204" pitchFamily="34" charset="-120"/>
                <a:ea typeface="Microsoft JhengHei" panose="020B0604030504040204" pitchFamily="34" charset="-120"/>
              </a:rPr>
              <a:t> </a:t>
            </a:r>
            <a:endParaRPr kumimoji="1" lang="en-US" altLang="zh-TW" dirty="0">
              <a:latin typeface="Microsoft JhengHei" panose="020B0604030504040204" pitchFamily="34" charset="-120"/>
              <a:ea typeface="Microsoft JhengHei" panose="020B0604030504040204" pitchFamily="34" charset="-120"/>
            </a:endParaRPr>
          </a:p>
        </p:txBody>
      </p:sp>
      <p:sp>
        <p:nvSpPr>
          <p:cNvPr id="3" name="內容版面配置區 2">
            <a:extLst>
              <a:ext uri="{FF2B5EF4-FFF2-40B4-BE49-F238E27FC236}">
                <a16:creationId xmlns:a16="http://schemas.microsoft.com/office/drawing/2014/main" id="{F505BCB9-9B60-1B49-8970-A5F5DABB0792}"/>
              </a:ext>
            </a:extLst>
          </p:cNvPr>
          <p:cNvSpPr>
            <a:spLocks noGrp="1"/>
          </p:cNvSpPr>
          <p:nvPr>
            <p:ph idx="1"/>
          </p:nvPr>
        </p:nvSpPr>
        <p:spPr>
          <a:xfrm>
            <a:off x="838200" y="2470389"/>
            <a:ext cx="10515600" cy="3609127"/>
          </a:xfrm>
        </p:spPr>
        <p:txBody>
          <a:bodyPr/>
          <a:lstStyle/>
          <a:p>
            <a:r>
              <a:rPr kumimoji="1" lang="zh-TW" altLang="en-US" dirty="0">
                <a:latin typeface="Microsoft JhengHei" panose="020B0604030504040204" pitchFamily="34" charset="-120"/>
                <a:ea typeface="Microsoft JhengHei" panose="020B0604030504040204" pitchFamily="34" charset="-120"/>
              </a:rPr>
              <a:t>課程  ：機器學習     授課老師：鄭順林 副教授</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組長</a:t>
            </a:r>
            <a:r>
              <a:rPr kumimoji="1" lang="en-US" altLang="zh-TW" dirty="0">
                <a:latin typeface="Microsoft JhengHei" panose="020B0604030504040204" pitchFamily="34" charset="-12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a:t>
            </a:r>
            <a:r>
              <a:rPr kumimoji="1" lang="zh-TW" altLang="en-US" dirty="0">
                <a:latin typeface="Microsoft JhengHei" panose="020B0604030504040204" pitchFamily="34" charset="-120"/>
                <a:ea typeface="Microsoft JhengHei" panose="020B0604030504040204" pitchFamily="34" charset="-120"/>
              </a:rPr>
              <a:t> </a:t>
            </a:r>
            <a:r>
              <a:rPr kumimoji="1" lang="en-US" altLang="zh-TW" dirty="0">
                <a:latin typeface="Microsoft JhengHei" panose="020B0604030504040204" pitchFamily="34" charset="-120"/>
                <a:ea typeface="Microsoft JhengHei" panose="020B0604030504040204" pitchFamily="34" charset="-120"/>
              </a:rPr>
              <a:t>C14076049 </a:t>
            </a:r>
            <a:r>
              <a:rPr kumimoji="1" lang="zh-TW" altLang="en-US" dirty="0">
                <a:latin typeface="Microsoft JhengHei" panose="020B0604030504040204" pitchFamily="34" charset="-120"/>
                <a:ea typeface="Microsoft JhengHei" panose="020B0604030504040204" pitchFamily="34" charset="-120"/>
              </a:rPr>
              <a:t>鄭力綱</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1</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C14076146 </a:t>
            </a:r>
            <a:r>
              <a:rPr kumimoji="1" lang="zh-TW" altLang="en-US" dirty="0">
                <a:latin typeface="Microsoft JhengHei" panose="020B0604030504040204" pitchFamily="34" charset="-120"/>
                <a:ea typeface="Microsoft JhengHei" panose="020B0604030504040204" pitchFamily="34" charset="-120"/>
              </a:rPr>
              <a:t>廖翊廷</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2</a:t>
            </a:r>
            <a:r>
              <a:rPr kumimoji="1" lang="zh-TW" altLang="en-US" dirty="0">
                <a:latin typeface="Microsoft JhengHei" panose="020B0604030504040204" pitchFamily="34" charset="-120"/>
                <a:ea typeface="Microsoft JhengHei" panose="020B0604030504040204" pitchFamily="34" charset="-120"/>
              </a:rPr>
              <a:t>：工資</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H34071039 </a:t>
            </a:r>
            <a:r>
              <a:rPr kumimoji="1" lang="zh-TW" altLang="en-US" dirty="0">
                <a:latin typeface="Microsoft JhengHei" panose="020B0604030504040204" pitchFamily="34" charset="-120"/>
                <a:ea typeface="Microsoft JhengHei" panose="020B0604030504040204" pitchFamily="34" charset="-120"/>
              </a:rPr>
              <a:t>李若瑜</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3</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C14076023 </a:t>
            </a:r>
            <a:r>
              <a:rPr kumimoji="1" lang="zh-TW" altLang="en-US" dirty="0">
                <a:latin typeface="Microsoft JhengHei" panose="020B0604030504040204" pitchFamily="34" charset="-120"/>
                <a:ea typeface="Microsoft JhengHei" panose="020B0604030504040204" pitchFamily="34" charset="-120"/>
              </a:rPr>
              <a:t>陳冠霖</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4</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H14086030 </a:t>
            </a:r>
            <a:r>
              <a:rPr kumimoji="1" lang="zh-TW" altLang="en-US" dirty="0">
                <a:latin typeface="Microsoft JhengHei" panose="020B0604030504040204" pitchFamily="34" charset="-120"/>
                <a:ea typeface="Microsoft JhengHei" panose="020B0604030504040204" pitchFamily="34" charset="-120"/>
              </a:rPr>
              <a:t>郭庭維</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5</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H14081234 </a:t>
            </a:r>
            <a:r>
              <a:rPr kumimoji="1" lang="zh-TW" altLang="en-US" dirty="0">
                <a:latin typeface="Microsoft JhengHei" panose="020B0604030504040204" pitchFamily="34" charset="-120"/>
                <a:ea typeface="Microsoft JhengHei" panose="020B0604030504040204" pitchFamily="34" charset="-120"/>
              </a:rPr>
              <a:t>游靜娟</a:t>
            </a:r>
          </a:p>
        </p:txBody>
      </p:sp>
      <p:sp>
        <p:nvSpPr>
          <p:cNvPr id="5" name="投影片編號版面配置區 4">
            <a:extLst>
              <a:ext uri="{FF2B5EF4-FFF2-40B4-BE49-F238E27FC236}">
                <a16:creationId xmlns:a16="http://schemas.microsoft.com/office/drawing/2014/main" id="{FEB903BE-48A4-2445-9801-1D9BD4C985F9}"/>
              </a:ext>
            </a:extLst>
          </p:cNvPr>
          <p:cNvSpPr>
            <a:spLocks noGrp="1"/>
          </p:cNvSpPr>
          <p:nvPr>
            <p:ph type="sldNum" sz="quarter" idx="12"/>
          </p:nvPr>
        </p:nvSpPr>
        <p:spPr/>
        <p:txBody>
          <a:bodyPr/>
          <a:lstStyle/>
          <a:p>
            <a:fld id="{C3836E5B-D4B7-FA44-A0C9-2630295C2636}" type="slidenum">
              <a:rPr kumimoji="1" lang="zh-TW" altLang="en-US" smtClean="0"/>
              <a:t>1</a:t>
            </a:fld>
            <a:endParaRPr kumimoji="1" lang="zh-TW" altLang="en-US"/>
          </a:p>
        </p:txBody>
      </p:sp>
    </p:spTree>
    <p:extLst>
      <p:ext uri="{BB962C8B-B14F-4D97-AF65-F5344CB8AC3E}">
        <p14:creationId xmlns:p14="http://schemas.microsoft.com/office/powerpoint/2010/main" val="49885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找</a:t>
            </a:r>
            <a:r>
              <a:rPr lang="en-US" altLang="zh-TW" sz="3200" b="1" dirty="0">
                <a:latin typeface="微軟正黑體" panose="020B0604030504040204" pitchFamily="34" charset="-120"/>
                <a:ea typeface="微軟正黑體" panose="020B0604030504040204" pitchFamily="34" charset="-120"/>
              </a:rPr>
              <a:t>pattern</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53BE3F4-6106-4BD4-90F8-0C4D352B3791}"/>
                  </a:ext>
                </a:extLst>
              </p:cNvPr>
              <p:cNvSpPr txBox="1"/>
              <p:nvPr/>
            </p:nvSpPr>
            <p:spPr>
              <a:xfrm>
                <a:off x="748741" y="4263907"/>
                <a:ext cx="10579659" cy="1483355"/>
              </a:xfrm>
              <a:prstGeom prst="rect">
                <a:avLst/>
              </a:prstGeom>
              <a:noFill/>
            </p:spPr>
            <p:txBody>
              <a:bodyPr wrap="square">
                <a:spAutoFit/>
              </a:bodyPr>
              <a:lstStyle/>
              <a:p>
                <a:pPr algn="l"/>
                <a:r>
                  <a:rPr lang="en-US" altLang="zh-TW" sz="1800" dirty="0">
                    <a:latin typeface="微軟正黑體" panose="020B0604030504040204" pitchFamily="34" charset="-120"/>
                    <a:ea typeface="微軟正黑體" panose="020B0604030504040204" pitchFamily="34" charset="-120"/>
                  </a:rPr>
                  <a:t>Local model </a:t>
                </a:r>
                <a:r>
                  <a:rPr lang="zh-TW" altLang="en-US" sz="1800" dirty="0">
                    <a:latin typeface="微軟正黑體" panose="020B0604030504040204" pitchFamily="34" charset="-120"/>
                    <a:ea typeface="微軟正黑體" panose="020B0604030504040204" pitchFamily="34" charset="-120"/>
                  </a:rPr>
                  <a:t>的參數向量可以分為兩種</a:t>
                </a:r>
                <a:r>
                  <a:rPr lang="zh-TW" altLang="en-US"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800" dirty="0">
                    <a:latin typeface="微軟正黑體" panose="020B0604030504040204" pitchFamily="34" charset="-120"/>
                    <a:ea typeface="微軟正黑體" panose="020B0604030504040204" pitchFamily="34" charset="-120"/>
                  </a:rPr>
                  <a:t>自相關預測方法：</a:t>
                </a:r>
                <a:r>
                  <a:rPr lang="en-US" altLang="zh-TW" sz="1800" dirty="0" err="1">
                    <a:latin typeface="微軟正黑體" panose="020B0604030504040204" pitchFamily="34" charset="-120"/>
                    <a:ea typeface="微軟正黑體" panose="020B0604030504040204" pitchFamily="34" charset="-120"/>
                  </a:rPr>
                  <a:t>kNN</a:t>
                </a:r>
                <a:r>
                  <a:rPr lang="zh-TW" altLang="en-US" sz="1800" dirty="0">
                    <a:latin typeface="微軟正黑體" panose="020B0604030504040204" pitchFamily="34" charset="-120"/>
                    <a:ea typeface="微軟正黑體" panose="020B0604030504040204" pitchFamily="34" charset="-120"/>
                  </a:rPr>
                  <a:t>找出的資料集只包含</a:t>
                </a:r>
                <a:r>
                  <a:rPr lang="en-US" altLang="zh-TW" sz="1800" dirty="0">
                    <a:latin typeface="微軟正黑體" panose="020B0604030504040204" pitchFamily="34" charset="-120"/>
                    <a:ea typeface="微軟正黑體" panose="020B0604030504040204" pitchFamily="34" charset="-120"/>
                  </a:rPr>
                  <a:t>Y</a:t>
                </a:r>
                <a:r>
                  <a:rPr lang="zh-TW" altLang="en-US" sz="1800" dirty="0">
                    <a:latin typeface="微軟正黑體" panose="020B0604030504040204" pitchFamily="34" charset="-120"/>
                    <a:ea typeface="微軟正黑體" panose="020B0604030504040204" pitchFamily="34" charset="-120"/>
                  </a:rPr>
                  <a:t>的數值</a:t>
                </a:r>
                <a:endParaRPr lang="en-US" altLang="zh-TW" sz="18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dirty="0">
                    <a:latin typeface="微軟正黑體" panose="020B0604030504040204" pitchFamily="34" charset="-120"/>
                    <a:ea typeface="微軟正黑體" panose="020B0604030504040204" pitchFamily="34" charset="-120"/>
                  </a:rPr>
                  <a:t>複迴歸預測方法：</a:t>
                </a:r>
                <a:r>
                  <a:rPr lang="en-US" altLang="zh-TW" dirty="0" err="1">
                    <a:latin typeface="微軟正黑體" panose="020B0604030504040204" pitchFamily="34" charset="-120"/>
                    <a:ea typeface="微軟正黑體" panose="020B0604030504040204" pitchFamily="34" charset="-120"/>
                  </a:rPr>
                  <a:t>kNN</a:t>
                </a:r>
                <a:r>
                  <a:rPr lang="zh-TW" altLang="en-US" dirty="0">
                    <a:latin typeface="微軟正黑體" panose="020B0604030504040204" pitchFamily="34" charset="-120"/>
                    <a:ea typeface="微軟正黑體" panose="020B0604030504040204" pitchFamily="34" charset="-120"/>
                  </a:rPr>
                  <a:t>不只考慮歷史資料與</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i="1">
                            <a:latin typeface="Cambria Math" panose="02040503050406030204" pitchFamily="18" charset="0"/>
                            <a:ea typeface="微軟正黑體" panose="020B0604030504040204" pitchFamily="34" charset="-120"/>
                          </a:rPr>
                          <m:t>Y</m:t>
                        </m:r>
                      </m:e>
                      <m:sub>
                        <m:r>
                          <a:rPr lang="en-US" altLang="zh-TW" i="1">
                            <a:latin typeface="Cambria Math" panose="02040503050406030204" pitchFamily="18" charset="0"/>
                            <a:ea typeface="微軟正黑體" panose="020B0604030504040204" pitchFamily="34" charset="-120"/>
                          </a:rPr>
                          <m:t>𝑡</m:t>
                        </m:r>
                      </m:sub>
                    </m:sSub>
                    <m:r>
                      <a:rPr lang="zh-TW" altLang="en-US" i="1">
                        <a:latin typeface="Cambria Math" panose="02040503050406030204" pitchFamily="18" charset="0"/>
                        <a:ea typeface="微軟正黑體" panose="020B0604030504040204" pitchFamily="34" charset="-120"/>
                      </a:rPr>
                      <m:t>前</m:t>
                    </m:r>
                  </m:oMath>
                </a14:m>
                <a:r>
                  <a:rPr lang="en-US" altLang="zh-TW" dirty="0">
                    <a:latin typeface="微軟正黑體" panose="020B0604030504040204" pitchFamily="34" charset="-120"/>
                    <a:ea typeface="微軟正黑體" panose="020B0604030504040204" pitchFamily="34" charset="-120"/>
                  </a:rPr>
                  <a:t>q</a:t>
                </a:r>
                <a:r>
                  <a:rPr lang="zh-TW" altLang="en-US" dirty="0">
                    <a:latin typeface="微軟正黑體" panose="020B0604030504040204" pitchFamily="34" charset="-120"/>
                    <a:ea typeface="微軟正黑體" panose="020B0604030504040204" pitchFamily="34" charset="-120"/>
                  </a:rPr>
                  <a:t>分鐘的相似度，更</a:t>
                </a:r>
                <a14:m>
                  <m:oMath xmlns:m="http://schemas.openxmlformats.org/officeDocument/2006/math">
                    <m:r>
                      <a:rPr lang="zh-TW" altLang="en-US" i="1" smtClean="0">
                        <a:latin typeface="Cambria Math" panose="02040503050406030204" pitchFamily="18" charset="0"/>
                        <a:ea typeface="微軟正黑體" panose="020B0604030504040204" pitchFamily="34" charset="-120"/>
                      </a:rPr>
                      <m:t>考慮</m:t>
                    </m:r>
                    <m:r>
                      <a:rPr lang="zh-TW" altLang="en-US" i="1">
                        <a:latin typeface="Cambria Math" panose="02040503050406030204" pitchFamily="18" charset="0"/>
                        <a:ea typeface="微軟正黑體" panose="020B0604030504040204" pitchFamily="34" charset="-120"/>
                      </a:rPr>
                      <m:t>與</m:t>
                    </m:r>
                    <m:sSub>
                      <m:sSubPr>
                        <m:ctrlPr>
                          <a:rPr lang="en-US" altLang="zh-TW" sz="1800" b="0" i="1" smtClean="0">
                            <a:latin typeface="Cambria Math" panose="02040503050406030204" pitchFamily="18" charset="0"/>
                            <a:ea typeface="微軟正黑體" panose="020B0604030504040204" pitchFamily="34" charset="-120"/>
                          </a:rPr>
                        </m:ctrlPr>
                      </m:sSubPr>
                      <m:e>
                        <m:r>
                          <m:rPr>
                            <m:sty m:val="p"/>
                          </m:rPr>
                          <a:rPr lang="en-US" altLang="zh-TW" sz="1800" i="1">
                            <a:latin typeface="Cambria Math" panose="02040503050406030204" pitchFamily="18" charset="0"/>
                            <a:ea typeface="微軟正黑體" panose="020B0604030504040204" pitchFamily="34" charset="-120"/>
                          </a:rPr>
                          <m:t>Y</m:t>
                        </m:r>
                      </m:e>
                      <m:sub>
                        <m:r>
                          <a:rPr lang="en-US" altLang="zh-TW" sz="1800" b="0" i="1" smtClean="0">
                            <a:latin typeface="Cambria Math" panose="02040503050406030204" pitchFamily="18" charset="0"/>
                            <a:ea typeface="微軟正黑體" panose="020B0604030504040204" pitchFamily="34" charset="-120"/>
                          </a:rPr>
                          <m:t>𝑡</m:t>
                        </m:r>
                      </m:sub>
                    </m:sSub>
                    <m:r>
                      <a:rPr lang="zh-TW" altLang="en-US" i="1" smtClean="0">
                        <a:latin typeface="Cambria Math" panose="02040503050406030204" pitchFamily="18" charset="0"/>
                        <a:ea typeface="微軟正黑體" panose="020B0604030504040204" pitchFamily="34" charset="-120"/>
                      </a:rPr>
                      <m:t>前</m:t>
                    </m:r>
                    <m:r>
                      <m:rPr>
                        <m:nor/>
                      </m:rPr>
                      <a:rPr lang="en-US" altLang="zh-TW" dirty="0">
                        <a:latin typeface="微軟正黑體" panose="020B0604030504040204" pitchFamily="34" charset="-120"/>
                        <a:ea typeface="微軟正黑體" panose="020B0604030504040204" pitchFamily="34" charset="-120"/>
                      </a:rPr>
                      <m:t>q</m:t>
                    </m:r>
                    <m:r>
                      <m:rPr>
                        <m:nor/>
                      </m:rPr>
                      <a:rPr lang="zh-TW" altLang="en-US" dirty="0">
                        <a:latin typeface="微軟正黑體" panose="020B0604030504040204" pitchFamily="34" charset="-120"/>
                        <a:ea typeface="微軟正黑體" panose="020B0604030504040204" pitchFamily="34" charset="-120"/>
                      </a:rPr>
                      <m:t>分鐘</m:t>
                    </m:r>
                  </m:oMath>
                </a14:m>
                <a:r>
                  <a:rPr lang="zh-TW" altLang="en-US" sz="1800" dirty="0">
                    <a:latin typeface="微軟正黑體" panose="020B0604030504040204" pitchFamily="34" charset="-120"/>
                    <a:ea typeface="微軟正黑體" panose="020B0604030504040204" pitchFamily="34" charset="-120"/>
                  </a:rPr>
                  <a:t>時</a:t>
                </a:r>
                <a:r>
                  <a:rPr lang="zh-TW" altLang="en-US" dirty="0">
                    <a:latin typeface="微軟正黑體" panose="020B0604030504040204" pitchFamily="34" charset="-120"/>
                    <a:ea typeface="微軟正黑體" panose="020B0604030504040204" pitchFamily="34" charset="-120"/>
                  </a:rPr>
                  <a:t>其他變數（</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）的</a:t>
                </a:r>
                <a:r>
                  <a:rPr lang="zh-TW" altLang="en-US" sz="1800" dirty="0">
                    <a:latin typeface="微軟正黑體" panose="020B0604030504040204" pitchFamily="34" charset="-120"/>
                    <a:ea typeface="微軟正黑體" panose="020B0604030504040204" pitchFamily="34" charset="-120"/>
                  </a:rPr>
                  <a:t>相似度</a:t>
                </a:r>
                <a:endParaRPr lang="en-US" altLang="zh-TW" sz="1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上述兩預測方法需要的資料模型差別只在於前者只有</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，而後者則有</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與</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值。</a:t>
                </a:r>
                <a:endParaRPr lang="en-US" altLang="zh-TW" sz="1800" dirty="0">
                  <a:latin typeface="微軟正黑體" panose="020B0604030504040204" pitchFamily="34" charset="-120"/>
                  <a:ea typeface="微軟正黑體" panose="020B0604030504040204" pitchFamily="34" charset="-120"/>
                </a:endParaRPr>
              </a:p>
            </p:txBody>
          </p:sp>
        </mc:Choice>
        <mc:Fallback xmlns="">
          <p:sp>
            <p:nvSpPr>
              <p:cNvPr id="8" name="文字方塊 7">
                <a:extLst>
                  <a:ext uri="{FF2B5EF4-FFF2-40B4-BE49-F238E27FC236}">
                    <a16:creationId xmlns:a16="http://schemas.microsoft.com/office/drawing/2014/main" id="{D53BE3F4-6106-4BD4-90F8-0C4D352B3791}"/>
                  </a:ext>
                </a:extLst>
              </p:cNvPr>
              <p:cNvSpPr txBox="1">
                <a:spLocks noRot="1" noChangeAspect="1" noMove="1" noResize="1" noEditPoints="1" noAdjustHandles="1" noChangeArrowheads="1" noChangeShapeType="1" noTextEdit="1"/>
              </p:cNvSpPr>
              <p:nvPr/>
            </p:nvSpPr>
            <p:spPr>
              <a:xfrm>
                <a:off x="748741" y="4263907"/>
                <a:ext cx="10579659" cy="1483355"/>
              </a:xfrm>
              <a:prstGeom prst="rect">
                <a:avLst/>
              </a:prstGeom>
              <a:blipFill>
                <a:blip r:embed="rId3"/>
                <a:stretch>
                  <a:fillRect l="-634" t="-2049" r="-2594" b="-5328"/>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DE67187D-7AFE-420B-9B18-9345899AC1C6}"/>
              </a:ext>
            </a:extLst>
          </p:cNvPr>
          <p:cNvPicPr>
            <a:picLocks noChangeAspect="1"/>
          </p:cNvPicPr>
          <p:nvPr/>
        </p:nvPicPr>
        <p:blipFill>
          <a:blip r:embed="rId4"/>
          <a:stretch>
            <a:fillRect/>
          </a:stretch>
        </p:blipFill>
        <p:spPr>
          <a:xfrm>
            <a:off x="8117583" y="1253285"/>
            <a:ext cx="3550316" cy="2743426"/>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E88968BB-9A72-48E8-A49D-B80967CD0590}"/>
                  </a:ext>
                </a:extLst>
              </p:cNvPr>
              <p:cNvSpPr>
                <a:spLocks noGrp="1"/>
              </p:cNvSpPr>
              <p:nvPr>
                <p:ph type="subTitle" idx="1"/>
              </p:nvPr>
            </p:nvSpPr>
            <p:spPr>
              <a:xfrm>
                <a:off x="748741" y="1253285"/>
                <a:ext cx="7368842" cy="301062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目的：</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找出和當前欲預測時段有相似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的歷史資料，作為後續訓練的資料集，如右圖所示。</a:t>
                </a:r>
                <a:endParaRPr lang="en-US" altLang="zh-TW" sz="2000" dirty="0">
                  <a:latin typeface="微軟正黑體" panose="020B0604030504040204" pitchFamily="34" charset="-120"/>
                  <a:ea typeface="微軟正黑體" panose="020B0604030504040204" pitchFamily="34" charset="-120"/>
                </a:endParaRPr>
              </a:p>
              <a:p>
                <a:pPr algn="l"/>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假設我們想要預測液位</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Y</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，當前資料為</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zh-TW" altLang="zh-TW" sz="2000" i="1" kern="1200">
                        <a:solidFill>
                          <a:srgbClr val="000000"/>
                        </a:solidFill>
                        <a:effectLst/>
                        <a:latin typeface="Cambria Math" panose="02040503050406030204" pitchFamily="18" charset="0"/>
                        <a:ea typeface="微軟正黑體" panose="020B0604030504040204" pitchFamily="34" charset="-120"/>
                        <a:cs typeface="+mn-cs"/>
                      </a:rPr>
                      <m:t>，</m:t>
                    </m:r>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想要預測</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n</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分鐘後</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m:t>
                        </m:r>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𝑛</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的數值，取</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前面</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q</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分鐘的數值作為當前</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的特徵參數</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Pattern retrieval </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就是在尋找歷史資料中與</a:t>
                </a:r>
                <a14:m>
                  <m:oMath xmlns:m="http://schemas.openxmlformats.org/officeDocument/2006/math">
                    <m:sSub>
                      <m:sSubPr>
                        <m:ctrlPr>
                          <a:rPr lang="en-US" altLang="zh-TW" sz="1600" i="1">
                            <a:solidFill>
                              <a:srgbClr val="000000"/>
                            </a:solidFill>
                            <a:latin typeface="Cambria Math" panose="02040503050406030204" pitchFamily="18" charset="0"/>
                            <a:ea typeface="微軟正黑體" panose="020B0604030504040204" pitchFamily="34" charset="-120"/>
                          </a:rPr>
                        </m:ctrlPr>
                      </m:sSubPr>
                      <m:e>
                        <m:r>
                          <m:rPr>
                            <m:sty m:val="p"/>
                          </m:rPr>
                          <a:rPr lang="en-US" altLang="zh-TW" sz="1600" i="1">
                            <a:solidFill>
                              <a:srgbClr val="000000"/>
                            </a:solidFill>
                            <a:latin typeface="Cambria Math" panose="02040503050406030204" pitchFamily="18" charset="0"/>
                            <a:ea typeface="微軟正黑體" panose="020B0604030504040204" pitchFamily="34" charset="-120"/>
                          </a:rPr>
                          <m:t>Y</m:t>
                        </m:r>
                      </m:e>
                      <m:sub>
                        <m:r>
                          <a:rPr lang="en-US" altLang="zh-TW" sz="1600" i="1">
                            <a:solidFill>
                              <a:srgbClr val="000000"/>
                            </a:solidFill>
                            <a:latin typeface="Cambria Math" panose="02040503050406030204" pitchFamily="18" charset="0"/>
                            <a:ea typeface="微軟正黑體" panose="020B0604030504040204" pitchFamily="34" charset="-120"/>
                          </a:rPr>
                          <m:t>𝑡</m:t>
                        </m:r>
                      </m:sub>
                    </m:sSub>
                  </m:oMath>
                </a14:m>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分鐘有相似特徵（距離較近）的資料。</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演算法找出距離最近的</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筆資料</a:t>
                </a:r>
              </a:p>
            </p:txBody>
          </p:sp>
        </mc:Choice>
        <mc:Fallback xmlns="">
          <p:sp>
            <p:nvSpPr>
              <p:cNvPr id="14" name="副標題 2">
                <a:extLst>
                  <a:ext uri="{FF2B5EF4-FFF2-40B4-BE49-F238E27FC236}">
                    <a16:creationId xmlns:a16="http://schemas.microsoft.com/office/drawing/2014/main" id="{E88968BB-9A72-48E8-A49D-B80967CD0590}"/>
                  </a:ext>
                </a:extLst>
              </p:cNvPr>
              <p:cNvSpPr>
                <a:spLocks noGrp="1" noRot="1" noChangeAspect="1" noMove="1" noResize="1" noEditPoints="1" noAdjustHandles="1" noChangeArrowheads="1" noChangeShapeType="1" noTextEdit="1"/>
              </p:cNvSpPr>
              <p:nvPr>
                <p:ph type="subTitle" idx="1"/>
              </p:nvPr>
            </p:nvSpPr>
            <p:spPr>
              <a:xfrm>
                <a:off x="748741" y="1253285"/>
                <a:ext cx="7368842" cy="3010622"/>
              </a:xfrm>
              <a:blipFill>
                <a:blip r:embed="rId5"/>
                <a:stretch>
                  <a:fillRect l="-1033" t="-168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44EF61DB-2064-7E98-BA46-9A186C96A477}"/>
              </a:ext>
            </a:extLst>
          </p:cNvPr>
          <p:cNvSpPr>
            <a:spLocks noGrp="1"/>
          </p:cNvSpPr>
          <p:nvPr>
            <p:ph type="sldNum" sz="quarter" idx="12"/>
          </p:nvPr>
        </p:nvSpPr>
        <p:spPr/>
        <p:txBody>
          <a:bodyPr/>
          <a:lstStyle/>
          <a:p>
            <a:fld id="{C3836E5B-D4B7-FA44-A0C9-2630295C2636}" type="slidenum">
              <a:rPr kumimoji="1" lang="zh-TW" altLang="en-US" smtClean="0"/>
              <a:t>10</a:t>
            </a:fld>
            <a:endParaRPr kumimoji="1" lang="zh-TW" altLang="en-US"/>
          </a:p>
        </p:txBody>
      </p:sp>
    </p:spTree>
    <p:extLst>
      <p:ext uri="{BB962C8B-B14F-4D97-AF65-F5344CB8AC3E}">
        <p14:creationId xmlns:p14="http://schemas.microsoft.com/office/powerpoint/2010/main" val="3110116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SVR</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950A2FD-6A6F-0CEE-B272-B76AEBF3BDBC}"/>
              </a:ext>
            </a:extLst>
          </p:cNvPr>
          <p:cNvSpPr>
            <a:spLocks noGrp="1"/>
          </p:cNvSpPr>
          <p:nvPr>
            <p:ph type="sldNum" sz="quarter" idx="12"/>
          </p:nvPr>
        </p:nvSpPr>
        <p:spPr/>
        <p:txBody>
          <a:bodyPr/>
          <a:lstStyle/>
          <a:p>
            <a:fld id="{C3836E5B-D4B7-FA44-A0C9-2630295C2636}" type="slidenum">
              <a:rPr kumimoji="1" lang="zh-TW" altLang="en-US" smtClean="0"/>
              <a:t>100</a:t>
            </a:fld>
            <a:endParaRPr kumimoji="1" lang="zh-TW" altLang="en-US"/>
          </a:p>
        </p:txBody>
      </p:sp>
    </p:spTree>
    <p:extLst>
      <p:ext uri="{BB962C8B-B14F-4D97-AF65-F5344CB8AC3E}">
        <p14:creationId xmlns:p14="http://schemas.microsoft.com/office/powerpoint/2010/main" val="42305018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62074"/>
            <a:ext cx="10515600" cy="5225493"/>
          </a:xfrm>
        </p:spPr>
        <p:txBody>
          <a:bodyPr>
            <a:normAutofit/>
          </a:bodyPr>
          <a:lstStyle/>
          <a:p>
            <a:pPr marL="0" indent="0">
              <a:lnSpc>
                <a:spcPct val="150000"/>
              </a:lnSpc>
              <a:buNone/>
            </a:pPr>
            <a:r>
              <a:rPr lang="zh-TW" altLang="en-US" dirty="0"/>
              <a:t>訓練資料為</a:t>
            </a:r>
            <a:r>
              <a:rPr lang="en-US" altLang="zh-TW" dirty="0"/>
              <a:t>7/1~7/7</a:t>
            </a:r>
            <a:r>
              <a:rPr lang="zh-TW" altLang="en-US" dirty="0"/>
              <a:t>的</a:t>
            </a:r>
            <a:r>
              <a:rPr lang="en-US" altLang="zh-TW" dirty="0"/>
              <a:t>10080</a:t>
            </a:r>
            <a:r>
              <a:rPr lang="zh-TW" altLang="en-US" dirty="0"/>
              <a:t>筆資料，</a:t>
            </a:r>
            <a:endParaRPr lang="en-US" altLang="zh-TW" dirty="0"/>
          </a:p>
          <a:p>
            <a:pPr marL="0" indent="0">
              <a:lnSpc>
                <a:spcPct val="150000"/>
              </a:lnSpc>
              <a:buNone/>
            </a:pPr>
            <a:r>
              <a:rPr lang="zh-TW" altLang="en-US" dirty="0"/>
              <a:t>預測未來大致上的走向</a:t>
            </a:r>
            <a:endParaRPr lang="en-US" altLang="zh-TW" dirty="0"/>
          </a:p>
          <a:p>
            <a:pPr marL="0" indent="0">
              <a:lnSpc>
                <a:spcPct val="150000"/>
              </a:lnSpc>
              <a:buNone/>
            </a:pPr>
            <a:endParaRPr lang="en-US" altLang="zh-TW" dirty="0"/>
          </a:p>
          <a:p>
            <a:pPr marL="0" indent="0">
              <a:lnSpc>
                <a:spcPct val="150000"/>
              </a:lnSpc>
              <a:buNone/>
            </a:pPr>
            <a:r>
              <a:rPr lang="zh-TW" altLang="en-US" dirty="0"/>
              <a:t>此圖為</a:t>
            </a:r>
            <a:r>
              <a:rPr lang="en-US" altLang="zh-TW" dirty="0"/>
              <a:t>7/1</a:t>
            </a:r>
            <a:r>
              <a:rPr lang="zh-TW" altLang="en-US" dirty="0"/>
              <a:t>的</a:t>
            </a:r>
            <a:r>
              <a:rPr lang="en-US" altLang="zh-TW" dirty="0"/>
              <a:t>1440</a:t>
            </a:r>
            <a:r>
              <a:rPr lang="zh-TW" altLang="en-US" dirty="0"/>
              <a:t>筆資料，</a:t>
            </a:r>
            <a:endParaRPr lang="en-US" altLang="zh-TW" dirty="0"/>
          </a:p>
          <a:p>
            <a:pPr marL="0" indent="0">
              <a:lnSpc>
                <a:spcPct val="150000"/>
              </a:lnSpc>
              <a:buNone/>
            </a:pPr>
            <a:r>
              <a:rPr lang="zh-TW" altLang="en-US" dirty="0"/>
              <a:t>可見</a:t>
            </a:r>
            <a:r>
              <a:rPr lang="en-US" altLang="zh-TW" dirty="0"/>
              <a:t>RBF</a:t>
            </a:r>
            <a:r>
              <a:rPr lang="zh-TW" altLang="en-US" dirty="0"/>
              <a:t> </a:t>
            </a:r>
            <a:r>
              <a:rPr lang="en-US" altLang="zh-TW" dirty="0"/>
              <a:t>kernel</a:t>
            </a:r>
            <a:r>
              <a:rPr lang="zh-TW" altLang="en-US" dirty="0"/>
              <a:t>可以預測一些細小的趨勢</a:t>
            </a:r>
            <a:endParaRPr lang="en-US" altLang="zh-TW" dirty="0"/>
          </a:p>
          <a:p>
            <a:pPr marL="0" indent="0">
              <a:lnSpc>
                <a:spcPct val="150000"/>
              </a:lnSpc>
              <a:buNone/>
            </a:pPr>
            <a:r>
              <a:rPr lang="zh-TW" altLang="en-US" dirty="0"/>
              <a:t>（</a:t>
            </a:r>
            <a:r>
              <a:rPr lang="en-US" altLang="zh-TW" dirty="0"/>
              <a:t>g</a:t>
            </a:r>
            <a:r>
              <a:rPr lang="zh-TW" altLang="en-US" dirty="0"/>
              <a:t>調整為</a:t>
            </a:r>
            <a:r>
              <a:rPr lang="en-US" altLang="zh-TW" dirty="0"/>
              <a:t>0.0001</a:t>
            </a:r>
            <a:r>
              <a:rPr lang="zh-TW" altLang="en-US" dirty="0"/>
              <a:t>）</a:t>
            </a:r>
          </a:p>
        </p:txBody>
      </p:sp>
      <p:pic>
        <p:nvPicPr>
          <p:cNvPr id="8" name="圖片 7"/>
          <p:cNvPicPr>
            <a:picLocks noChangeAspect="1"/>
          </p:cNvPicPr>
          <p:nvPr/>
        </p:nvPicPr>
        <p:blipFill>
          <a:blip r:embed="rId2"/>
          <a:stretch>
            <a:fillRect/>
          </a:stretch>
        </p:blipFill>
        <p:spPr>
          <a:xfrm>
            <a:off x="7572234" y="788043"/>
            <a:ext cx="3317437" cy="2810864"/>
          </a:xfrm>
          <a:prstGeom prst="rect">
            <a:avLst/>
          </a:prstGeom>
        </p:spPr>
      </p:pic>
      <p:pic>
        <p:nvPicPr>
          <p:cNvPr id="9" name="圖片 8"/>
          <p:cNvPicPr>
            <a:picLocks noChangeAspect="1"/>
          </p:cNvPicPr>
          <p:nvPr/>
        </p:nvPicPr>
        <p:blipFill>
          <a:blip r:embed="rId3"/>
          <a:stretch>
            <a:fillRect/>
          </a:stretch>
        </p:blipFill>
        <p:spPr>
          <a:xfrm>
            <a:off x="7411884" y="3747295"/>
            <a:ext cx="3477787" cy="2996248"/>
          </a:xfrm>
          <a:prstGeom prst="rect">
            <a:avLst/>
          </a:prstGeom>
        </p:spPr>
      </p:pic>
      <p:sp>
        <p:nvSpPr>
          <p:cNvPr id="10" name="標題 1">
            <a:extLst>
              <a:ext uri="{FF2B5EF4-FFF2-40B4-BE49-F238E27FC236}">
                <a16:creationId xmlns:a16="http://schemas.microsoft.com/office/drawing/2014/main" id="{86FE8CF2-B5CC-38DB-1A2B-57B6996F1B53}"/>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1EFB01B1-C580-2D48-0309-88998020D2F5}"/>
              </a:ext>
            </a:extLst>
          </p:cNvPr>
          <p:cNvSpPr>
            <a:spLocks noGrp="1"/>
          </p:cNvSpPr>
          <p:nvPr>
            <p:ph type="sldNum" sz="quarter" idx="12"/>
          </p:nvPr>
        </p:nvSpPr>
        <p:spPr/>
        <p:txBody>
          <a:bodyPr/>
          <a:lstStyle/>
          <a:p>
            <a:fld id="{C3836E5B-D4B7-FA44-A0C9-2630295C2636}" type="slidenum">
              <a:rPr kumimoji="1" lang="zh-TW" altLang="en-US" smtClean="0"/>
              <a:t>101</a:t>
            </a:fld>
            <a:endParaRPr kumimoji="1" lang="zh-TW" altLang="en-US"/>
          </a:p>
        </p:txBody>
      </p:sp>
    </p:spTree>
    <p:extLst>
      <p:ext uri="{BB962C8B-B14F-4D97-AF65-F5344CB8AC3E}">
        <p14:creationId xmlns:p14="http://schemas.microsoft.com/office/powerpoint/2010/main" val="30554904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10962"/>
            <a:ext cx="10515600" cy="4966001"/>
          </a:xfrm>
        </p:spPr>
        <p:txBody>
          <a:bodyPr>
            <a:normAutofit fontScale="92500"/>
          </a:bodyPr>
          <a:lstStyle/>
          <a:p>
            <a:pPr>
              <a:lnSpc>
                <a:spcPct val="150000"/>
              </a:lnSpc>
            </a:pPr>
            <a:r>
              <a:rPr lang="en-US" altLang="zh-TW" dirty="0"/>
              <a:t>7/2</a:t>
            </a:r>
            <a:r>
              <a:rPr lang="zh-TW" altLang="en-US" dirty="0"/>
              <a:t>的</a:t>
            </a:r>
            <a:r>
              <a:rPr lang="en-US" altLang="zh-TW" dirty="0"/>
              <a:t>1440</a:t>
            </a:r>
            <a:r>
              <a:rPr lang="zh-TW" altLang="en-US" dirty="0"/>
              <a:t>筆資料</a:t>
            </a:r>
            <a:endParaRPr lang="en-US" altLang="zh-TW" dirty="0"/>
          </a:p>
          <a:p>
            <a:pPr>
              <a:lnSpc>
                <a:spcPct val="150000"/>
              </a:lnSpc>
            </a:pPr>
            <a:endParaRPr lang="en-US" altLang="zh-TW" dirty="0"/>
          </a:p>
          <a:p>
            <a:pPr>
              <a:lnSpc>
                <a:spcPct val="150000"/>
              </a:lnSpc>
            </a:pPr>
            <a:endParaRPr lang="en-US" altLang="zh-TW" dirty="0"/>
          </a:p>
          <a:p>
            <a:pPr marL="0" indent="0">
              <a:lnSpc>
                <a:spcPct val="150000"/>
              </a:lnSpc>
              <a:buNone/>
            </a:pPr>
            <a:endParaRPr lang="en-US" altLang="zh-TW" dirty="0"/>
          </a:p>
          <a:p>
            <a:pPr marL="0" indent="0">
              <a:lnSpc>
                <a:spcPct val="150000"/>
              </a:lnSpc>
              <a:buNone/>
            </a:pPr>
            <a:endParaRPr lang="en-US" altLang="zh-TW" dirty="0"/>
          </a:p>
          <a:p>
            <a:pPr>
              <a:lnSpc>
                <a:spcPct val="150000"/>
              </a:lnSpc>
            </a:pPr>
            <a:r>
              <a:rPr lang="zh-TW" altLang="en-US" dirty="0"/>
              <a:t>之後嘗試方向：上課學到此單元後是否有其他優化模型的方法，在跑一個月的資料時花費時間過長，未來還得尋找使效能提高的方法</a:t>
            </a:r>
          </a:p>
        </p:txBody>
      </p:sp>
      <p:pic>
        <p:nvPicPr>
          <p:cNvPr id="4" name="圖片 3"/>
          <p:cNvPicPr>
            <a:picLocks noChangeAspect="1"/>
          </p:cNvPicPr>
          <p:nvPr/>
        </p:nvPicPr>
        <p:blipFill>
          <a:blip r:embed="rId2"/>
          <a:stretch>
            <a:fillRect/>
          </a:stretch>
        </p:blipFill>
        <p:spPr>
          <a:xfrm>
            <a:off x="4285145" y="1944365"/>
            <a:ext cx="3621709" cy="2969269"/>
          </a:xfrm>
          <a:prstGeom prst="rect">
            <a:avLst/>
          </a:prstGeom>
        </p:spPr>
      </p:pic>
      <p:sp>
        <p:nvSpPr>
          <p:cNvPr id="5" name="標題 1">
            <a:extLst>
              <a:ext uri="{FF2B5EF4-FFF2-40B4-BE49-F238E27FC236}">
                <a16:creationId xmlns:a16="http://schemas.microsoft.com/office/drawing/2014/main" id="{19C30E72-2E7B-4308-02FD-1F78FA3FFB4D}"/>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C0F47CBA-08AE-E8D0-19D7-ECEC16260CC7}"/>
              </a:ext>
            </a:extLst>
          </p:cNvPr>
          <p:cNvSpPr>
            <a:spLocks noGrp="1"/>
          </p:cNvSpPr>
          <p:nvPr>
            <p:ph type="sldNum" sz="quarter" idx="12"/>
          </p:nvPr>
        </p:nvSpPr>
        <p:spPr/>
        <p:txBody>
          <a:bodyPr/>
          <a:lstStyle/>
          <a:p>
            <a:fld id="{C3836E5B-D4B7-FA44-A0C9-2630295C2636}" type="slidenum">
              <a:rPr kumimoji="1" lang="zh-TW" altLang="en-US" smtClean="0"/>
              <a:t>102</a:t>
            </a:fld>
            <a:endParaRPr kumimoji="1" lang="zh-TW" altLang="en-US"/>
          </a:p>
        </p:txBody>
      </p:sp>
    </p:spTree>
    <p:extLst>
      <p:ext uri="{BB962C8B-B14F-4D97-AF65-F5344CB8AC3E}">
        <p14:creationId xmlns:p14="http://schemas.microsoft.com/office/powerpoint/2010/main" val="1549229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3935186" y="3044279"/>
            <a:ext cx="6097554" cy="769441"/>
          </a:xfrm>
          <a:prstGeom prst="rect">
            <a:avLst/>
          </a:prstGeom>
          <a:noFill/>
        </p:spPr>
        <p:txBody>
          <a:bodyPr wrap="square">
            <a:spAutoFit/>
          </a:bodyPr>
          <a:lstStyle/>
          <a:p>
            <a:r>
              <a:rPr lang="en-US" altLang="zh-TW" sz="4400" dirty="0">
                <a:latin typeface="微軟正黑體" panose="020B0604030504040204" pitchFamily="34" charset="-120"/>
                <a:ea typeface="微軟正黑體" panose="020B0604030504040204" pitchFamily="34" charset="-120"/>
              </a:rPr>
              <a:t>ARIMA</a:t>
            </a:r>
            <a:r>
              <a:rPr lang="zh-TW" altLang="en-US" sz="4400" dirty="0">
                <a:latin typeface="微軟正黑體" panose="020B0604030504040204" pitchFamily="34" charset="-120"/>
                <a:ea typeface="微軟正黑體" panose="020B0604030504040204" pitchFamily="34" charset="-120"/>
              </a:rPr>
              <a:t>模型分析</a:t>
            </a:r>
          </a:p>
        </p:txBody>
      </p:sp>
      <p:sp>
        <p:nvSpPr>
          <p:cNvPr id="2" name="投影片編號版面配置區 1">
            <a:extLst>
              <a:ext uri="{FF2B5EF4-FFF2-40B4-BE49-F238E27FC236}">
                <a16:creationId xmlns:a16="http://schemas.microsoft.com/office/drawing/2014/main" id="{504DABF5-018E-E295-5774-0023A94C080A}"/>
              </a:ext>
            </a:extLst>
          </p:cNvPr>
          <p:cNvSpPr>
            <a:spLocks noGrp="1"/>
          </p:cNvSpPr>
          <p:nvPr>
            <p:ph type="sldNum" sz="quarter" idx="12"/>
          </p:nvPr>
        </p:nvSpPr>
        <p:spPr/>
        <p:txBody>
          <a:bodyPr/>
          <a:lstStyle/>
          <a:p>
            <a:fld id="{C3836E5B-D4B7-FA44-A0C9-2630295C2636}" type="slidenum">
              <a:rPr kumimoji="1" lang="zh-TW" altLang="en-US" smtClean="0"/>
              <a:t>103</a:t>
            </a:fld>
            <a:endParaRPr kumimoji="1" lang="zh-TW" altLang="en-US"/>
          </a:p>
        </p:txBody>
      </p:sp>
    </p:spTree>
    <p:extLst>
      <p:ext uri="{BB962C8B-B14F-4D97-AF65-F5344CB8AC3E}">
        <p14:creationId xmlns:p14="http://schemas.microsoft.com/office/powerpoint/2010/main" val="19821201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4880F482-26F9-4020-BB22-9304F08F4336}"/>
              </a:ext>
            </a:extLst>
          </p:cNvPr>
          <p:cNvSpPr txBox="1"/>
          <p:nvPr/>
        </p:nvSpPr>
        <p:spPr>
          <a:xfrm>
            <a:off x="233221" y="1107369"/>
            <a:ext cx="11725557" cy="5564472"/>
          </a:xfrm>
          <a:prstGeom prst="rect">
            <a:avLst/>
          </a:prstGeom>
          <a:noFill/>
        </p:spPr>
        <p:txBody>
          <a:bodyPr wrap="square">
            <a:spAutoFit/>
          </a:bodyPr>
          <a:lstStyle/>
          <a:p>
            <a:pPr marL="228600" indent="-228600">
              <a:lnSpc>
                <a:spcPct val="150000"/>
              </a:lnSpc>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我們先嘗試以一周</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一月之</a:t>
            </a:r>
            <a:r>
              <a:rPr lang="zh-TW" altLang="en-US"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大時間尺度</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作為頻率</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，訓練及預測六個月的資料，發現</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預測時間過久</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，預測結果</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將</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呈一直線</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，且實際資料將</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超過</a:t>
            </a:r>
            <a:r>
              <a:rPr lang="en-US"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95%</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信賴區間</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另外，若</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訓練資料過多</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（約大於</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500</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筆），不僅</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訓練時間過久</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，且</a:t>
            </a:r>
            <a:r>
              <a:rPr lang="zh-TW" altLang="en-US" sz="2400" u="sng" kern="100" dirty="0">
                <a:latin typeface="微軟正黑體" panose="020B0604030504040204" pitchFamily="34" charset="-120"/>
                <a:ea typeface="微軟正黑體" panose="020B0604030504040204" pitchFamily="34" charset="-120"/>
                <a:cs typeface="Times New Roman" panose="02020603050405020304" pitchFamily="18" charset="0"/>
              </a:rPr>
              <a:t>無法</a:t>
            </a:r>
            <a:r>
              <a:rPr lang="zh-TW" altLang="zh-TW" sz="2400"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顯著提升預測結果</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，經過多次測試後，發現訓練資料筆數在</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300</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筆</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下之預測效果為佳。</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p>
          <a:p>
            <a:pPr marL="228600" indent="-228600">
              <a:lnSpc>
                <a:spcPct val="150000"/>
              </a:lnSpc>
            </a:pP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因此，我們最終改以：</a:t>
            </a: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筆訓練資料（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筆預測資料（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15</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分鐘作為頻率</a:t>
            </a:r>
            <a:endPar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18820" indent="-13843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做出以下分析。</a:t>
            </a:r>
          </a:p>
        </p:txBody>
      </p:sp>
      <p:sp>
        <p:nvSpPr>
          <p:cNvPr id="3" name="標題 1">
            <a:extLst>
              <a:ext uri="{FF2B5EF4-FFF2-40B4-BE49-F238E27FC236}">
                <a16:creationId xmlns:a16="http://schemas.microsoft.com/office/drawing/2014/main" id="{71B0CF98-5D81-2688-5A44-552A13291648}"/>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a:t>
            </a:r>
            <a:r>
              <a:rPr lang="zh-TW" altLang="en-US" dirty="0"/>
              <a:t>模型分析</a:t>
            </a:r>
            <a:r>
              <a:rPr lang="en-US" altLang="zh-TW" dirty="0"/>
              <a:t>-</a:t>
            </a:r>
            <a:r>
              <a:rPr lang="zh-TW" altLang="en-US" dirty="0"/>
              <a:t>問題描述</a:t>
            </a:r>
          </a:p>
        </p:txBody>
      </p:sp>
      <p:sp>
        <p:nvSpPr>
          <p:cNvPr id="2" name="投影片編號版面配置區 1">
            <a:extLst>
              <a:ext uri="{FF2B5EF4-FFF2-40B4-BE49-F238E27FC236}">
                <a16:creationId xmlns:a16="http://schemas.microsoft.com/office/drawing/2014/main" id="{6ED96384-EF7E-6420-9FC9-588E903BCDCD}"/>
              </a:ext>
            </a:extLst>
          </p:cNvPr>
          <p:cNvSpPr>
            <a:spLocks noGrp="1"/>
          </p:cNvSpPr>
          <p:nvPr>
            <p:ph type="sldNum" sz="quarter" idx="12"/>
          </p:nvPr>
        </p:nvSpPr>
        <p:spPr/>
        <p:txBody>
          <a:bodyPr/>
          <a:lstStyle/>
          <a:p>
            <a:fld id="{C3836E5B-D4B7-FA44-A0C9-2630295C2636}" type="slidenum">
              <a:rPr kumimoji="1" lang="zh-TW" altLang="en-US" smtClean="0"/>
              <a:t>104</a:t>
            </a:fld>
            <a:endParaRPr kumimoji="1" lang="zh-TW" altLang="en-US"/>
          </a:p>
        </p:txBody>
      </p:sp>
    </p:spTree>
    <p:extLst>
      <p:ext uri="{BB962C8B-B14F-4D97-AF65-F5344CB8AC3E}">
        <p14:creationId xmlns:p14="http://schemas.microsoft.com/office/powerpoint/2010/main" val="4176060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838200" y="1210962"/>
            <a:ext cx="10537219" cy="518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整體資料分析步驟如下</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ADF</a:t>
            </a: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檢測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建模</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以下以總生產的資料為例作詳細說明。</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標題 1">
            <a:extLst>
              <a:ext uri="{FF2B5EF4-FFF2-40B4-BE49-F238E27FC236}">
                <a16:creationId xmlns:a16="http://schemas.microsoft.com/office/drawing/2014/main" id="{804C7D5D-E630-6888-CBEA-08202F3D9E79}"/>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a:t>
            </a:r>
            <a:r>
              <a:rPr lang="zh-TW" altLang="en-US" dirty="0"/>
              <a:t>模型分析</a:t>
            </a:r>
            <a:r>
              <a:rPr lang="en-US" altLang="zh-TW" dirty="0"/>
              <a:t>-</a:t>
            </a:r>
            <a:r>
              <a:rPr lang="zh-TW" altLang="en-US" dirty="0"/>
              <a:t>分析步驟</a:t>
            </a:r>
          </a:p>
        </p:txBody>
      </p:sp>
      <p:sp>
        <p:nvSpPr>
          <p:cNvPr id="2" name="投影片編號版面配置區 1">
            <a:extLst>
              <a:ext uri="{FF2B5EF4-FFF2-40B4-BE49-F238E27FC236}">
                <a16:creationId xmlns:a16="http://schemas.microsoft.com/office/drawing/2014/main" id="{2CC75CDD-F7CE-D506-A009-BE4705DD8554}"/>
              </a:ext>
            </a:extLst>
          </p:cNvPr>
          <p:cNvSpPr>
            <a:spLocks noGrp="1"/>
          </p:cNvSpPr>
          <p:nvPr>
            <p:ph type="sldNum" sz="quarter" idx="12"/>
          </p:nvPr>
        </p:nvSpPr>
        <p:spPr/>
        <p:txBody>
          <a:bodyPr/>
          <a:lstStyle/>
          <a:p>
            <a:fld id="{C3836E5B-D4B7-FA44-A0C9-2630295C2636}" type="slidenum">
              <a:rPr kumimoji="1" lang="zh-TW" altLang="en-US" smtClean="0"/>
              <a:t>105</a:t>
            </a:fld>
            <a:endParaRPr kumimoji="1" lang="zh-TW" altLang="en-US"/>
          </a:p>
        </p:txBody>
      </p:sp>
    </p:spTree>
    <p:extLst>
      <p:ext uri="{BB962C8B-B14F-4D97-AF65-F5344CB8AC3E}">
        <p14:creationId xmlns:p14="http://schemas.microsoft.com/office/powerpoint/2010/main" val="465900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616556" y="1265724"/>
            <a:ext cx="105039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Decompose</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此時間序列，可分別觀察其中的</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Trend, Seasonality</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其中</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 Trend – Seasonality = Random</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pic>
        <p:nvPicPr>
          <p:cNvPr id="1025" name="圖片 23">
            <a:extLst>
              <a:ext uri="{FF2B5EF4-FFF2-40B4-BE49-F238E27FC236}">
                <a16:creationId xmlns:a16="http://schemas.microsoft.com/office/drawing/2014/main" id="{CEE8A243-A244-4AA0-8D77-98553448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30" y="2931180"/>
            <a:ext cx="7391339" cy="39737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ECCAD534-B85B-47F0-9B05-80ABF95373A7}"/>
              </a:ext>
            </a:extLst>
          </p:cNvPr>
          <p:cNvSpPr txBox="1"/>
          <p:nvPr/>
        </p:nvSpPr>
        <p:spPr>
          <a:xfrm>
            <a:off x="0" y="35571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 </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BB54C9A-971C-3794-4690-EF8E31EA9821}"/>
              </a:ext>
            </a:extLst>
          </p:cNvPr>
          <p:cNvSpPr>
            <a:spLocks noGrp="1"/>
          </p:cNvSpPr>
          <p:nvPr>
            <p:ph type="sldNum" sz="quarter" idx="12"/>
          </p:nvPr>
        </p:nvSpPr>
        <p:spPr/>
        <p:txBody>
          <a:bodyPr/>
          <a:lstStyle/>
          <a:p>
            <a:fld id="{C3836E5B-D4B7-FA44-A0C9-2630295C2636}" type="slidenum">
              <a:rPr kumimoji="1" lang="zh-TW" altLang="en-US" smtClean="0"/>
              <a:t>106</a:t>
            </a:fld>
            <a:endParaRPr kumimoji="1" lang="zh-TW" altLang="en-US"/>
          </a:p>
        </p:txBody>
      </p:sp>
    </p:spTree>
    <p:extLst>
      <p:ext uri="{BB962C8B-B14F-4D97-AF65-F5344CB8AC3E}">
        <p14:creationId xmlns:p14="http://schemas.microsoft.com/office/powerpoint/2010/main" val="1637154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5D4A5F3-E768-4C06-B7F0-4F72AB74D01C}"/>
              </a:ext>
            </a:extLst>
          </p:cNvPr>
          <p:cNvSpPr>
            <a:spLocks noChangeArrowheads="1"/>
          </p:cNvSpPr>
          <p:nvPr/>
        </p:nvSpPr>
        <p:spPr bwMode="auto">
          <a:xfrm>
            <a:off x="1016606" y="1106683"/>
            <a:ext cx="6566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 &lt;0.05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，故判斷此為</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穩定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之時間序列。 </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7332280E-36D0-4E6B-936F-A4DF2576509E}"/>
              </a:ext>
            </a:extLst>
          </p:cNvPr>
          <p:cNvSpPr txBox="1"/>
          <p:nvPr/>
        </p:nvSpPr>
        <p:spPr>
          <a:xfrm>
            <a:off x="618067" y="2209306"/>
            <a:ext cx="10955867" cy="2055819"/>
          </a:xfrm>
          <a:prstGeom prst="rect">
            <a:avLst/>
          </a:prstGeom>
          <a:noFill/>
        </p:spPr>
        <p:txBody>
          <a:bodyPr wrap="square">
            <a:spAutoFit/>
          </a:bodyPr>
          <a:lstStyle/>
          <a:p>
            <a:pPr lvl="0"/>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先選擇以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挑選模型，而後續改以 </a:t>
            </a:r>
            <a:r>
              <a:rPr lang="en-US" altLang="zh-TW" sz="2400" kern="100" dirty="0" err="1">
                <a:latin typeface="微軟正黑體" panose="020B0604030504040204" pitchFamily="34" charset="-120"/>
                <a:ea typeface="微軟正黑體" panose="020B0604030504040204" pitchFamily="34" charset="-120"/>
                <a:cs typeface="Times New Roman" panose="02020603050405020304" pitchFamily="18" charset="0"/>
              </a:rPr>
              <a:t>AICc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及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BIC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之最佳模型結果均相同。</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所得出之最佳模型為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ARIMA(1,0,1)</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with non-zero mean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，由於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d=0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，故此為</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E91F88F0-4151-411A-A75B-AC42F024E309}"/>
              </a:ext>
            </a:extLst>
          </p:cNvPr>
          <p:cNvSpPr txBox="1"/>
          <p:nvPr/>
        </p:nvSpPr>
        <p:spPr>
          <a:xfrm>
            <a:off x="846668" y="4334840"/>
            <a:ext cx="10955866" cy="1497718"/>
          </a:xfrm>
          <a:prstGeom prst="rect">
            <a:avLst/>
          </a:prstGeom>
          <a:noFill/>
        </p:spPr>
        <p:txBody>
          <a:bodyPr wrap="square">
            <a:spAutoFit/>
          </a:bodyPr>
          <a:lstStyle/>
          <a:p>
            <a:pPr marL="228600">
              <a:lnSpc>
                <a:spcPts val="2800"/>
              </a:lnSpc>
            </a:pP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註一</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AIC, </a:t>
            </a:r>
            <a:r>
              <a:rPr lang="en-US" altLang="zh-TW" sz="2000" kern="100" dirty="0" err="1">
                <a:effectLst/>
                <a:latin typeface="微軟正黑體" panose="020B0604030504040204" pitchFamily="34" charset="-120"/>
                <a:ea typeface="微軟正黑體" panose="020B0604030504040204" pitchFamily="34" charset="-120"/>
                <a:cs typeface="Times New Roman" panose="02020603050405020304" pitchFamily="18" charset="0"/>
              </a:rPr>
              <a:t>AICc</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BIC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計算出來的值越小，則代表模型的配適度</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(goodness-of-fit)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越佳。</a:t>
            </a:r>
          </a:p>
          <a:p>
            <a:pPr marL="228600">
              <a:lnSpc>
                <a:spcPts val="2800"/>
              </a:lnSpc>
            </a:pP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註二：</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 </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之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order = c(p, d, q)</a:t>
            </a:r>
          </a:p>
          <a:p>
            <a:pPr marL="228600">
              <a:lnSpc>
                <a:spcPts val="2800"/>
              </a:lnSpc>
            </a:pPr>
            <a:r>
              <a:rPr lang="en-US"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endParaRPr lang="zh-TW" altLang="en-US" sz="2000" dirty="0"/>
          </a:p>
          <a:p>
            <a:pPr marL="228600">
              <a:lnSpc>
                <a:spcPts val="2800"/>
              </a:lnSpc>
            </a:pPr>
            <a:endPar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F632180D-F0C2-405F-9E24-93471B3DCF58}"/>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2. ADF</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檢測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26090E2F-7BFF-4459-B8B4-B095E0CE5CF2}"/>
              </a:ext>
            </a:extLst>
          </p:cNvPr>
          <p:cNvSpPr txBox="1"/>
          <p:nvPr/>
        </p:nvSpPr>
        <p:spPr>
          <a:xfrm>
            <a:off x="0" y="1828800"/>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建模</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C53638D-51B5-80CB-FCD5-15E1BE7893D4}"/>
              </a:ext>
            </a:extLst>
          </p:cNvPr>
          <p:cNvSpPr>
            <a:spLocks noGrp="1"/>
          </p:cNvSpPr>
          <p:nvPr>
            <p:ph type="sldNum" sz="quarter" idx="12"/>
          </p:nvPr>
        </p:nvSpPr>
        <p:spPr/>
        <p:txBody>
          <a:bodyPr/>
          <a:lstStyle/>
          <a:p>
            <a:fld id="{C3836E5B-D4B7-FA44-A0C9-2630295C2636}" type="slidenum">
              <a:rPr kumimoji="1" lang="zh-TW" altLang="en-US" smtClean="0"/>
              <a:t>107</a:t>
            </a:fld>
            <a:endParaRPr kumimoji="1" lang="zh-TW" altLang="en-US"/>
          </a:p>
        </p:txBody>
      </p:sp>
    </p:spTree>
    <p:extLst>
      <p:ext uri="{BB962C8B-B14F-4D97-AF65-F5344CB8AC3E}">
        <p14:creationId xmlns:p14="http://schemas.microsoft.com/office/powerpoint/2010/main" val="35118845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B40F75C4-B994-4CB3-A2A9-212302B6517B}"/>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4.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B51289DE-8574-4929-9A6A-356EE7536319}"/>
              </a:ext>
            </a:extLst>
          </p:cNvPr>
          <p:cNvSpPr>
            <a:spLocks noChangeArrowheads="1"/>
          </p:cNvSpPr>
          <p:nvPr/>
        </p:nvSpPr>
        <p:spPr bwMode="auto">
          <a:xfrm>
            <a:off x="581608" y="1086457"/>
            <a:ext cx="1164674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為了近一步確認此模型是否適合用以預測，</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以</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最佳模型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,0,</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配適，</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Shapiro-Wilk </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殘差呈常態分佈</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Box-</a:t>
            </a:r>
            <a:r>
              <a:rPr kumimoji="0" lang="en-US" altLang="zh-TW" sz="24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Ljung</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殘差間獨立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此外，右下</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之殘差圖、</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圖，及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圖，亦可幫助我們將殘差分布及彼此間之關係視覺化。</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7" name="圖片 16">
            <a:extLst>
              <a:ext uri="{FF2B5EF4-FFF2-40B4-BE49-F238E27FC236}">
                <a16:creationId xmlns:a16="http://schemas.microsoft.com/office/drawing/2014/main" id="{3064737F-7159-4878-8B7E-4C4FD3287FC7}"/>
              </a:ext>
            </a:extLst>
          </p:cNvPr>
          <p:cNvPicPr>
            <a:picLocks noChangeAspect="1"/>
          </p:cNvPicPr>
          <p:nvPr/>
        </p:nvPicPr>
        <p:blipFill>
          <a:blip r:embed="rId2"/>
          <a:stretch>
            <a:fillRect/>
          </a:stretch>
        </p:blipFill>
        <p:spPr>
          <a:xfrm>
            <a:off x="3402471" y="3811479"/>
            <a:ext cx="5387057" cy="2892641"/>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AF568533-C4D3-4C72-1BBB-0A434DC4A23C}"/>
              </a:ext>
            </a:extLst>
          </p:cNvPr>
          <p:cNvSpPr>
            <a:spLocks noGrp="1"/>
          </p:cNvSpPr>
          <p:nvPr>
            <p:ph type="sldNum" sz="quarter" idx="12"/>
          </p:nvPr>
        </p:nvSpPr>
        <p:spPr/>
        <p:txBody>
          <a:bodyPr/>
          <a:lstStyle/>
          <a:p>
            <a:fld id="{C3836E5B-D4B7-FA44-A0C9-2630295C2636}" type="slidenum">
              <a:rPr kumimoji="1" lang="zh-TW" altLang="en-US" smtClean="0"/>
              <a:t>108</a:t>
            </a:fld>
            <a:endParaRPr kumimoji="1" lang="zh-TW" altLang="en-US"/>
          </a:p>
        </p:txBody>
      </p:sp>
    </p:spTree>
    <p:extLst>
      <p:ext uri="{BB962C8B-B14F-4D97-AF65-F5344CB8AC3E}">
        <p14:creationId xmlns:p14="http://schemas.microsoft.com/office/powerpoint/2010/main" val="4106926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9C817B81-FBC2-4E36-A833-EF467F291581}"/>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29">
            <a:extLst>
              <a:ext uri="{FF2B5EF4-FFF2-40B4-BE49-F238E27FC236}">
                <a16:creationId xmlns:a16="http://schemas.microsoft.com/office/drawing/2014/main" id="{27289C4A-75A4-41BE-B99C-96F86CDB5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266" y="3004634"/>
            <a:ext cx="6993467" cy="37598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E007F9CC-1FF3-410C-A6C2-155EEAB5B655}"/>
              </a:ext>
            </a:extLst>
          </p:cNvPr>
          <p:cNvSpPr>
            <a:spLocks noChangeArrowheads="1"/>
          </p:cNvSpPr>
          <p:nvPr/>
        </p:nvSpPr>
        <p:spPr bwMode="auto">
          <a:xfrm>
            <a:off x="1087016" y="1190236"/>
            <a:ext cx="10830800" cy="168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以最佳模型配適之</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MAPE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約為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然而其</a:t>
            </a: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預測部分呈一直線</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無法看出預測效果，</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且經</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反覆調整</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訓練資料筆數、預測資料筆數、模型挑選方法，以及頻率等因素後，其</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預測結果仍為一直線</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2BB11E8-B203-CA63-E1DE-FE7C37D5AE12}"/>
              </a:ext>
            </a:extLst>
          </p:cNvPr>
          <p:cNvSpPr>
            <a:spLocks noGrp="1"/>
          </p:cNvSpPr>
          <p:nvPr>
            <p:ph type="sldNum" sz="quarter" idx="12"/>
          </p:nvPr>
        </p:nvSpPr>
        <p:spPr/>
        <p:txBody>
          <a:bodyPr/>
          <a:lstStyle/>
          <a:p>
            <a:fld id="{C3836E5B-D4B7-FA44-A0C9-2630295C2636}" type="slidenum">
              <a:rPr kumimoji="1" lang="zh-TW" altLang="en-US" smtClean="0"/>
              <a:t>109</a:t>
            </a:fld>
            <a:endParaRPr kumimoji="1" lang="zh-TW" altLang="en-US"/>
          </a:p>
        </p:txBody>
      </p:sp>
    </p:spTree>
    <p:extLst>
      <p:ext uri="{BB962C8B-B14F-4D97-AF65-F5344CB8AC3E}">
        <p14:creationId xmlns:p14="http://schemas.microsoft.com/office/powerpoint/2010/main" val="398790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2" y="1108797"/>
                <a:ext cx="9290607" cy="1516319"/>
              </a:xfrm>
            </p:spPr>
            <p:txBody>
              <a:bodyPr>
                <a:norm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為了找出相似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，本文定義出四種</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的距離公式：</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1800" b="0" i="1" kern="1200" smtClean="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18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Y</m:t>
                        </m:r>
                      </m:e>
                      <m:sub>
                        <m:r>
                          <a:rPr lang="en-US" altLang="zh-TW" i="1">
                            <a:latin typeface="Cambria Math" panose="02040503050406030204" pitchFamily="18" charset="0"/>
                          </a:rPr>
                          <m:t>𝑡</m:t>
                        </m:r>
                      </m:sub>
                    </m:sSub>
                    <m:r>
                      <a:rPr lang="en-US" altLang="zh-TW"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dirty="0"/>
                  <a:t> </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1</m:t>
                    </m:r>
                    <m:r>
                      <a:rPr lang="zh-TW" altLang="en-US"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副標題 2">
                <a:extLst>
                  <a:ext uri="{FF2B5EF4-FFF2-40B4-BE49-F238E27FC236}">
                    <a16:creationId xmlns:a16="http://schemas.microsoft.com/office/drawing/2014/main" id="{172F827B-DE46-4DA5-96AE-8CB426EEEDFE}"/>
                  </a:ext>
                </a:extLst>
              </p:cNvPr>
              <p:cNvSpPr>
                <a:spLocks noGrp="1" noRot="1" noChangeAspect="1" noMove="1" noResize="1" noEditPoints="1" noAdjustHandles="1" noChangeArrowheads="1" noChangeShapeType="1" noTextEdit="1"/>
              </p:cNvSpPr>
              <p:nvPr>
                <p:ph type="subTitle" idx="1"/>
              </p:nvPr>
            </p:nvSpPr>
            <p:spPr>
              <a:xfrm>
                <a:off x="748742" y="1108797"/>
                <a:ext cx="9290607" cy="1516319"/>
              </a:xfrm>
              <a:blipFill>
                <a:blip r:embed="rId3"/>
                <a:stretch>
                  <a:fillRect l="-722" t="-2410"/>
                </a:stretch>
              </a:blipFill>
            </p:spPr>
            <p:txBody>
              <a:bodyPr/>
              <a:lstStyle/>
              <a:p>
                <a:r>
                  <a:rPr lang="zh-TW" altLang="en-US">
                    <a:noFill/>
                  </a:rPr>
                  <a:t> </a:t>
                </a:r>
              </a:p>
            </p:txBody>
          </p:sp>
        </mc:Fallback>
      </mc:AlternateContent>
      <p:sp>
        <p:nvSpPr>
          <p:cNvPr id="7" name="副標題 2">
            <a:extLst>
              <a:ext uri="{FF2B5EF4-FFF2-40B4-BE49-F238E27FC236}">
                <a16:creationId xmlns:a16="http://schemas.microsoft.com/office/drawing/2014/main" id="{69288376-2AD1-4935-8362-7D2D6740AD6D}"/>
              </a:ext>
            </a:extLst>
          </p:cNvPr>
          <p:cNvSpPr txBox="1">
            <a:spLocks/>
          </p:cNvSpPr>
          <p:nvPr/>
        </p:nvSpPr>
        <p:spPr>
          <a:xfrm>
            <a:off x="600075" y="5819657"/>
            <a:ext cx="745807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9" name="副標題 2">
                <a:extLst>
                  <a:ext uri="{FF2B5EF4-FFF2-40B4-BE49-F238E27FC236}">
                    <a16:creationId xmlns:a16="http://schemas.microsoft.com/office/drawing/2014/main" id="{A8E6C74F-C091-41F6-9765-F2A280ED5233}"/>
                  </a:ext>
                </a:extLst>
              </p:cNvPr>
              <p:cNvSpPr txBox="1">
                <a:spLocks/>
              </p:cNvSpPr>
              <p:nvPr/>
            </p:nvSpPr>
            <p:spPr>
              <a:xfrm>
                <a:off x="748743" y="2667000"/>
                <a:ext cx="7309407" cy="2640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單變量歐式距離：計算兩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9" name="副標題 2">
                <a:extLst>
                  <a:ext uri="{FF2B5EF4-FFF2-40B4-BE49-F238E27FC236}">
                    <a16:creationId xmlns:a16="http://schemas.microsoft.com/office/drawing/2014/main" id="{A8E6C74F-C091-41F6-9765-F2A280ED5233}"/>
                  </a:ext>
                </a:extLst>
              </p:cNvPr>
              <p:cNvSpPr txBox="1">
                <a:spLocks noRot="1" noChangeAspect="1" noMove="1" noResize="1" noEditPoints="1" noAdjustHandles="1" noChangeArrowheads="1" noChangeShapeType="1" noTextEdit="1"/>
              </p:cNvSpPr>
              <p:nvPr/>
            </p:nvSpPr>
            <p:spPr>
              <a:xfrm>
                <a:off x="748743" y="2667000"/>
                <a:ext cx="7309407" cy="2640551"/>
              </a:xfrm>
              <a:prstGeom prst="rect">
                <a:avLst/>
              </a:prstGeom>
              <a:blipFill>
                <a:blip r:embed="rId4"/>
                <a:stretch>
                  <a:fillRect l="-1168" t="-2771"/>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79BEAD9A-541F-4E61-BD90-89AE5685A0B4}"/>
              </a:ext>
            </a:extLst>
          </p:cNvPr>
          <p:cNvPicPr>
            <a:picLocks noChangeAspect="1"/>
          </p:cNvPicPr>
          <p:nvPr/>
        </p:nvPicPr>
        <p:blipFill>
          <a:blip r:embed="rId5"/>
          <a:stretch>
            <a:fillRect/>
          </a:stretch>
        </p:blipFill>
        <p:spPr>
          <a:xfrm>
            <a:off x="8372569" y="2667000"/>
            <a:ext cx="3333562" cy="1636338"/>
          </a:xfrm>
          <a:prstGeom prst="rect">
            <a:avLst/>
          </a:prstGeom>
          <a:ln>
            <a:solidFill>
              <a:schemeClr val="tx1"/>
            </a:solidFill>
          </a:ln>
        </p:spPr>
      </p:pic>
      <mc:AlternateContent xmlns:mc="http://schemas.openxmlformats.org/markup-compatibility/2006" xmlns:a14="http://schemas.microsoft.com/office/drawing/2010/main">
        <mc:Choice Requires="a14">
          <p:sp>
            <p:nvSpPr>
              <p:cNvPr id="8" name="副標題 2">
                <a:extLst>
                  <a:ext uri="{FF2B5EF4-FFF2-40B4-BE49-F238E27FC236}">
                    <a16:creationId xmlns:a16="http://schemas.microsoft.com/office/drawing/2014/main" id="{94682100-DA0E-47D8-B949-594E0BFCEF47}"/>
                  </a:ext>
                </a:extLst>
              </p:cNvPr>
              <p:cNvSpPr txBox="1">
                <a:spLocks/>
              </p:cNvSpPr>
              <p:nvPr/>
            </p:nvSpPr>
            <p:spPr>
              <a:xfrm>
                <a:off x="748743" y="4502150"/>
                <a:ext cx="7309407" cy="20459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b="0" i="1" dirty="0" smtClean="0">
                                    <a:latin typeface="Cambria Math" panose="02040503050406030204" pitchFamily="18" charset="0"/>
                                    <a:ea typeface="微軟正黑體" panose="020B0604030504040204" pitchFamily="34" charset="-120"/>
                                  </a:rPr>
                                  <m:t>𝑞</m:t>
                                </m:r>
                              </m:e>
                              <m:sup>
                                <m:r>
                                  <a:rPr lang="en-US" altLang="zh-TW" sz="2000" b="0" i="1" dirty="0" smtClean="0">
                                    <a:latin typeface="Cambria Math" panose="02040503050406030204" pitchFamily="18" charset="0"/>
                                    <a:ea typeface="微軟正黑體" panose="020B0604030504040204" pitchFamily="34" charset="-120"/>
                                  </a:rPr>
                                  <m:t>′</m:t>
                                </m:r>
                              </m:sup>
                            </m:sSup>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sub>
                                  <m:sup>
                                    <m:r>
                                      <a:rPr lang="en-US" altLang="zh-TW" sz="2000" b="0" i="1" smtClean="0">
                                        <a:latin typeface="Cambria Math" panose="02040503050406030204" pitchFamily="18" charset="0"/>
                                      </a:rPr>
                                      <m:t>′</m:t>
                                    </m:r>
                                  </m:sup>
                                </m:sSubSup>
                                <m:r>
                                  <a:rPr lang="en-US" altLang="zh-TW" sz="2000" i="1">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𝑝</m:t>
                                    </m:r>
                                  </m:sub>
                                  <m:sup>
                                    <m:r>
                                      <a:rPr lang="en-US" altLang="zh-TW" sz="2000" b="0" i="1" smtClean="0">
                                        <a:latin typeface="Cambria Math" panose="02040503050406030204" pitchFamily="18" charset="0"/>
                                      </a:rPr>
                                      <m:t>′</m:t>
                                    </m:r>
                                  </m:sup>
                                </m:sSubSup>
                                <m:r>
                                  <a:rPr lang="en-US" altLang="zh-TW" sz="2000" b="0" i="1" smtClean="0">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8" name="副標題 2">
                <a:extLst>
                  <a:ext uri="{FF2B5EF4-FFF2-40B4-BE49-F238E27FC236}">
                    <a16:creationId xmlns:a16="http://schemas.microsoft.com/office/drawing/2014/main" id="{94682100-DA0E-47D8-B949-594E0BFCEF47}"/>
                  </a:ext>
                </a:extLst>
              </p:cNvPr>
              <p:cNvSpPr txBox="1">
                <a:spLocks noRot="1" noChangeAspect="1" noMove="1" noResize="1" noEditPoints="1" noAdjustHandles="1" noChangeArrowheads="1" noChangeShapeType="1" noTextEdit="1"/>
              </p:cNvSpPr>
              <p:nvPr/>
            </p:nvSpPr>
            <p:spPr>
              <a:xfrm>
                <a:off x="748743" y="4502150"/>
                <a:ext cx="7309407" cy="2045997"/>
              </a:xfrm>
              <a:prstGeom prst="rect">
                <a:avLst/>
              </a:prstGeom>
              <a:blipFill>
                <a:blip r:embed="rId6"/>
                <a:stretch>
                  <a:fillRect l="-1168" t="-3582"/>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192A60B5-44D8-4FE1-9598-932459D6EDBE}"/>
              </a:ext>
            </a:extLst>
          </p:cNvPr>
          <p:cNvPicPr>
            <a:picLocks noChangeAspect="1"/>
          </p:cNvPicPr>
          <p:nvPr/>
        </p:nvPicPr>
        <p:blipFill>
          <a:blip r:embed="rId7"/>
          <a:stretch>
            <a:fillRect/>
          </a:stretch>
        </p:blipFill>
        <p:spPr>
          <a:xfrm>
            <a:off x="8372569" y="4592872"/>
            <a:ext cx="3333562" cy="1662822"/>
          </a:xfrm>
          <a:prstGeom prst="rect">
            <a:avLst/>
          </a:prstGeom>
          <a:ln>
            <a:solidFill>
              <a:schemeClr val="tx1"/>
            </a:solidFill>
          </a:ln>
        </p:spPr>
      </p:pic>
      <p:sp>
        <p:nvSpPr>
          <p:cNvPr id="13" name="文字方塊 12">
            <a:extLst>
              <a:ext uri="{FF2B5EF4-FFF2-40B4-BE49-F238E27FC236}">
                <a16:creationId xmlns:a16="http://schemas.microsoft.com/office/drawing/2014/main" id="{60CAEFFD-8EEF-4DA6-B434-2E76D4EA69D2}"/>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距離的定義（一）</a:t>
            </a:r>
          </a:p>
        </p:txBody>
      </p:sp>
      <p:sp>
        <p:nvSpPr>
          <p:cNvPr id="2" name="投影片編號版面配置區 1">
            <a:extLst>
              <a:ext uri="{FF2B5EF4-FFF2-40B4-BE49-F238E27FC236}">
                <a16:creationId xmlns:a16="http://schemas.microsoft.com/office/drawing/2014/main" id="{70D882A5-B379-5A1A-ACB5-F649B8FCDC0C}"/>
              </a:ext>
            </a:extLst>
          </p:cNvPr>
          <p:cNvSpPr>
            <a:spLocks noGrp="1"/>
          </p:cNvSpPr>
          <p:nvPr>
            <p:ph type="sldNum" sz="quarter" idx="12"/>
          </p:nvPr>
        </p:nvSpPr>
        <p:spPr/>
        <p:txBody>
          <a:bodyPr/>
          <a:lstStyle/>
          <a:p>
            <a:fld id="{C3836E5B-D4B7-FA44-A0C9-2630295C2636}" type="slidenum">
              <a:rPr kumimoji="1" lang="zh-TW" altLang="en-US" smtClean="0"/>
              <a:t>11</a:t>
            </a:fld>
            <a:endParaRPr kumimoji="1" lang="zh-TW" altLang="en-US"/>
          </a:p>
        </p:txBody>
      </p:sp>
    </p:spTree>
    <p:extLst>
      <p:ext uri="{BB962C8B-B14F-4D97-AF65-F5344CB8AC3E}">
        <p14:creationId xmlns:p14="http://schemas.microsoft.com/office/powerpoint/2010/main" val="33835049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103" name="圖片 5">
            <a:extLst>
              <a:ext uri="{FF2B5EF4-FFF2-40B4-BE49-F238E27FC236}">
                <a16:creationId xmlns:a16="http://schemas.microsoft.com/office/drawing/2014/main" id="{D4FBA9A8-9F16-4701-9E0B-A5DC2E6F0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481" y="3367881"/>
            <a:ext cx="5273675" cy="28654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FE71A520-8C49-4242-86F1-0475CB9303E9}"/>
              </a:ext>
            </a:extLst>
          </p:cNvPr>
          <p:cNvSpPr>
            <a:spLocks noChangeArrowheads="1"/>
          </p:cNvSpPr>
          <p:nvPr/>
        </p:nvSpPr>
        <p:spPr bwMode="auto">
          <a:xfrm>
            <a:off x="-477826" y="6317195"/>
            <a:ext cx="12441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藍線為預測值，紅線為實際值，可發現此預測大致落在</a:t>
            </a: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信心區間，但預測值與實際值並非太吻合。</a:t>
            </a:r>
            <a:endParaRPr kumimoji="0" lang="zh-TW" altLang="en-US" sz="2800" b="1" i="0" u="none" strike="noStrike" cap="none" normalizeH="0" baseline="0" dirty="0">
              <a:ln>
                <a:noFill/>
              </a:ln>
              <a:effectLst/>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6CC5D76-98C0-45A5-BE78-4B4351F0B484}"/>
              </a:ext>
            </a:extLst>
          </p:cNvPr>
          <p:cNvSpPr txBox="1"/>
          <p:nvPr/>
        </p:nvSpPr>
        <p:spPr>
          <a:xfrm>
            <a:off x="753056" y="1043520"/>
            <a:ext cx="11210344" cy="224048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在搜尋解方時，我們發現</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可嘗試加入季節性因素</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（即成為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SARIMA</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因此我們另外於</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所有</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含</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季節性之模型中，挑選出</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AIC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相對較小的數個模型再次預測，其</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部分預測結果仍呈一直線，部分則否</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其中，預測結果非成一直線者如下：</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FE2BCBCF-FDA6-4EA7-BD2B-A45441EB9BC9}"/>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F8C0DB9-C3C1-D200-0E3E-292E59EC9EFD}"/>
              </a:ext>
            </a:extLst>
          </p:cNvPr>
          <p:cNvSpPr>
            <a:spLocks noGrp="1"/>
          </p:cNvSpPr>
          <p:nvPr>
            <p:ph type="sldNum" sz="quarter" idx="12"/>
          </p:nvPr>
        </p:nvSpPr>
        <p:spPr/>
        <p:txBody>
          <a:bodyPr/>
          <a:lstStyle/>
          <a:p>
            <a:fld id="{C3836E5B-D4B7-FA44-A0C9-2630295C2636}" type="slidenum">
              <a:rPr kumimoji="1" lang="zh-TW" altLang="en-US" smtClean="0"/>
              <a:t>110</a:t>
            </a:fld>
            <a:endParaRPr kumimoji="1" lang="zh-TW" altLang="en-US"/>
          </a:p>
        </p:txBody>
      </p:sp>
    </p:spTree>
    <p:extLst>
      <p:ext uri="{BB962C8B-B14F-4D97-AF65-F5344CB8AC3E}">
        <p14:creationId xmlns:p14="http://schemas.microsoft.com/office/powerpoint/2010/main" val="938616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838779A-065B-4901-A0A8-1780E6AA78B4}"/>
              </a:ext>
            </a:extLst>
          </p:cNvPr>
          <p:cNvSpPr txBox="1"/>
          <p:nvPr/>
        </p:nvSpPr>
        <p:spPr>
          <a:xfrm>
            <a:off x="-254000" y="152540"/>
            <a:ext cx="6096000" cy="740524"/>
          </a:xfrm>
          <a:prstGeom prst="rect">
            <a:avLst/>
          </a:prstGeom>
          <a:noFill/>
        </p:spPr>
        <p:txBody>
          <a:bodyPr wrap="square">
            <a:spAutoFit/>
          </a:bodyPr>
          <a:lstStyle/>
          <a:p>
            <a:pPr marL="718820" indent="-138430">
              <a:lnSpc>
                <a:spcPct val="150000"/>
              </a:lnSpc>
            </a:pP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總消耗資料分析</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a:extLst>
              <a:ext uri="{FF2B5EF4-FFF2-40B4-BE49-F238E27FC236}">
                <a16:creationId xmlns:a16="http://schemas.microsoft.com/office/drawing/2014/main" id="{506EB74A-DEC3-4A33-A72F-2EE4627DFCB1}"/>
              </a:ext>
            </a:extLst>
          </p:cNvPr>
          <p:cNvPicPr>
            <a:picLocks noChangeAspect="1"/>
          </p:cNvPicPr>
          <p:nvPr/>
        </p:nvPicPr>
        <p:blipFill>
          <a:blip r:embed="rId2"/>
          <a:stretch>
            <a:fillRect/>
          </a:stretch>
        </p:blipFill>
        <p:spPr>
          <a:xfrm>
            <a:off x="2666725" y="2473786"/>
            <a:ext cx="6858549" cy="3977294"/>
          </a:xfrm>
          <a:prstGeom prst="rect">
            <a:avLst/>
          </a:prstGeom>
        </p:spPr>
      </p:pic>
      <p:sp>
        <p:nvSpPr>
          <p:cNvPr id="8" name="文字方塊 7">
            <a:extLst>
              <a:ext uri="{FF2B5EF4-FFF2-40B4-BE49-F238E27FC236}">
                <a16:creationId xmlns:a16="http://schemas.microsoft.com/office/drawing/2014/main" id="{F77BD9E6-4B22-42E3-B538-91A6A7C02E2F}"/>
              </a:ext>
            </a:extLst>
          </p:cNvPr>
          <p:cNvSpPr txBox="1"/>
          <p:nvPr/>
        </p:nvSpPr>
        <p:spPr>
          <a:xfrm>
            <a:off x="900791" y="1108347"/>
            <a:ext cx="11210344" cy="113249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整體來說總消耗的預測與總生產的類似，</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也大概落在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左右，訓練資料的時間長度對於預測的效果沒有顯著提升的效果。</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6326F58B-ED16-05A7-2355-32835A92BB54}"/>
              </a:ext>
            </a:extLst>
          </p:cNvPr>
          <p:cNvSpPr>
            <a:spLocks noGrp="1"/>
          </p:cNvSpPr>
          <p:nvPr>
            <p:ph type="sldNum" sz="quarter" idx="12"/>
          </p:nvPr>
        </p:nvSpPr>
        <p:spPr/>
        <p:txBody>
          <a:bodyPr/>
          <a:lstStyle/>
          <a:p>
            <a:fld id="{C3836E5B-D4B7-FA44-A0C9-2630295C2636}" type="slidenum">
              <a:rPr kumimoji="1" lang="zh-TW" altLang="en-US" smtClean="0"/>
              <a:t>111</a:t>
            </a:fld>
            <a:endParaRPr kumimoji="1" lang="zh-TW" altLang="en-US"/>
          </a:p>
        </p:txBody>
      </p:sp>
    </p:spTree>
    <p:extLst>
      <p:ext uri="{BB962C8B-B14F-4D97-AF65-F5344CB8AC3E}">
        <p14:creationId xmlns:p14="http://schemas.microsoft.com/office/powerpoint/2010/main" val="3259440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2715986" y="3044279"/>
            <a:ext cx="6760028" cy="769441"/>
          </a:xfrm>
          <a:prstGeom prst="rect">
            <a:avLst/>
          </a:prstGeom>
          <a:noFill/>
        </p:spPr>
        <p:txBody>
          <a:bodyPr wrap="square">
            <a:spAutoFit/>
          </a:bodyPr>
          <a:lstStyle/>
          <a:p>
            <a:r>
              <a:rPr lang="en-US" altLang="zh-TW" sz="4400" dirty="0" err="1">
                <a:latin typeface="微軟正黑體" panose="020B0604030504040204" pitchFamily="34" charset="-120"/>
                <a:ea typeface="微軟正黑體" panose="020B0604030504040204" pitchFamily="34" charset="-120"/>
              </a:rPr>
              <a:t>kNN</a:t>
            </a:r>
            <a:r>
              <a:rPr lang="zh-TW" altLang="en-US" sz="4400" dirty="0">
                <a:latin typeface="微軟正黑體" panose="020B0604030504040204" pitchFamily="34" charset="-120"/>
              </a:rPr>
              <a:t>找相似</a:t>
            </a:r>
            <a:r>
              <a:rPr lang="en-US" altLang="zh-TW" sz="4400" dirty="0">
                <a:latin typeface="微軟正黑體" panose="020B0604030504040204" pitchFamily="34" charset="-120"/>
              </a:rPr>
              <a:t>pattern</a:t>
            </a:r>
            <a:r>
              <a:rPr lang="zh-TW" altLang="en-US" sz="4400" dirty="0">
                <a:latin typeface="微軟正黑體" panose="020B0604030504040204" pitchFamily="34" charset="-120"/>
              </a:rPr>
              <a:t>做預測</a:t>
            </a:r>
            <a:endParaRPr lang="zh-TW" altLang="en-US" sz="44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4EC2A79-0526-D040-FC02-4743482B931C}"/>
              </a:ext>
            </a:extLst>
          </p:cNvPr>
          <p:cNvSpPr>
            <a:spLocks noGrp="1"/>
          </p:cNvSpPr>
          <p:nvPr>
            <p:ph type="sldNum" sz="quarter" idx="12"/>
          </p:nvPr>
        </p:nvSpPr>
        <p:spPr/>
        <p:txBody>
          <a:bodyPr/>
          <a:lstStyle/>
          <a:p>
            <a:fld id="{C3836E5B-D4B7-FA44-A0C9-2630295C2636}" type="slidenum">
              <a:rPr kumimoji="1" lang="zh-TW" altLang="en-US" smtClean="0"/>
              <a:t>112</a:t>
            </a:fld>
            <a:endParaRPr kumimoji="1" lang="zh-TW" altLang="en-US"/>
          </a:p>
        </p:txBody>
      </p:sp>
    </p:spTree>
    <p:extLst>
      <p:ext uri="{BB962C8B-B14F-4D97-AF65-F5344CB8AC3E}">
        <p14:creationId xmlns:p14="http://schemas.microsoft.com/office/powerpoint/2010/main" val="25338530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1092290"/>
            <a:ext cx="10706659" cy="1015663"/>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中文關鍵文獻中提到使用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後做為</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training data</a:t>
            </a:r>
            <a:r>
              <a:rPr lang="zh-TW" altLang="en-US" sz="2000" dirty="0">
                <a:latin typeface="微軟正黑體" panose="020B0604030504040204" pitchFamily="34" charset="-120"/>
                <a:ea typeface="微軟正黑體" panose="020B0604030504040204" pitchFamily="34" charset="-120"/>
              </a:rPr>
              <a:t>，我們嘗試使用這些資料透過簡單線性迴歸做預測。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目前只使用七月份的資料做分析，預測十分鐘後的液位高度資料。</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320772"/>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3B85838-8AC0-43B0-9E08-66E731054A4A}"/>
                  </a:ext>
                </a:extLst>
              </p:cNvPr>
              <p:cNvSpPr txBox="1"/>
              <p:nvPr/>
            </p:nvSpPr>
            <p:spPr>
              <a:xfrm>
                <a:off x="748740" y="2305615"/>
                <a:ext cx="10706659" cy="2246769"/>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將前三萬筆作為訓練資料集合，其餘為測試資料。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在測試資料隨機抽一筆，該筆前</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分鐘的液位為</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，該資料後十分鐘為</a:t>
                </a:r>
                <a:r>
                  <a:rPr lang="en-US" altLang="zh-TW" sz="2000" dirty="0">
                    <a:latin typeface="微軟正黑體" panose="020B0604030504040204" pitchFamily="34" charset="-120"/>
                    <a:ea typeface="微軟正黑體" panose="020B0604030504040204" pitchFamily="34" charset="-120"/>
                  </a:rPr>
                  <a:t>output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計算訓練資料中每個時間的液位與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之間的距離（歐式距離），回傳前</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這</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分鐘共</a:t>
                </a:r>
                <a:r>
                  <a:rPr lang="en-US" altLang="zh-TW" sz="2000" dirty="0">
                    <a:latin typeface="微軟正黑體" panose="020B0604030504040204" pitchFamily="34" charset="-120"/>
                    <a:ea typeface="微軟正黑體" panose="020B0604030504040204" pitchFamily="34" charset="-120"/>
                  </a:rPr>
                  <a:t>300</a:t>
                </a:r>
                <a:r>
                  <a:rPr lang="zh-TW" altLang="en-US" sz="2000" dirty="0">
                    <a:latin typeface="微軟正黑體" panose="020B0604030504040204" pitchFamily="34" charset="-120"/>
                    <a:ea typeface="微軟正黑體" panose="020B0604030504040204" pitchFamily="34" charset="-120"/>
                  </a:rPr>
                  <a:t>筆）資料的第</a:t>
                </a:r>
                <a14:m>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0</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−4</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en-US" altLang="zh-TW" sz="2000" b="0" i="1" smtClean="0">
                            <a:solidFill>
                              <a:srgbClr val="836967"/>
                            </a:solidFill>
                            <a:latin typeface="Cambria Math" panose="02040503050406030204" pitchFamily="18" charset="0"/>
                          </a:rPr>
                          <m:t>𝑡</m:t>
                        </m:r>
                      </m:e>
                      <m:sub>
                        <m:r>
                          <a:rPr lang="en-US" altLang="zh-TW" sz="2000" b="0" i="1" smtClean="0">
                            <a:latin typeface="Cambria Math" panose="02040503050406030204" pitchFamily="18" charset="0"/>
                          </a:rPr>
                          <m:t>−</m:t>
                        </m:r>
                        <m:r>
                          <a:rPr lang="zh-TW" altLang="en-US" sz="2000" i="0"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分鐘作為自變數、</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筆資料的</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分鐘後液位為應變數。</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資料放入</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的模型，得到預測結果。</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1" name="文字方塊 20">
                <a:extLst>
                  <a:ext uri="{FF2B5EF4-FFF2-40B4-BE49-F238E27FC236}">
                    <a16:creationId xmlns:a16="http://schemas.microsoft.com/office/drawing/2014/main" id="{93B85838-8AC0-43B0-9E08-66E731054A4A}"/>
                  </a:ext>
                </a:extLst>
              </p:cNvPr>
              <p:cNvSpPr txBox="1">
                <a:spLocks noRot="1" noChangeAspect="1" noMove="1" noResize="1" noEditPoints="1" noAdjustHandles="1" noChangeArrowheads="1" noChangeShapeType="1" noTextEdit="1"/>
              </p:cNvSpPr>
              <p:nvPr/>
            </p:nvSpPr>
            <p:spPr>
              <a:xfrm>
                <a:off x="748740" y="2305615"/>
                <a:ext cx="10706659" cy="2246769"/>
              </a:xfrm>
              <a:prstGeom prst="rect">
                <a:avLst/>
              </a:prstGeom>
              <a:blipFill>
                <a:blip r:embed="rId3"/>
                <a:stretch>
                  <a:fillRect l="-797" t="-1355" b="-487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B15C5941-F5B5-45E8-B53C-B2B437EC5D9B}"/>
              </a:ext>
            </a:extLst>
          </p:cNvPr>
          <p:cNvSpPr txBox="1"/>
          <p:nvPr/>
        </p:nvSpPr>
        <p:spPr>
          <a:xfrm>
            <a:off x="742670" y="4902290"/>
            <a:ext cx="11072812" cy="1631216"/>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初步分析結果：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前述資料是效果最好的模型組合，預測十分鐘、預測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次下的</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5-10%</a:t>
            </a:r>
            <a:r>
              <a:rPr lang="zh-TW" altLang="en-US" sz="2000" dirty="0">
                <a:latin typeface="微軟正黑體" panose="020B0604030504040204" pitchFamily="34" charset="-120"/>
                <a:ea typeface="微軟正黑體" panose="020B0604030504040204" pitchFamily="34" charset="-120"/>
              </a:rPr>
              <a:t>左右，有試過投入不同時間的</a:t>
            </a:r>
            <a:r>
              <a:rPr lang="en-US" altLang="zh-TW" sz="2000" dirty="0">
                <a:latin typeface="微軟正黑體" panose="020B0604030504040204" pitchFamily="34" charset="-120"/>
                <a:ea typeface="微軟正黑體" panose="020B0604030504040204" pitchFamily="34" charset="-120"/>
              </a:rPr>
              <a:t>regressor</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加入所有變數、使用</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分鐘的</a:t>
            </a:r>
            <a:r>
              <a:rPr lang="en-US" altLang="zh-TW" sz="2000" dirty="0">
                <a:latin typeface="微軟正黑體" panose="020B0604030504040204" pitchFamily="34" charset="-120"/>
                <a:ea typeface="微軟正黑體" panose="020B0604030504040204" pitchFamily="34" charset="-120"/>
              </a:rPr>
              <a:t>time lag</a:t>
            </a:r>
            <a:r>
              <a:rPr lang="zh-TW" altLang="en-US" sz="2000" dirty="0">
                <a:latin typeface="微軟正黑體" panose="020B0604030504040204" pitchFamily="34" charset="-120"/>
                <a:ea typeface="微軟正黑體" panose="020B0604030504040204" pitchFamily="34" charset="-120"/>
              </a:rPr>
              <a:t>等，但效果不彰。</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另有測試過預測五分鐘後的效果，</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4%±1%</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DFE37782-7DB2-D11D-ADD3-47A3C01BD8BA}"/>
              </a:ext>
            </a:extLst>
          </p:cNvPr>
          <p:cNvSpPr>
            <a:spLocks noGrp="1"/>
          </p:cNvSpPr>
          <p:nvPr>
            <p:ph type="sldNum" sz="quarter" idx="12"/>
          </p:nvPr>
        </p:nvSpPr>
        <p:spPr/>
        <p:txBody>
          <a:bodyPr/>
          <a:lstStyle/>
          <a:p>
            <a:fld id="{C3836E5B-D4B7-FA44-A0C9-2630295C2636}" type="slidenum">
              <a:rPr kumimoji="1" lang="zh-TW" altLang="en-US" smtClean="0"/>
              <a:t>113</a:t>
            </a:fld>
            <a:endParaRPr kumimoji="1" lang="zh-TW" altLang="en-US"/>
          </a:p>
        </p:txBody>
      </p:sp>
    </p:spTree>
    <p:extLst>
      <p:ext uri="{BB962C8B-B14F-4D97-AF65-F5344CB8AC3E}">
        <p14:creationId xmlns:p14="http://schemas.microsoft.com/office/powerpoint/2010/main" val="12094739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967889"/>
            <a:ext cx="10706659" cy="3477875"/>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後續可以努力的方向</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此方法最核心的</a:t>
            </a:r>
            <a:r>
              <a:rPr lang="en-US" altLang="zh-TW" sz="2000" dirty="0">
                <a:latin typeface="微軟正黑體" panose="020B0604030504040204" pitchFamily="34" charset="-120"/>
                <a:ea typeface="微軟正黑體" panose="020B0604030504040204" pitchFamily="34" charset="-120"/>
              </a:rPr>
              <a:t>linear model</a:t>
            </a:r>
            <a:r>
              <a:rPr lang="zh-TW" altLang="en-US" sz="2000" dirty="0">
                <a:latin typeface="微軟正黑體" panose="020B0604030504040204" pitchFamily="34" charset="-120"/>
                <a:ea typeface="微軟正黑體" panose="020B0604030504040204" pitchFamily="34" charset="-120"/>
              </a:rPr>
              <a:t>的仍為粗略設定，或許應該使用</a:t>
            </a:r>
            <a:r>
              <a:rPr lang="en-US" altLang="zh-TW" sz="2000" dirty="0">
                <a:latin typeface="微軟正黑體" panose="020B0604030504040204" pitchFamily="34" charset="-120"/>
                <a:ea typeface="微軟正黑體" panose="020B0604030504040204" pitchFamily="34" charset="-120"/>
              </a:rPr>
              <a:t>best subset</a:t>
            </a:r>
            <a:r>
              <a:rPr lang="zh-TW" altLang="en-US" sz="2000" dirty="0">
                <a:latin typeface="微軟正黑體" panose="020B0604030504040204" pitchFamily="34" charset="-120"/>
                <a:ea typeface="微軟正黑體" panose="020B0604030504040204" pitchFamily="34" charset="-120"/>
              </a:rPr>
              <a:t>的方法做變數的選擇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下圖為殘差圖（預測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次的值減去實際</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個數值），此模型預測液位時，有時預測值會大於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或小於</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的狀況產生，目前僅簡單把大於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強制設定為</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，負數的則設為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，增加預測的合理性並降低</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，若要繼續深究此方法，必須使用可以壓縮應變數範圍的模型。</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此模型相比</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來說，預測的效果雖然略差，但不只可以投入應變數本身的歷史資料，更可以放入其他變數的資料來訓練。</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115689"/>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p:grpSp>
        <p:nvGrpSpPr>
          <p:cNvPr id="13" name="群組 12">
            <a:extLst>
              <a:ext uri="{FF2B5EF4-FFF2-40B4-BE49-F238E27FC236}">
                <a16:creationId xmlns:a16="http://schemas.microsoft.com/office/drawing/2014/main" id="{88E76E38-3F0E-4231-A533-92D7EBFB1853}"/>
              </a:ext>
            </a:extLst>
          </p:cNvPr>
          <p:cNvGrpSpPr/>
          <p:nvPr/>
        </p:nvGrpSpPr>
        <p:grpSpPr>
          <a:xfrm>
            <a:off x="2202678" y="3944470"/>
            <a:ext cx="7786644" cy="2692400"/>
            <a:chOff x="1583305" y="3429000"/>
            <a:chExt cx="9025388" cy="3120722"/>
          </a:xfrm>
        </p:grpSpPr>
        <p:grpSp>
          <p:nvGrpSpPr>
            <p:cNvPr id="11" name="群組 10">
              <a:extLst>
                <a:ext uri="{FF2B5EF4-FFF2-40B4-BE49-F238E27FC236}">
                  <a16:creationId xmlns:a16="http://schemas.microsoft.com/office/drawing/2014/main" id="{B97A53E6-B636-4744-8CA2-521BD6EEAB1F}"/>
                </a:ext>
              </a:extLst>
            </p:cNvPr>
            <p:cNvGrpSpPr/>
            <p:nvPr/>
          </p:nvGrpSpPr>
          <p:grpSpPr>
            <a:xfrm>
              <a:off x="1583305" y="3429000"/>
              <a:ext cx="9025388" cy="2661448"/>
              <a:chOff x="1583306" y="2281900"/>
              <a:chExt cx="9025388" cy="2661448"/>
            </a:xfrm>
          </p:grpSpPr>
          <p:pic>
            <p:nvPicPr>
              <p:cNvPr id="8" name="圖片 7">
                <a:extLst>
                  <a:ext uri="{FF2B5EF4-FFF2-40B4-BE49-F238E27FC236}">
                    <a16:creationId xmlns:a16="http://schemas.microsoft.com/office/drawing/2014/main" id="{9DCA43E2-DEF1-455D-8EB5-86927BFFC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964" y="2281901"/>
                <a:ext cx="4249730" cy="2661447"/>
              </a:xfrm>
              <a:prstGeom prst="rect">
                <a:avLst/>
              </a:prstGeom>
              <a:ln>
                <a:solidFill>
                  <a:schemeClr val="tx1"/>
                </a:solidFill>
              </a:ln>
            </p:spPr>
          </p:pic>
          <p:pic>
            <p:nvPicPr>
              <p:cNvPr id="10" name="圖片 9">
                <a:extLst>
                  <a:ext uri="{FF2B5EF4-FFF2-40B4-BE49-F238E27FC236}">
                    <a16:creationId xmlns:a16="http://schemas.microsoft.com/office/drawing/2014/main" id="{E33D49BF-D521-48E7-96DA-BDE3CE0A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306" y="2281900"/>
                <a:ext cx="4249729" cy="2661447"/>
              </a:xfrm>
              <a:prstGeom prst="rect">
                <a:avLst/>
              </a:prstGeom>
              <a:ln>
                <a:solidFill>
                  <a:schemeClr val="tx1"/>
                </a:solidFill>
              </a:ln>
            </p:spPr>
          </p:pic>
        </p:grpSp>
        <p:sp>
          <p:nvSpPr>
            <p:cNvPr id="12" name="文字方塊 11">
              <a:extLst>
                <a:ext uri="{FF2B5EF4-FFF2-40B4-BE49-F238E27FC236}">
                  <a16:creationId xmlns:a16="http://schemas.microsoft.com/office/drawing/2014/main" id="{35E51E00-45F9-431F-946F-107F68801DC6}"/>
                </a:ext>
              </a:extLst>
            </p:cNvPr>
            <p:cNvSpPr txBox="1"/>
            <p:nvPr/>
          </p:nvSpPr>
          <p:spPr>
            <a:xfrm>
              <a:off x="2689181" y="6180390"/>
              <a:ext cx="2037976" cy="369332"/>
            </a:xfrm>
            <a:prstGeom prst="rect">
              <a:avLst/>
            </a:prstGeom>
            <a:noFill/>
          </p:spPr>
          <p:txBody>
            <a:bodyPr wrap="square" rtlCol="0">
              <a:spAutoFit/>
            </a:bodyPr>
            <a:lstStyle/>
            <a:p>
              <a:pPr algn="ctr"/>
              <a:r>
                <a:rPr lang="en-US" altLang="zh-TW" dirty="0"/>
                <a:t>MAPE=10.25%</a:t>
              </a:r>
              <a:endParaRPr lang="zh-TW" altLang="en-US" dirty="0"/>
            </a:p>
          </p:txBody>
        </p:sp>
        <p:sp>
          <p:nvSpPr>
            <p:cNvPr id="22" name="文字方塊 21">
              <a:extLst>
                <a:ext uri="{FF2B5EF4-FFF2-40B4-BE49-F238E27FC236}">
                  <a16:creationId xmlns:a16="http://schemas.microsoft.com/office/drawing/2014/main" id="{F74CE0C8-0A1F-4A6B-BA9B-B38DAB5CE707}"/>
                </a:ext>
              </a:extLst>
            </p:cNvPr>
            <p:cNvSpPr txBox="1"/>
            <p:nvPr/>
          </p:nvSpPr>
          <p:spPr>
            <a:xfrm>
              <a:off x="7464840" y="6180390"/>
              <a:ext cx="2037976" cy="369332"/>
            </a:xfrm>
            <a:prstGeom prst="rect">
              <a:avLst/>
            </a:prstGeom>
            <a:noFill/>
          </p:spPr>
          <p:txBody>
            <a:bodyPr wrap="square" rtlCol="0">
              <a:spAutoFit/>
            </a:bodyPr>
            <a:lstStyle/>
            <a:p>
              <a:pPr algn="ctr"/>
              <a:r>
                <a:rPr lang="en-US" altLang="zh-TW" dirty="0"/>
                <a:t>MAPE=7.61%</a:t>
              </a:r>
              <a:endParaRPr lang="zh-TW" altLang="en-US" dirty="0"/>
            </a:p>
          </p:txBody>
        </p:sp>
      </p:grpSp>
      <p:sp>
        <p:nvSpPr>
          <p:cNvPr id="2" name="投影片編號版面配置區 1">
            <a:extLst>
              <a:ext uri="{FF2B5EF4-FFF2-40B4-BE49-F238E27FC236}">
                <a16:creationId xmlns:a16="http://schemas.microsoft.com/office/drawing/2014/main" id="{28A557F1-CDCE-FAE3-D999-E4DF43936104}"/>
              </a:ext>
            </a:extLst>
          </p:cNvPr>
          <p:cNvSpPr>
            <a:spLocks noGrp="1"/>
          </p:cNvSpPr>
          <p:nvPr>
            <p:ph type="sldNum" sz="quarter" idx="12"/>
          </p:nvPr>
        </p:nvSpPr>
        <p:spPr/>
        <p:txBody>
          <a:bodyPr/>
          <a:lstStyle/>
          <a:p>
            <a:fld id="{C3836E5B-D4B7-FA44-A0C9-2630295C2636}" type="slidenum">
              <a:rPr kumimoji="1" lang="zh-TW" altLang="en-US" smtClean="0"/>
              <a:t>114</a:t>
            </a:fld>
            <a:endParaRPr kumimoji="1" lang="zh-TW" altLang="en-US"/>
          </a:p>
        </p:txBody>
      </p:sp>
    </p:spTree>
    <p:extLst>
      <p:ext uri="{BB962C8B-B14F-4D97-AF65-F5344CB8AC3E}">
        <p14:creationId xmlns:p14="http://schemas.microsoft.com/office/powerpoint/2010/main" val="3206231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文字方塊 5">
            <a:extLst>
              <a:ext uri="{FF2B5EF4-FFF2-40B4-BE49-F238E27FC236}">
                <a16:creationId xmlns:a16="http://schemas.microsoft.com/office/drawing/2014/main" id="{DA9F2CC2-B54E-4E6C-B890-A4AEA7768EB2}"/>
              </a:ext>
            </a:extLst>
          </p:cNvPr>
          <p:cNvSpPr txBox="1"/>
          <p:nvPr/>
        </p:nvSpPr>
        <p:spPr>
          <a:xfrm>
            <a:off x="719428" y="1754759"/>
            <a:ext cx="11210344" cy="3902479"/>
          </a:xfrm>
          <a:prstGeom prst="rect">
            <a:avLst/>
          </a:prstGeom>
          <a:noFill/>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模型的</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約落在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左右，暫時沒有提升預測效果的方法。</a:t>
            </a:r>
            <a:r>
              <a:rPr lang="zh-TW" altLang="en-US" sz="2400" dirty="0">
                <a:solidFill>
                  <a:prstClr val="black"/>
                </a:solidFill>
                <a:latin typeface="微軟正黑體" panose="020B0604030504040204" pitchFamily="34" charset="-120"/>
                <a:ea typeface="微軟正黑體" panose="020B0604030504040204" pitchFamily="34" charset="-120"/>
              </a:rPr>
              <a:t>且</a:t>
            </a:r>
            <a:r>
              <a:rPr lang="en-US" altLang="zh-TW" sz="2400" dirty="0">
                <a:solidFill>
                  <a:prstClr val="black"/>
                </a:solidFill>
                <a:latin typeface="微軟正黑體" panose="020B0604030504040204" pitchFamily="34" charset="-120"/>
                <a:ea typeface="微軟正黑體" panose="020B0604030504040204" pitchFamily="34" charset="-120"/>
              </a:rPr>
              <a:t>ARIMA</a:t>
            </a:r>
            <a:r>
              <a:rPr lang="zh-TW" altLang="en-US" sz="2400" dirty="0">
                <a:solidFill>
                  <a:prstClr val="black"/>
                </a:solidFill>
                <a:latin typeface="微軟正黑體" panose="020B0604030504040204" pitchFamily="34" charset="-120"/>
                <a:ea typeface="微軟正黑體" panose="020B0604030504040204" pitchFamily="34" charset="-120"/>
              </a:rPr>
              <a:t>模型為自迴歸，沒有辦法考慮同時間下其他變數的數值</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考慮到資料存在某種趨勢跟週期，</a:t>
            </a:r>
            <a:r>
              <a:rPr lang="en-US" altLang="zh-TW" sz="2400" dirty="0">
                <a:solidFill>
                  <a:prstClr val="black"/>
                </a:solidFill>
                <a:latin typeface="微軟正黑體" panose="020B0604030504040204" pitchFamily="34" charset="-120"/>
                <a:ea typeface="微軟正黑體" panose="020B0604030504040204" pitchFamily="34" charset="-120"/>
              </a:rPr>
              <a:t>SARIMA</a:t>
            </a:r>
            <a:r>
              <a:rPr lang="zh-TW" altLang="en-US" sz="2400" dirty="0">
                <a:solidFill>
                  <a:prstClr val="black"/>
                </a:solidFill>
                <a:latin typeface="微軟正黑體" panose="020B0604030504040204" pitchFamily="34" charset="-120"/>
                <a:ea typeface="微軟正黑體" panose="020B0604030504040204" pitchFamily="34" charset="-120"/>
              </a:rPr>
              <a:t>模型表現通常較優</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就目前結果而言，我們認為</a:t>
            </a:r>
            <a:r>
              <a:rPr lang="en-US" altLang="zh-TW" sz="2400" dirty="0">
                <a:solidFill>
                  <a:prstClr val="black"/>
                </a:solidFill>
                <a:latin typeface="微軟正黑體" panose="020B0604030504040204" pitchFamily="34" charset="-120"/>
                <a:ea typeface="微軟正黑體" panose="020B0604030504040204" pitchFamily="34" charset="-120"/>
              </a:rPr>
              <a:t>time lag</a:t>
            </a:r>
            <a:r>
              <a:rPr lang="zh-TW" altLang="en-US" sz="2400" dirty="0">
                <a:solidFill>
                  <a:prstClr val="black"/>
                </a:solidFill>
                <a:latin typeface="微軟正黑體" panose="020B0604030504040204" pitchFamily="34" charset="-120"/>
                <a:ea typeface="微軟正黑體" panose="020B0604030504040204" pitchFamily="34" charset="-120"/>
              </a:rPr>
              <a:t>和週期問題沒有得到有效解決</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Font typeface="Arial" panose="020B0604020202020204" pitchFamily="34" charset="0"/>
              <a:buChar char="•"/>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時間過短下，資料可能會不穩定導致沒辦法套用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模型，需要另外透過差分或轉換資料的方式才可以做</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承上點，經過差分或轉換的資料能否有更好的效果需要進一步測試</a:t>
            </a:r>
            <a:endPar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6893347F-D407-F25F-5A3A-D476BA312BBA}"/>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t>kNN&amp;ARIMA</a:t>
            </a:r>
            <a:r>
              <a:rPr lang="zh-TW" altLang="en-US" dirty="0"/>
              <a:t>模型分析</a:t>
            </a:r>
            <a:r>
              <a:rPr lang="en-US" altLang="zh-TW" dirty="0"/>
              <a:t>-</a:t>
            </a:r>
            <a:r>
              <a:rPr lang="zh-TW" altLang="en-US" dirty="0"/>
              <a:t>總結</a:t>
            </a:r>
          </a:p>
        </p:txBody>
      </p:sp>
      <p:sp>
        <p:nvSpPr>
          <p:cNvPr id="2" name="投影片編號版面配置區 1">
            <a:extLst>
              <a:ext uri="{FF2B5EF4-FFF2-40B4-BE49-F238E27FC236}">
                <a16:creationId xmlns:a16="http://schemas.microsoft.com/office/drawing/2014/main" id="{08FAAFF2-A08A-9349-AD41-CB1739190E98}"/>
              </a:ext>
            </a:extLst>
          </p:cNvPr>
          <p:cNvSpPr>
            <a:spLocks noGrp="1"/>
          </p:cNvSpPr>
          <p:nvPr>
            <p:ph type="sldNum" sz="quarter" idx="12"/>
          </p:nvPr>
        </p:nvSpPr>
        <p:spPr/>
        <p:txBody>
          <a:bodyPr/>
          <a:lstStyle/>
          <a:p>
            <a:fld id="{C3836E5B-D4B7-FA44-A0C9-2630295C2636}" type="slidenum">
              <a:rPr kumimoji="1" lang="zh-TW" altLang="en-US" smtClean="0"/>
              <a:t>115</a:t>
            </a:fld>
            <a:endParaRPr kumimoji="1" lang="zh-TW" altLang="en-US"/>
          </a:p>
        </p:txBody>
      </p:sp>
    </p:spTree>
    <p:extLst>
      <p:ext uri="{BB962C8B-B14F-4D97-AF65-F5344CB8AC3E}">
        <p14:creationId xmlns:p14="http://schemas.microsoft.com/office/powerpoint/2010/main" val="32991481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資料分析</a:t>
            </a:r>
            <a:r>
              <a:rPr kumimoji="1" lang="en-US" altLang="zh-TW" sz="4800" dirty="0"/>
              <a:t>2</a:t>
            </a:r>
            <a:endParaRPr kumimoji="1" lang="zh-TW" altLang="en-US" sz="4800" dirty="0"/>
          </a:p>
        </p:txBody>
      </p:sp>
      <p:sp>
        <p:nvSpPr>
          <p:cNvPr id="3" name="投影片編號版面配置區 2">
            <a:extLst>
              <a:ext uri="{FF2B5EF4-FFF2-40B4-BE49-F238E27FC236}">
                <a16:creationId xmlns:a16="http://schemas.microsoft.com/office/drawing/2014/main" id="{BB1E1A89-E105-28B5-6418-0671159BB74E}"/>
              </a:ext>
            </a:extLst>
          </p:cNvPr>
          <p:cNvSpPr>
            <a:spLocks noGrp="1"/>
          </p:cNvSpPr>
          <p:nvPr>
            <p:ph type="sldNum" sz="quarter" idx="12"/>
          </p:nvPr>
        </p:nvSpPr>
        <p:spPr/>
        <p:txBody>
          <a:bodyPr/>
          <a:lstStyle/>
          <a:p>
            <a:fld id="{C3836E5B-D4B7-FA44-A0C9-2630295C2636}" type="slidenum">
              <a:rPr kumimoji="1" lang="zh-TW" altLang="en-US" smtClean="0"/>
              <a:t>116</a:t>
            </a:fld>
            <a:endParaRPr kumimoji="1" lang="zh-TW" altLang="en-US"/>
          </a:p>
        </p:txBody>
      </p:sp>
    </p:spTree>
    <p:extLst>
      <p:ext uri="{BB962C8B-B14F-4D97-AF65-F5344CB8AC3E}">
        <p14:creationId xmlns:p14="http://schemas.microsoft.com/office/powerpoint/2010/main" val="2002999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資料分析</a:t>
            </a:r>
            <a:r>
              <a:rPr kumimoji="1" lang="en-US" altLang="zh-TW" dirty="0"/>
              <a:t>2</a:t>
            </a:r>
            <a:endParaRPr kumimoji="1" lang="zh-TW" altLang="en-US" dirty="0"/>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a:xfrm>
            <a:off x="838200" y="1825624"/>
            <a:ext cx="10515600" cy="4667251"/>
          </a:xfrm>
        </p:spPr>
        <p:txBody>
          <a:bodyPr>
            <a:normAutofit/>
          </a:bodyPr>
          <a:lstStyle/>
          <a:p>
            <a:pPr marL="514350" indent="-514350">
              <a:lnSpc>
                <a:spcPct val="100000"/>
              </a:lnSpc>
              <a:buFont typeface="+mj-lt"/>
              <a:buAutoNum type="arabicPeriod"/>
            </a:pPr>
            <a:r>
              <a:rPr kumimoji="1" lang="zh-TW" altLang="en-US" dirty="0"/>
              <a:t>新增變數</a:t>
            </a:r>
            <a:r>
              <a:rPr kumimoji="1" lang="en-US" altLang="zh-TW" dirty="0"/>
              <a:t>----------------------------------------------------p.116~p.118</a:t>
            </a:r>
          </a:p>
          <a:p>
            <a:pPr marL="514350" indent="-514350">
              <a:lnSpc>
                <a:spcPct val="100000"/>
              </a:lnSpc>
              <a:buFont typeface="+mj-lt"/>
              <a:buAutoNum type="arabicPeriod"/>
            </a:pPr>
            <a:r>
              <a:rPr kumimoji="1" lang="zh-TW" altLang="en-US" dirty="0"/>
              <a:t>日、週週期變數</a:t>
            </a:r>
            <a:r>
              <a:rPr kumimoji="1" lang="en-US" altLang="zh-TW" dirty="0"/>
              <a:t>-------------------------------------------p.119~p.123</a:t>
            </a:r>
          </a:p>
          <a:p>
            <a:pPr marL="514350" indent="-514350">
              <a:lnSpc>
                <a:spcPct val="100000"/>
              </a:lnSpc>
              <a:buFont typeface="+mj-lt"/>
              <a:buAutoNum type="arabicPeriod"/>
            </a:pPr>
            <a:r>
              <a:rPr kumimoji="1" lang="en-US" altLang="zh-TW" dirty="0"/>
              <a:t>KNN</a:t>
            </a:r>
            <a:r>
              <a:rPr kumimoji="1" lang="zh-TW" altLang="en-US" dirty="0"/>
              <a:t>找訓練集</a:t>
            </a:r>
            <a:r>
              <a:rPr kumimoji="1" lang="en-US" altLang="zh-TW" dirty="0"/>
              <a:t>----------------------------------------------p.124~p.127</a:t>
            </a:r>
          </a:p>
          <a:p>
            <a:pPr marL="514350" indent="-514350">
              <a:lnSpc>
                <a:spcPct val="100000"/>
              </a:lnSpc>
              <a:buFont typeface="+mj-lt"/>
              <a:buAutoNum type="arabicPeriod"/>
            </a:pPr>
            <a:r>
              <a:rPr kumimoji="1" lang="en-US" altLang="zh-TW" sz="2800" dirty="0"/>
              <a:t>Logistic  regression</a:t>
            </a:r>
            <a:r>
              <a:rPr kumimoji="1" lang="zh-TW" altLang="en-US" sz="2800" dirty="0"/>
              <a:t>修正</a:t>
            </a:r>
            <a:r>
              <a:rPr kumimoji="1" lang="en-US" altLang="zh-TW" dirty="0"/>
              <a:t>---------------------------------p.128~p.132</a:t>
            </a:r>
          </a:p>
          <a:p>
            <a:pPr marL="514350" indent="-514350">
              <a:lnSpc>
                <a:spcPct val="100000"/>
              </a:lnSpc>
              <a:buFont typeface="+mj-lt"/>
              <a:buAutoNum type="arabicPeriod"/>
            </a:pPr>
            <a:r>
              <a:rPr kumimoji="1" lang="en-US" altLang="zh-TW" sz="2800" dirty="0"/>
              <a:t>LDA</a:t>
            </a:r>
            <a:r>
              <a:rPr lang="en-US" altLang="zh-TW" sz="2800" dirty="0">
                <a:latin typeface="微軟正黑體" panose="020B0604030504040204" pitchFamily="34" charset="-120"/>
              </a:rPr>
              <a:t> &amp; </a:t>
            </a:r>
            <a:r>
              <a:rPr kumimoji="1" lang="en-US" altLang="zh-TW" sz="2800" dirty="0"/>
              <a:t>QDA</a:t>
            </a:r>
            <a:r>
              <a:rPr kumimoji="1" lang="zh-TW" altLang="en-US" sz="2800" dirty="0"/>
              <a:t>修正、補充</a:t>
            </a:r>
            <a:r>
              <a:rPr kumimoji="1" lang="en-US" altLang="zh-TW" sz="2800" dirty="0">
                <a:latin typeface="微軟正黑體" panose="020B0604030504040204" pitchFamily="34" charset="-120"/>
                <a:ea typeface="微軟正黑體" panose="020B0604030504040204" pitchFamily="34" charset="-120"/>
              </a:rPr>
              <a:t>Naïve</a:t>
            </a:r>
            <a:r>
              <a:rPr kumimoji="1" lang="zh-TW" altLang="en-US" sz="2800" dirty="0">
                <a:latin typeface="微軟正黑體" panose="020B0604030504040204" pitchFamily="34" charset="-120"/>
                <a:ea typeface="微軟正黑體" panose="020B0604030504040204" pitchFamily="34" charset="-120"/>
              </a:rPr>
              <a:t>  </a:t>
            </a:r>
            <a:r>
              <a:rPr kumimoji="1" lang="en-US" altLang="zh-TW" sz="2800" dirty="0">
                <a:latin typeface="微軟正黑體" panose="020B0604030504040204" pitchFamily="34" charset="-120"/>
                <a:ea typeface="微軟正黑體" panose="020B0604030504040204" pitchFamily="34" charset="-120"/>
              </a:rPr>
              <a:t>Bayes</a:t>
            </a:r>
            <a:r>
              <a:rPr kumimoji="1" lang="en-US" altLang="zh-TW" dirty="0"/>
              <a:t>----------------p.133~p.141</a:t>
            </a:r>
          </a:p>
          <a:p>
            <a:pPr marL="514350" indent="-514350">
              <a:lnSpc>
                <a:spcPct val="100000"/>
              </a:lnSpc>
              <a:buFont typeface="+mj-lt"/>
              <a:buAutoNum type="arabicPeriod"/>
            </a:pPr>
            <a:r>
              <a:rPr kumimoji="1" lang="en-US" altLang="zh-TW" sz="2800" dirty="0"/>
              <a:t>Random Forest</a:t>
            </a:r>
            <a:r>
              <a:rPr kumimoji="1" lang="en-US" altLang="zh-TW" dirty="0"/>
              <a:t>--------------------------------------------p.142~p.145</a:t>
            </a:r>
          </a:p>
          <a:p>
            <a:pPr marL="514350" indent="-514350">
              <a:lnSpc>
                <a:spcPct val="100000"/>
              </a:lnSpc>
              <a:buFont typeface="+mj-lt"/>
              <a:buAutoNum type="arabicPeriod"/>
            </a:pPr>
            <a:r>
              <a:rPr kumimoji="1" lang="en-US" altLang="zh-TW" dirty="0"/>
              <a:t>SVR ----------------------------------------------------------p.146~p.149</a:t>
            </a:r>
          </a:p>
          <a:p>
            <a:pPr marL="514350" indent="-514350">
              <a:lnSpc>
                <a:spcPct val="100000"/>
              </a:lnSpc>
              <a:buFont typeface="+mj-lt"/>
              <a:buAutoNum type="arabicPeriod"/>
            </a:pPr>
            <a:r>
              <a:rPr kumimoji="1" lang="en-US" altLang="zh-TW" dirty="0">
                <a:latin typeface="微軟正黑體" panose="020B0604030504040204" pitchFamily="34" charset="-120"/>
              </a:rPr>
              <a:t>ACF </a:t>
            </a:r>
            <a:r>
              <a:rPr kumimoji="1" lang="zh-TW" altLang="en-US" dirty="0">
                <a:latin typeface="微軟正黑體" panose="020B0604030504040204" pitchFamily="34" charset="-120"/>
              </a:rPr>
              <a:t>圖</a:t>
            </a:r>
            <a:r>
              <a:rPr kumimoji="1" lang="en-US" altLang="zh-TW" dirty="0"/>
              <a:t>--------------------------------------------------------p.150~p.155</a:t>
            </a:r>
            <a:endParaRPr lang="zh-TW" altLang="en-US" dirty="0">
              <a:latin typeface="微軟正黑體" panose="020B0604030504040204" pitchFamily="34" charset="-120"/>
            </a:endParaRPr>
          </a:p>
          <a:p>
            <a:pPr marL="514350" indent="-514350">
              <a:lnSpc>
                <a:spcPct val="100000"/>
              </a:lnSpc>
              <a:buFont typeface="+mj-lt"/>
              <a:buAutoNum type="arabicPeriod"/>
            </a:pPr>
            <a:endParaRPr kumimoji="1" lang="en-US" altLang="zh-TW" dirty="0"/>
          </a:p>
          <a:p>
            <a:pPr marL="514350" indent="-514350">
              <a:lnSpc>
                <a:spcPct val="200000"/>
              </a:lnSpc>
              <a:buFont typeface="+mj-lt"/>
              <a:buAutoNum type="arabicPeriod"/>
            </a:pP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117</a:t>
            </a:fld>
            <a:endParaRPr kumimoji="1" lang="zh-TW" altLang="en-US"/>
          </a:p>
        </p:txBody>
      </p:sp>
    </p:spTree>
    <p:extLst>
      <p:ext uri="{BB962C8B-B14F-4D97-AF65-F5344CB8AC3E}">
        <p14:creationId xmlns:p14="http://schemas.microsoft.com/office/powerpoint/2010/main" val="5839857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2D74C7-43CB-87D5-2FF7-26D7672E2D55}"/>
              </a:ext>
            </a:extLst>
          </p:cNvPr>
          <p:cNvSpPr>
            <a:spLocks noGrp="1"/>
          </p:cNvSpPr>
          <p:nvPr>
            <p:ph type="ctrTitle"/>
          </p:nvPr>
        </p:nvSpPr>
        <p:spPr>
          <a:xfrm>
            <a:off x="1524000" y="1472559"/>
            <a:ext cx="9144000" cy="2387600"/>
          </a:xfrm>
        </p:spPr>
        <p:txBody>
          <a:bodyPr>
            <a:normAutofit/>
          </a:bodyPr>
          <a:lstStyle/>
          <a:p>
            <a:r>
              <a:rPr lang="zh-TW" altLang="en-US" sz="4800" dirty="0"/>
              <a:t>新增變數</a:t>
            </a:r>
          </a:p>
        </p:txBody>
      </p:sp>
      <p:sp>
        <p:nvSpPr>
          <p:cNvPr id="4" name="投影片編號版面配置區 3">
            <a:extLst>
              <a:ext uri="{FF2B5EF4-FFF2-40B4-BE49-F238E27FC236}">
                <a16:creationId xmlns:a16="http://schemas.microsoft.com/office/drawing/2014/main" id="{F281FBF7-0285-8D68-2C47-8C60443F60DD}"/>
              </a:ext>
            </a:extLst>
          </p:cNvPr>
          <p:cNvSpPr>
            <a:spLocks noGrp="1"/>
          </p:cNvSpPr>
          <p:nvPr>
            <p:ph type="sldNum" sz="quarter" idx="12"/>
          </p:nvPr>
        </p:nvSpPr>
        <p:spPr/>
        <p:txBody>
          <a:bodyPr/>
          <a:lstStyle/>
          <a:p>
            <a:fld id="{C3836E5B-D4B7-FA44-A0C9-2630295C2636}" type="slidenum">
              <a:rPr kumimoji="1" lang="zh-TW" altLang="en-US" smtClean="0"/>
              <a:t>118</a:t>
            </a:fld>
            <a:endParaRPr kumimoji="1" lang="zh-TW" altLang="en-US"/>
          </a:p>
        </p:txBody>
      </p:sp>
    </p:spTree>
    <p:extLst>
      <p:ext uri="{BB962C8B-B14F-4D97-AF65-F5344CB8AC3E}">
        <p14:creationId xmlns:p14="http://schemas.microsoft.com/office/powerpoint/2010/main" val="1375796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119</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nvGraphicFramePr>
        <p:xfrm>
          <a:off x="838200" y="546324"/>
          <a:ext cx="10515600" cy="5765352"/>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960892">
                <a:tc>
                  <a:txBody>
                    <a:bodyPr/>
                    <a:lstStyle/>
                    <a:p>
                      <a:pPr marL="0" indent="0" algn="ctr">
                        <a:buFont typeface="+mj-lt"/>
                        <a:buNone/>
                      </a:pPr>
                      <a:r>
                        <a:rPr lang="zh-TW" altLang="en-US" sz="3200" dirty="0"/>
                        <a:t>新增變數</a:t>
                      </a:r>
                      <a:r>
                        <a:rPr lang="en-US" altLang="zh-TW" sz="3200" dirty="0"/>
                        <a:t>(predictor)</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前一日同一時間的瞬時變化量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將選定時間點前一日的液位減去選定時間點前一日又一分鐘的液位</a:t>
                      </a:r>
                    </a:p>
                  </a:txBody>
                  <a:tcPr anchor="ctr"/>
                </a:tc>
                <a:extLst>
                  <a:ext uri="{0D108BD9-81ED-4DB2-BD59-A6C34878D82A}">
                    <a16:rowId xmlns:a16="http://schemas.microsoft.com/office/drawing/2014/main" val="422616809"/>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前一週同一時間的瞬時變化量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將選定時間點前一週的液位減去選定時間點前一週又一分鐘的液位</a:t>
                      </a:r>
                    </a:p>
                  </a:txBody>
                  <a:tcPr anchor="ctr"/>
                </a:tc>
                <a:extLst>
                  <a:ext uri="{0D108BD9-81ED-4DB2-BD59-A6C34878D82A}">
                    <a16:rowId xmlns:a16="http://schemas.microsoft.com/office/drawing/2014/main" val="2209078867"/>
                  </a:ext>
                </a:extLst>
              </a:tr>
              <a:tr h="960892">
                <a:tc>
                  <a:txBody>
                    <a:bodyPr/>
                    <a:lstStyle/>
                    <a:p>
                      <a:pPr marL="0" indent="0" algn="ctr">
                        <a:buFont typeface="+mj-lt"/>
                        <a:buNone/>
                      </a:pPr>
                      <a:r>
                        <a:rPr lang="en-US" altLang="zh-TW" sz="2000" b="1" dirty="0">
                          <a:latin typeface="+mn-ea"/>
                          <a:ea typeface="+mn-ea"/>
                        </a:rPr>
                        <a:t>Daily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以一天為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3853944926"/>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000" b="1" dirty="0">
                          <a:latin typeface="+mn-ea"/>
                          <a:ea typeface="+mn-ea"/>
                        </a:rPr>
                        <a:t>Weekly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2000" b="0" dirty="0">
                          <a:latin typeface="+mn-ea"/>
                          <a:ea typeface="+mn-ea"/>
                        </a:rPr>
                        <a:t>以一周為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1884168258"/>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原有變數做</a:t>
                      </a:r>
                      <a:r>
                        <a:rPr lang="en-US" altLang="zh-TW" sz="2000" b="1" dirty="0">
                          <a:latin typeface="+mn-ea"/>
                          <a:ea typeface="+mn-ea"/>
                        </a:rPr>
                        <a:t>lag time</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將原有變數取</a:t>
                      </a:r>
                      <a:r>
                        <a:rPr lang="en-US" altLang="zh-TW" sz="2000" b="0" dirty="0">
                          <a:latin typeface="+mn-ea"/>
                          <a:ea typeface="+mn-ea"/>
                        </a:rPr>
                        <a:t>1~5</a:t>
                      </a:r>
                      <a:r>
                        <a:rPr lang="zh-TW" altLang="en-US" sz="2000" b="0" dirty="0">
                          <a:latin typeface="+mn-ea"/>
                          <a:ea typeface="+mn-ea"/>
                        </a:rPr>
                        <a:t>分鐘之</a:t>
                      </a:r>
                      <a:r>
                        <a:rPr lang="en-US" altLang="zh-TW" sz="2000" b="0" dirty="0">
                          <a:latin typeface="+mn-ea"/>
                          <a:ea typeface="+mn-ea"/>
                        </a:rPr>
                        <a:t>time lag</a:t>
                      </a:r>
                      <a:endParaRPr lang="zh-TW" altLang="en-US" sz="2000" b="0" dirty="0">
                        <a:latin typeface="+mn-ea"/>
                        <a:ea typeface="+mn-ea"/>
                      </a:endParaRPr>
                    </a:p>
                  </a:txBody>
                  <a:tcPr anchor="ctr"/>
                </a:tc>
                <a:extLst>
                  <a:ext uri="{0D108BD9-81ED-4DB2-BD59-A6C34878D82A}">
                    <a16:rowId xmlns:a16="http://schemas.microsoft.com/office/drawing/2014/main" val="3113686607"/>
                  </a:ext>
                </a:extLst>
              </a:tr>
            </a:tbl>
          </a:graphicData>
        </a:graphic>
      </p:graphicFrame>
    </p:spTree>
    <p:extLst>
      <p:ext uri="{BB962C8B-B14F-4D97-AF65-F5344CB8AC3E}">
        <p14:creationId xmlns:p14="http://schemas.microsoft.com/office/powerpoint/2010/main" val="210715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DE191A3B-BB71-46B1-B504-584CF67BA534}"/>
                  </a:ext>
                </a:extLst>
              </p:cNvPr>
              <p:cNvSpPr txBox="1">
                <a:spLocks/>
              </p:cNvSpPr>
              <p:nvPr/>
            </p:nvSpPr>
            <p:spPr>
              <a:xfrm>
                <a:off x="748740" y="1955658"/>
                <a:ext cx="7309407" cy="17284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多變量歐式距離：計算兩多變量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4" name="副標題 2">
                <a:extLst>
                  <a:ext uri="{FF2B5EF4-FFF2-40B4-BE49-F238E27FC236}">
                    <a16:creationId xmlns:a16="http://schemas.microsoft.com/office/drawing/2014/main" id="{DE191A3B-BB71-46B1-B504-584CF67BA534}"/>
                  </a:ext>
                </a:extLst>
              </p:cNvPr>
              <p:cNvSpPr txBox="1">
                <a:spLocks noRot="1" noChangeAspect="1" noMove="1" noResize="1" noEditPoints="1" noAdjustHandles="1" noChangeArrowheads="1" noChangeShapeType="1" noTextEdit="1"/>
              </p:cNvSpPr>
              <p:nvPr/>
            </p:nvSpPr>
            <p:spPr>
              <a:xfrm>
                <a:off x="748740" y="1955658"/>
                <a:ext cx="7309407" cy="1728495"/>
              </a:xfrm>
              <a:prstGeom prst="rect">
                <a:avLst/>
              </a:prstGeom>
              <a:blipFill>
                <a:blip r:embed="rId3"/>
                <a:stretch>
                  <a:fillRect l="-1168" t="-42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9B0B659D-2426-41FF-B67B-6970E905E6B5}"/>
                  </a:ext>
                </a:extLst>
              </p:cNvPr>
              <p:cNvSpPr txBox="1">
                <a:spLocks/>
              </p:cNvSpPr>
              <p:nvPr/>
            </p:nvSpPr>
            <p:spPr>
              <a:xfrm>
                <a:off x="748739" y="4441611"/>
                <a:ext cx="7309407"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9B0B659D-2426-41FF-B67B-6970E905E6B5}"/>
                  </a:ext>
                </a:extLst>
              </p:cNvPr>
              <p:cNvSpPr txBox="1">
                <a:spLocks noRot="1" noChangeAspect="1" noMove="1" noResize="1" noEditPoints="1" noAdjustHandles="1" noChangeArrowheads="1" noChangeShapeType="1" noTextEdit="1"/>
              </p:cNvSpPr>
              <p:nvPr/>
            </p:nvSpPr>
            <p:spPr>
              <a:xfrm>
                <a:off x="748739" y="4441611"/>
                <a:ext cx="7309407" cy="1655762"/>
              </a:xfrm>
              <a:prstGeom prst="rect">
                <a:avLst/>
              </a:prstGeom>
              <a:blipFill>
                <a:blip r:embed="rId4"/>
                <a:stretch>
                  <a:fillRect l="-1001" t="-5904" r="-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DF41B35-B658-429A-9BFC-03344AD38FFC}"/>
                  </a:ext>
                </a:extLst>
              </p:cNvPr>
              <p:cNvSpPr txBox="1"/>
              <p:nvPr/>
            </p:nvSpPr>
            <p:spPr>
              <a:xfrm>
                <a:off x="748741" y="1071200"/>
                <a:ext cx="8985808" cy="707886"/>
              </a:xfrm>
              <a:prstGeom prst="rect">
                <a:avLst/>
              </a:prstGeom>
              <a:noFill/>
            </p:spPr>
            <p:txBody>
              <a:bodyPr wrap="square">
                <a:spAutoFit/>
              </a:body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2000" b="0" i="1" kern="1200" smtClean="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d</a:t>
                </a:r>
                <a:r>
                  <a:rPr lang="zh-TW" altLang="en-US" sz="2000" dirty="0">
                    <a:latin typeface="微軟正黑體" panose="020B0604030504040204" pitchFamily="34" charset="-120"/>
                    <a:ea typeface="微軟正黑體" panose="020B0604030504040204" pitchFamily="34" charset="-120"/>
                  </a:rPr>
                  <a:t>為資料的維度，</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m:rPr>
                            <m:sty m:val="p"/>
                          </m:rPr>
                          <a:rPr lang="en-US" altLang="zh-TW" sz="2000" i="1">
                            <a:latin typeface="Cambria Math" panose="02040503050406030204" pitchFamily="18" charset="0"/>
                          </a:rPr>
                          <m:t>Y</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t> </a:t>
                </a:r>
                <a14:m>
                  <m:oMath xmlns:m="http://schemas.openxmlformats.org/officeDocument/2006/math">
                    <m:r>
                      <a:rPr lang="en-US" altLang="zh-TW" sz="2000" i="1">
                        <a:latin typeface="Cambria Math" panose="02040503050406030204" pitchFamily="18" charset="0"/>
                      </a:rPr>
                      <m:t>𝑃</m:t>
                    </m:r>
                    <m:r>
                      <a:rPr lang="en-US" altLang="zh-TW" sz="2000" i="1">
                        <a:latin typeface="Cambria Math" panose="02040503050406030204" pitchFamily="18" charset="0"/>
                      </a:rPr>
                      <m:t>1</m:t>
                    </m:r>
                    <m:r>
                      <a:rPr lang="zh-TW" altLang="en-US" sz="2000"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8" name="文字方塊 17">
                <a:extLst>
                  <a:ext uri="{FF2B5EF4-FFF2-40B4-BE49-F238E27FC236}">
                    <a16:creationId xmlns:a16="http://schemas.microsoft.com/office/drawing/2014/main" id="{DDF41B35-B658-429A-9BFC-03344AD38FFC}"/>
                  </a:ext>
                </a:extLst>
              </p:cNvPr>
              <p:cNvSpPr txBox="1">
                <a:spLocks noRot="1" noChangeAspect="1" noMove="1" noResize="1" noEditPoints="1" noAdjustHandles="1" noChangeArrowheads="1" noChangeShapeType="1" noTextEdit="1"/>
              </p:cNvSpPr>
              <p:nvPr/>
            </p:nvSpPr>
            <p:spPr>
              <a:xfrm>
                <a:off x="748741" y="1071200"/>
                <a:ext cx="8985808" cy="707886"/>
              </a:xfrm>
              <a:prstGeom prst="rect">
                <a:avLst/>
              </a:prstGeom>
              <a:blipFill>
                <a:blip r:embed="rId5"/>
                <a:stretch>
                  <a:fillRect l="-611" t="-5172" b="-13793"/>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距離的定義（二）</a:t>
            </a:r>
          </a:p>
        </p:txBody>
      </p:sp>
      <p:pic>
        <p:nvPicPr>
          <p:cNvPr id="21" name="圖片 20">
            <a:extLst>
              <a:ext uri="{FF2B5EF4-FFF2-40B4-BE49-F238E27FC236}">
                <a16:creationId xmlns:a16="http://schemas.microsoft.com/office/drawing/2014/main" id="{80008C0C-706B-40AE-8456-1DCBF3A3A5D4}"/>
              </a:ext>
            </a:extLst>
          </p:cNvPr>
          <p:cNvPicPr>
            <a:picLocks noChangeAspect="1"/>
          </p:cNvPicPr>
          <p:nvPr/>
        </p:nvPicPr>
        <p:blipFill rotWithShape="1">
          <a:blip r:embed="rId6"/>
          <a:srcRect t="2818" b="1915"/>
          <a:stretch/>
        </p:blipFill>
        <p:spPr>
          <a:xfrm>
            <a:off x="8450123" y="1955658"/>
            <a:ext cx="3079222" cy="2146442"/>
          </a:xfrm>
          <a:prstGeom prst="rect">
            <a:avLst/>
          </a:prstGeom>
          <a:ln>
            <a:solidFill>
              <a:schemeClr val="tx1"/>
            </a:solidFill>
          </a:ln>
        </p:spPr>
      </p:pic>
      <p:pic>
        <p:nvPicPr>
          <p:cNvPr id="23" name="圖片 22">
            <a:extLst>
              <a:ext uri="{FF2B5EF4-FFF2-40B4-BE49-F238E27FC236}">
                <a16:creationId xmlns:a16="http://schemas.microsoft.com/office/drawing/2014/main" id="{A07AEC34-0371-41DD-A37F-358C1BE8130F}"/>
              </a:ext>
            </a:extLst>
          </p:cNvPr>
          <p:cNvPicPr>
            <a:picLocks noChangeAspect="1"/>
          </p:cNvPicPr>
          <p:nvPr/>
        </p:nvPicPr>
        <p:blipFill>
          <a:blip r:embed="rId7"/>
          <a:stretch>
            <a:fillRect/>
          </a:stretch>
        </p:blipFill>
        <p:spPr>
          <a:xfrm>
            <a:off x="8450123" y="4441611"/>
            <a:ext cx="3078947" cy="205443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6A84A305-A3A0-2674-54F5-7FA605E0EE23}"/>
              </a:ext>
            </a:extLst>
          </p:cNvPr>
          <p:cNvSpPr>
            <a:spLocks noGrp="1"/>
          </p:cNvSpPr>
          <p:nvPr>
            <p:ph type="sldNum" sz="quarter" idx="12"/>
          </p:nvPr>
        </p:nvSpPr>
        <p:spPr/>
        <p:txBody>
          <a:bodyPr/>
          <a:lstStyle/>
          <a:p>
            <a:fld id="{C3836E5B-D4B7-FA44-A0C9-2630295C2636}" type="slidenum">
              <a:rPr kumimoji="1" lang="zh-TW" altLang="en-US" smtClean="0"/>
              <a:t>12</a:t>
            </a:fld>
            <a:endParaRPr kumimoji="1" lang="zh-TW" altLang="en-US"/>
          </a:p>
        </p:txBody>
      </p:sp>
    </p:spTree>
    <p:extLst>
      <p:ext uri="{BB962C8B-B14F-4D97-AF65-F5344CB8AC3E}">
        <p14:creationId xmlns:p14="http://schemas.microsoft.com/office/powerpoint/2010/main" val="1854194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120</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extLst>
              <p:ext uri="{D42A27DB-BD31-4B8C-83A1-F6EECF244321}">
                <p14:modId xmlns:p14="http://schemas.microsoft.com/office/powerpoint/2010/main" val="4266309587"/>
              </p:ext>
            </p:extLst>
          </p:nvPr>
        </p:nvGraphicFramePr>
        <p:xfrm>
          <a:off x="838200" y="1467533"/>
          <a:ext cx="10515600" cy="3922933"/>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1268099">
                <a:tc>
                  <a:txBody>
                    <a:bodyPr/>
                    <a:lstStyle/>
                    <a:p>
                      <a:pPr marL="0" indent="0" algn="ctr">
                        <a:buFont typeface="+mj-lt"/>
                        <a:buNone/>
                      </a:pPr>
                      <a:r>
                        <a:rPr lang="zh-TW" altLang="en-US" sz="3200" dirty="0"/>
                        <a:t>新增變數</a:t>
                      </a:r>
                      <a:r>
                        <a:rPr lang="en-US" altLang="zh-TW" sz="3200" dirty="0"/>
                        <a:t>(response)</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a:t>
                      </a:r>
                      <a:r>
                        <a:rPr kumimoji="1" lang="zh-TW" altLang="en-US" sz="2400" b="1" dirty="0">
                          <a:latin typeface="+mn-ea"/>
                          <a:ea typeface="+mn-ea"/>
                        </a:rPr>
                        <a:t>上升下降</a:t>
                      </a:r>
                      <a:endParaRPr lang="en-US" altLang="zh-TW" sz="2400" b="1" dirty="0">
                        <a:latin typeface="+mn-ea"/>
                        <a:ea typeface="+mn-ea"/>
                      </a:endParaRPr>
                    </a:p>
                  </a:txBody>
                  <a:tcPr anchor="ctr"/>
                </a:tc>
                <a:tc>
                  <a:txBody>
                    <a:bodyPr/>
                    <a:lstStyle/>
                    <a:p>
                      <a:pPr marL="0" indent="0" algn="l">
                        <a:buNone/>
                      </a:pPr>
                      <a:r>
                        <a:rPr lang="zh-TW" altLang="en-US" sz="2400" b="0" dirty="0"/>
                        <a:t>將</a:t>
                      </a:r>
                      <a:r>
                        <a:rPr lang="en-US" altLang="zh-TW" sz="2400" b="0" dirty="0"/>
                        <a:t>(t</a:t>
                      </a:r>
                      <a:r>
                        <a:rPr lang="zh-TW" altLang="en-US" sz="2400" b="0" dirty="0"/>
                        <a:t>時刻液位</a:t>
                      </a:r>
                      <a:r>
                        <a:rPr lang="en-US" altLang="zh-TW" sz="2400" b="0" dirty="0"/>
                        <a:t>)-(t-1</a:t>
                      </a:r>
                      <a:r>
                        <a:rPr lang="zh-TW" altLang="en-US" sz="2400" b="0" dirty="0"/>
                        <a:t>時刻液位</a:t>
                      </a:r>
                      <a:r>
                        <a:rPr lang="en-US" altLang="zh-TW" sz="2400" b="0" dirty="0"/>
                        <a:t>)</a:t>
                      </a:r>
                      <a:r>
                        <a:rPr lang="zh-TW" altLang="en-US" sz="2400" b="0" dirty="0"/>
                        <a:t>分類，</a:t>
                      </a:r>
                      <a:endParaRPr lang="en-US" altLang="zh-TW" sz="2400" b="0" dirty="0"/>
                    </a:p>
                    <a:p>
                      <a:pPr marL="0" indent="0" algn="l">
                        <a:buNone/>
                      </a:pPr>
                      <a:r>
                        <a:rPr lang="zh-TW" altLang="en-US" sz="2400" b="0" dirty="0"/>
                        <a:t>若</a:t>
                      </a:r>
                      <a:r>
                        <a:rPr lang="en-US" altLang="zh-TW" sz="2400" b="0" dirty="0"/>
                        <a:t>&gt;0</a:t>
                      </a:r>
                      <a:r>
                        <a:rPr lang="zh-TW" altLang="en-US" sz="2400" b="0" dirty="0"/>
                        <a:t>歸類為上升，反之則為下降</a:t>
                      </a:r>
                      <a:endParaRPr lang="en-US" altLang="zh-TW" sz="2400" b="0" dirty="0"/>
                    </a:p>
                    <a:p>
                      <a:pPr marL="0" indent="0" algn="l">
                        <a:buNone/>
                      </a:pPr>
                      <a:r>
                        <a:rPr lang="zh-TW" altLang="en-US" sz="2400" b="0" dirty="0"/>
                        <a:t>做成類別變數</a:t>
                      </a:r>
                    </a:p>
                  </a:txBody>
                  <a:tcPr anchor="ctr"/>
                </a:tc>
                <a:extLst>
                  <a:ext uri="{0D108BD9-81ED-4DB2-BD59-A6C34878D82A}">
                    <a16:rowId xmlns:a16="http://schemas.microsoft.com/office/drawing/2014/main" val="422616809"/>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液位正常與否</a:t>
                      </a:r>
                      <a:endParaRPr lang="en-US" altLang="zh-TW" sz="2400" b="1" dirty="0">
                        <a:latin typeface="+mn-ea"/>
                        <a:ea typeface="+mn-ea"/>
                      </a:endParaRPr>
                    </a:p>
                  </a:txBody>
                  <a:tcPr anchor="ctr"/>
                </a:tc>
                <a:tc>
                  <a:txBody>
                    <a:bodyPr/>
                    <a:lstStyle/>
                    <a:p>
                      <a:pPr marL="0" indent="0" algn="l">
                        <a:buNone/>
                      </a:pPr>
                      <a:r>
                        <a:rPr lang="zh-TW" altLang="en-US" sz="2400" b="0" dirty="0"/>
                        <a:t>將</a:t>
                      </a:r>
                      <a:r>
                        <a:rPr lang="zh-TW" altLang="en-US" sz="2400" b="0" dirty="0">
                          <a:latin typeface="微軟正黑體" panose="020B0604030504040204" pitchFamily="34" charset="-120"/>
                          <a:ea typeface="+mn-ea"/>
                        </a:rPr>
                        <a:t>液位高於</a:t>
                      </a:r>
                      <a:r>
                        <a:rPr lang="en-US" altLang="zh-TW" sz="2400" b="0" dirty="0">
                          <a:latin typeface="微軟正黑體" panose="020B0604030504040204" pitchFamily="34" charset="-120"/>
                          <a:ea typeface="+mn-ea"/>
                        </a:rPr>
                        <a:t>80%</a:t>
                      </a:r>
                      <a:r>
                        <a:rPr lang="zh-TW" altLang="en-US" sz="2400" b="0" dirty="0">
                          <a:latin typeface="微軟正黑體" panose="020B0604030504040204" pitchFamily="34" charset="-120"/>
                          <a:ea typeface="+mn-ea"/>
                        </a:rPr>
                        <a:t>及低於</a:t>
                      </a:r>
                      <a:r>
                        <a:rPr lang="en-US" altLang="zh-TW" sz="2400" b="0" dirty="0">
                          <a:latin typeface="微軟正黑體" panose="020B0604030504040204" pitchFamily="34" charset="-120"/>
                          <a:ea typeface="+mn-ea"/>
                        </a:rPr>
                        <a:t>20%</a:t>
                      </a:r>
                      <a:r>
                        <a:rPr lang="zh-TW" altLang="en-US" sz="2400" b="0" dirty="0">
                          <a:latin typeface="微軟正黑體" panose="020B0604030504040204" pitchFamily="34" charset="-120"/>
                          <a:ea typeface="+mn-ea"/>
                        </a:rPr>
                        <a:t>歸類為不正常，反之則為正常</a:t>
                      </a:r>
                      <a:r>
                        <a:rPr lang="zh-TW" altLang="en-US" sz="2400" b="0" dirty="0"/>
                        <a:t>做成類別變數</a:t>
                      </a:r>
                    </a:p>
                    <a:p>
                      <a:pPr marL="0" indent="0" algn="l">
                        <a:buNone/>
                      </a:pPr>
                      <a:endParaRPr lang="zh-TW" altLang="en-US" sz="2400" b="0" dirty="0"/>
                    </a:p>
                  </a:txBody>
                  <a:tcPr anchor="ctr"/>
                </a:tc>
                <a:extLst>
                  <a:ext uri="{0D108BD9-81ED-4DB2-BD59-A6C34878D82A}">
                    <a16:rowId xmlns:a16="http://schemas.microsoft.com/office/drawing/2014/main" val="2209078867"/>
                  </a:ext>
                </a:extLst>
              </a:tr>
            </a:tbl>
          </a:graphicData>
        </a:graphic>
      </p:graphicFrame>
      <p:sp>
        <p:nvSpPr>
          <p:cNvPr id="2" name="文字方塊 1">
            <a:extLst>
              <a:ext uri="{FF2B5EF4-FFF2-40B4-BE49-F238E27FC236}">
                <a16:creationId xmlns:a16="http://schemas.microsoft.com/office/drawing/2014/main" id="{C7549439-43B0-8D77-C798-21252A85BBDF}"/>
              </a:ext>
            </a:extLst>
          </p:cNvPr>
          <p:cNvSpPr txBox="1"/>
          <p:nvPr/>
        </p:nvSpPr>
        <p:spPr>
          <a:xfrm>
            <a:off x="2657189" y="5756107"/>
            <a:ext cx="8696611" cy="461665"/>
          </a:xfrm>
          <a:prstGeom prst="rect">
            <a:avLst/>
          </a:prstGeom>
          <a:noFill/>
        </p:spPr>
        <p:txBody>
          <a:bodyPr wrap="none" rtlCol="0">
            <a:spAutoFit/>
          </a:bodyPr>
          <a:lstStyle/>
          <a:p>
            <a:r>
              <a:rPr lang="zh-TW" altLang="en-US" sz="2400" dirty="0">
                <a:latin typeface="+mn-ea"/>
              </a:rPr>
              <a:t>*另將原有</a:t>
            </a:r>
            <a:r>
              <a:rPr lang="en-US" altLang="zh-TW" sz="2400" dirty="0">
                <a:latin typeface="+mn-ea"/>
              </a:rPr>
              <a:t>data</a:t>
            </a:r>
            <a:r>
              <a:rPr lang="zh-TW" altLang="en-US" sz="2400" dirty="0">
                <a:latin typeface="+mn-ea"/>
              </a:rPr>
              <a:t>修正為</a:t>
            </a:r>
            <a:r>
              <a:rPr lang="en-US" altLang="zh-TW" sz="2400" dirty="0">
                <a:latin typeface="+mn-ea"/>
              </a:rPr>
              <a:t>264961</a:t>
            </a:r>
            <a:r>
              <a:rPr lang="zh-TW" altLang="en-US" sz="2400" dirty="0">
                <a:latin typeface="+mn-ea"/>
              </a:rPr>
              <a:t>筆</a:t>
            </a:r>
            <a:r>
              <a:rPr lang="en-US" altLang="zh-TW" sz="2400" dirty="0">
                <a:latin typeface="+mn-ea"/>
              </a:rPr>
              <a:t>(</a:t>
            </a:r>
            <a:r>
              <a:rPr lang="zh-TW" altLang="en-US" sz="2400" dirty="0">
                <a:latin typeface="+mn-ea"/>
              </a:rPr>
              <a:t>去除月間頭尾重複的一筆資料</a:t>
            </a:r>
            <a:r>
              <a:rPr lang="en-US" altLang="zh-TW" sz="2400" dirty="0">
                <a:latin typeface="+mn-ea"/>
              </a:rPr>
              <a:t>)</a:t>
            </a:r>
            <a:endParaRPr lang="zh-TW" altLang="en-US" sz="2400" dirty="0">
              <a:latin typeface="+mn-ea"/>
            </a:endParaRPr>
          </a:p>
        </p:txBody>
      </p:sp>
    </p:spTree>
    <p:extLst>
      <p:ext uri="{BB962C8B-B14F-4D97-AF65-F5344CB8AC3E}">
        <p14:creationId xmlns:p14="http://schemas.microsoft.com/office/powerpoint/2010/main" val="7643961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99298E-4156-79EF-AD09-E86638CE95EB}"/>
              </a:ext>
            </a:extLst>
          </p:cNvPr>
          <p:cNvSpPr>
            <a:spLocks noGrp="1"/>
          </p:cNvSpPr>
          <p:nvPr>
            <p:ph type="ctrTitle"/>
          </p:nvPr>
        </p:nvSpPr>
        <p:spPr>
          <a:xfrm>
            <a:off x="1524000" y="2235200"/>
            <a:ext cx="9144000" cy="2387600"/>
          </a:xfrm>
        </p:spPr>
        <p:txBody>
          <a:bodyPr anchor="ctr">
            <a:normAutofit/>
          </a:bodyPr>
          <a:lstStyle/>
          <a:p>
            <a:r>
              <a:rPr lang="zh-TW" altLang="en-US" sz="4800" dirty="0"/>
              <a:t>日、週週期變數</a:t>
            </a:r>
          </a:p>
        </p:txBody>
      </p:sp>
      <p:sp>
        <p:nvSpPr>
          <p:cNvPr id="4" name="投影片編號版面配置區 3">
            <a:extLst>
              <a:ext uri="{FF2B5EF4-FFF2-40B4-BE49-F238E27FC236}">
                <a16:creationId xmlns:a16="http://schemas.microsoft.com/office/drawing/2014/main" id="{B6051D86-9945-A22C-D41B-EB66F4A79B8D}"/>
              </a:ext>
            </a:extLst>
          </p:cNvPr>
          <p:cNvSpPr>
            <a:spLocks noGrp="1"/>
          </p:cNvSpPr>
          <p:nvPr>
            <p:ph type="sldNum" sz="quarter" idx="12"/>
          </p:nvPr>
        </p:nvSpPr>
        <p:spPr/>
        <p:txBody>
          <a:bodyPr/>
          <a:lstStyle/>
          <a:p>
            <a:fld id="{C3836E5B-D4B7-FA44-A0C9-2630295C2636}" type="slidenum">
              <a:rPr kumimoji="1" lang="zh-TW" altLang="en-US" smtClean="0"/>
              <a:t>121</a:t>
            </a:fld>
            <a:endParaRPr kumimoji="1" lang="zh-TW" altLang="en-US"/>
          </a:p>
        </p:txBody>
      </p:sp>
    </p:spTree>
    <p:extLst>
      <p:ext uri="{BB962C8B-B14F-4D97-AF65-F5344CB8AC3E}">
        <p14:creationId xmlns:p14="http://schemas.microsoft.com/office/powerpoint/2010/main" val="41914248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12A331-8784-7CD8-2E75-37F1300400DA}"/>
              </a:ext>
            </a:extLst>
          </p:cNvPr>
          <p:cNvSpPr>
            <a:spLocks noGrp="1"/>
          </p:cNvSpPr>
          <p:nvPr>
            <p:ph type="title"/>
          </p:nvPr>
        </p:nvSpPr>
        <p:spPr/>
        <p:txBody>
          <a:bodyPr/>
          <a:lstStyle/>
          <a:p>
            <a:r>
              <a:rPr lang="zh-TW" altLang="en-US" dirty="0"/>
              <a:t>日、週週期變數</a:t>
            </a:r>
            <a:r>
              <a:rPr lang="en-US" altLang="zh-TW" dirty="0"/>
              <a:t>1</a:t>
            </a:r>
            <a:endParaRPr lang="zh-TW" altLang="en-US" dirty="0"/>
          </a:p>
        </p:txBody>
      </p:sp>
      <p:sp>
        <p:nvSpPr>
          <p:cNvPr id="3" name="內容版面配置區 2">
            <a:extLst>
              <a:ext uri="{FF2B5EF4-FFF2-40B4-BE49-F238E27FC236}">
                <a16:creationId xmlns:a16="http://schemas.microsoft.com/office/drawing/2014/main" id="{8168E517-465E-4CB6-752C-F1FF1F61F426}"/>
              </a:ext>
            </a:extLst>
          </p:cNvPr>
          <p:cNvSpPr>
            <a:spLocks noGrp="1"/>
          </p:cNvSpPr>
          <p:nvPr>
            <p:ph idx="1"/>
          </p:nvPr>
        </p:nvSpPr>
        <p:spPr>
          <a:xfrm>
            <a:off x="838200" y="1825625"/>
            <a:ext cx="10515600" cy="4379966"/>
          </a:xfrm>
        </p:spPr>
        <p:txBody>
          <a:bodyPr>
            <a:normAutofit fontScale="85000" lnSpcReduction="20000"/>
          </a:bodyPr>
          <a:lstStyle/>
          <a:p>
            <a:pPr marL="0" indent="0">
              <a:buNone/>
            </a:pPr>
            <a:r>
              <a:rPr lang="en-US" altLang="zh-TW" sz="2800" dirty="0">
                <a:latin typeface="微軟正黑體" panose="020B0604030504040204" pitchFamily="34" charset="-120"/>
                <a:ea typeface="微軟正黑體" panose="020B0604030504040204" pitchFamily="34" charset="-120"/>
              </a:rPr>
              <a:t>1 . </a:t>
            </a:r>
            <a:r>
              <a:rPr lang="zh-TW" altLang="en-US" sz="2800" dirty="0">
                <a:latin typeface="微軟正黑體" panose="020B0604030504040204" pitchFamily="34" charset="-120"/>
                <a:ea typeface="微軟正黑體" panose="020B0604030504040204" pitchFamily="34" charset="-120"/>
              </a:rPr>
              <a:t>前一日同一時間的瞬時變化量</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概念：想透過前一日同時間的液位瞬時變化量預測下一分鐘的液位。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作法：將選定時間點前一日的液位減去選定時間點前一日又一</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en-US" altLang="zh-TW" sz="2800" dirty="0">
                <a:latin typeface="微軟正黑體" panose="020B0604030504040204" pitchFamily="34" charset="-120"/>
                <a:ea typeface="微軟正黑體" panose="020B0604030504040204" pitchFamily="34" charset="-120"/>
              </a:rPr>
              <a:t>2 . </a:t>
            </a:r>
            <a:r>
              <a:rPr lang="zh-TW" altLang="en-US" sz="2800" dirty="0">
                <a:latin typeface="微軟正黑體" panose="020B0604030504040204" pitchFamily="34" charset="-120"/>
                <a:ea typeface="微軟正黑體" panose="020B0604030504040204" pitchFamily="34" charset="-120"/>
              </a:rPr>
              <a:t>前一週同一時間的瞬時變化量</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概念：想透過前一週同一時間的液位瞬時變化量預測下一分鐘的液位。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作法：將選定時間點前一週的液位減去選定時間點前一週又一</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分鐘的液位。</a:t>
            </a:r>
            <a:endParaRPr lang="en-US" altLang="zh-TW" sz="2800" dirty="0">
              <a:latin typeface="微軟正黑體" panose="020B0604030504040204" pitchFamily="34" charset="-120"/>
              <a:ea typeface="微軟正黑體" panose="020B0604030504040204" pitchFamily="34" charset="-120"/>
            </a:endParaRPr>
          </a:p>
          <a:p>
            <a:pPr marL="514350" indent="-51435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B66DED49-9D8C-C0F6-00E1-24B2E2ABBB50}"/>
              </a:ext>
            </a:extLst>
          </p:cNvPr>
          <p:cNvSpPr>
            <a:spLocks noGrp="1"/>
          </p:cNvSpPr>
          <p:nvPr>
            <p:ph type="sldNum" sz="quarter" idx="12"/>
          </p:nvPr>
        </p:nvSpPr>
        <p:spPr/>
        <p:txBody>
          <a:bodyPr/>
          <a:lstStyle/>
          <a:p>
            <a:fld id="{C3836E5B-D4B7-FA44-A0C9-2630295C2636}" type="slidenum">
              <a:rPr kumimoji="1" lang="zh-TW" altLang="en-US" smtClean="0"/>
              <a:t>122</a:t>
            </a:fld>
            <a:endParaRPr kumimoji="1" lang="zh-TW" altLang="en-US"/>
          </a:p>
        </p:txBody>
      </p:sp>
    </p:spTree>
    <p:extLst>
      <p:ext uri="{BB962C8B-B14F-4D97-AF65-F5344CB8AC3E}">
        <p14:creationId xmlns:p14="http://schemas.microsoft.com/office/powerpoint/2010/main" val="1631419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12A331-8784-7CD8-2E75-37F1300400DA}"/>
              </a:ext>
            </a:extLst>
          </p:cNvPr>
          <p:cNvSpPr>
            <a:spLocks noGrp="1"/>
          </p:cNvSpPr>
          <p:nvPr>
            <p:ph type="title"/>
          </p:nvPr>
        </p:nvSpPr>
        <p:spPr/>
        <p:txBody>
          <a:bodyPr/>
          <a:lstStyle/>
          <a:p>
            <a:r>
              <a:rPr lang="zh-TW" altLang="en-US" dirty="0"/>
              <a:t>日、週週期變數</a:t>
            </a:r>
            <a:r>
              <a:rPr lang="en-US" altLang="zh-TW" dirty="0"/>
              <a:t>2</a:t>
            </a:r>
            <a:endParaRPr lang="zh-TW" altLang="en-US" dirty="0"/>
          </a:p>
        </p:txBody>
      </p:sp>
      <p:sp>
        <p:nvSpPr>
          <p:cNvPr id="3" name="內容版面配置區 2">
            <a:extLst>
              <a:ext uri="{FF2B5EF4-FFF2-40B4-BE49-F238E27FC236}">
                <a16:creationId xmlns:a16="http://schemas.microsoft.com/office/drawing/2014/main" id="{8168E517-465E-4CB6-752C-F1FF1F61F426}"/>
              </a:ext>
            </a:extLst>
          </p:cNvPr>
          <p:cNvSpPr>
            <a:spLocks noGrp="1"/>
          </p:cNvSpPr>
          <p:nvPr>
            <p:ph idx="1"/>
          </p:nvPr>
        </p:nvSpPr>
        <p:spPr>
          <a:xfrm>
            <a:off x="838200" y="1825625"/>
            <a:ext cx="10515600" cy="4379966"/>
          </a:xfrm>
        </p:spPr>
        <p:txBody>
          <a:bodyPr>
            <a:normAutofit/>
          </a:bodyPr>
          <a:lstStyle/>
          <a:p>
            <a:pPr marL="514350" indent="-514350">
              <a:buFont typeface="+mj-lt"/>
              <a:buAutoNum type="arabicPeriod"/>
            </a:pPr>
            <a:r>
              <a:rPr lang="zh-TW" altLang="en-US" sz="2400" dirty="0"/>
              <a:t>首先將前</a:t>
            </a:r>
            <a:r>
              <a:rPr lang="en-US" altLang="zh-TW" sz="2400" dirty="0"/>
              <a:t>10</a:t>
            </a:r>
            <a:r>
              <a:rPr lang="zh-TW" altLang="en-US" sz="2400" dirty="0"/>
              <a:t>天抽出以一天為</a:t>
            </a:r>
            <a:r>
              <a:rPr lang="en-US" altLang="zh-TW" sz="2400" dirty="0"/>
              <a:t>frequency</a:t>
            </a:r>
            <a:r>
              <a:rPr lang="zh-TW" altLang="en-US" sz="2400" dirty="0"/>
              <a:t>作成</a:t>
            </a:r>
            <a:r>
              <a:rPr lang="en-US" altLang="zh-TW" sz="2400" dirty="0"/>
              <a:t>time series</a:t>
            </a:r>
            <a:r>
              <a:rPr lang="zh-TW" altLang="en-US" sz="2400" dirty="0"/>
              <a:t>。</a:t>
            </a:r>
            <a:endParaRPr lang="en-US" altLang="zh-TW" sz="2400" dirty="0"/>
          </a:p>
          <a:p>
            <a:pPr marL="514350" indent="-514350">
              <a:buFont typeface="+mj-lt"/>
              <a:buAutoNum type="arabicPeriod"/>
            </a:pPr>
            <a:r>
              <a:rPr lang="zh-TW" altLang="en-US" sz="2400" dirty="0"/>
              <a:t>測試</a:t>
            </a:r>
            <a:r>
              <a:rPr lang="en-US" altLang="zh-TW" sz="2400" dirty="0"/>
              <a:t>decompose</a:t>
            </a:r>
            <a:r>
              <a:rPr lang="zh-TW" altLang="en-US" sz="2400" dirty="0"/>
              <a:t>及</a:t>
            </a:r>
            <a:r>
              <a:rPr lang="en-US" altLang="zh-TW" sz="2400" dirty="0" err="1"/>
              <a:t>stl</a:t>
            </a:r>
            <a:r>
              <a:rPr lang="zh-TW" altLang="en-US" sz="2400" dirty="0"/>
              <a:t>兩種分解並對其作圖。</a:t>
            </a:r>
            <a:endParaRPr lang="en-US" altLang="zh-TW" sz="2400" dirty="0"/>
          </a:p>
        </p:txBody>
      </p:sp>
      <p:sp>
        <p:nvSpPr>
          <p:cNvPr id="4" name="投影片編號版面配置區 3">
            <a:extLst>
              <a:ext uri="{FF2B5EF4-FFF2-40B4-BE49-F238E27FC236}">
                <a16:creationId xmlns:a16="http://schemas.microsoft.com/office/drawing/2014/main" id="{B66DED49-9D8C-C0F6-00E1-24B2E2ABBB50}"/>
              </a:ext>
            </a:extLst>
          </p:cNvPr>
          <p:cNvSpPr>
            <a:spLocks noGrp="1"/>
          </p:cNvSpPr>
          <p:nvPr>
            <p:ph type="sldNum" sz="quarter" idx="12"/>
          </p:nvPr>
        </p:nvSpPr>
        <p:spPr/>
        <p:txBody>
          <a:bodyPr/>
          <a:lstStyle/>
          <a:p>
            <a:fld id="{C3836E5B-D4B7-FA44-A0C9-2630295C2636}" type="slidenum">
              <a:rPr kumimoji="1" lang="zh-TW" altLang="en-US" smtClean="0"/>
              <a:t>123</a:t>
            </a:fld>
            <a:endParaRPr kumimoji="1" lang="zh-TW" altLang="en-US"/>
          </a:p>
        </p:txBody>
      </p:sp>
      <p:pic>
        <p:nvPicPr>
          <p:cNvPr id="6" name="圖片 5">
            <a:extLst>
              <a:ext uri="{FF2B5EF4-FFF2-40B4-BE49-F238E27FC236}">
                <a16:creationId xmlns:a16="http://schemas.microsoft.com/office/drawing/2014/main" id="{0F0C1814-B0BE-DCC0-1C5E-A390C8710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580" y="2946344"/>
            <a:ext cx="3636363" cy="2727272"/>
          </a:xfrm>
          <a:prstGeom prst="rect">
            <a:avLst/>
          </a:prstGeom>
        </p:spPr>
      </p:pic>
      <p:pic>
        <p:nvPicPr>
          <p:cNvPr id="8" name="圖片 7">
            <a:extLst>
              <a:ext uri="{FF2B5EF4-FFF2-40B4-BE49-F238E27FC236}">
                <a16:creationId xmlns:a16="http://schemas.microsoft.com/office/drawing/2014/main" id="{E860365A-CCF4-3FA1-6462-02AC4F25D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726" y="2946344"/>
            <a:ext cx="3636363" cy="2727272"/>
          </a:xfrm>
          <a:prstGeom prst="rect">
            <a:avLst/>
          </a:prstGeom>
        </p:spPr>
      </p:pic>
      <p:sp>
        <p:nvSpPr>
          <p:cNvPr id="9" name="文字方塊 8">
            <a:extLst>
              <a:ext uri="{FF2B5EF4-FFF2-40B4-BE49-F238E27FC236}">
                <a16:creationId xmlns:a16="http://schemas.microsoft.com/office/drawing/2014/main" id="{FF6D1377-10CD-A403-010B-51033A524A99}"/>
              </a:ext>
            </a:extLst>
          </p:cNvPr>
          <p:cNvSpPr txBox="1"/>
          <p:nvPr/>
        </p:nvSpPr>
        <p:spPr>
          <a:xfrm rot="10800000">
            <a:off x="1723310" y="3281651"/>
            <a:ext cx="461665" cy="1670005"/>
          </a:xfrm>
          <a:prstGeom prst="rect">
            <a:avLst/>
          </a:prstGeom>
          <a:noFill/>
        </p:spPr>
        <p:txBody>
          <a:bodyPr vert="eaVert" wrap="square" rtlCol="0">
            <a:spAutoFit/>
          </a:bodyPr>
          <a:lstStyle/>
          <a:p>
            <a:pPr algn="ctr"/>
            <a:r>
              <a:rPr lang="en-US" altLang="zh-TW" dirty="0"/>
              <a:t>By </a:t>
            </a:r>
            <a:r>
              <a:rPr lang="en-US" altLang="zh-TW" dirty="0" err="1"/>
              <a:t>stl</a:t>
            </a:r>
            <a:endParaRPr lang="zh-TW" altLang="en-US" dirty="0"/>
          </a:p>
        </p:txBody>
      </p:sp>
      <p:sp>
        <p:nvSpPr>
          <p:cNvPr id="10" name="文字方塊 9">
            <a:extLst>
              <a:ext uri="{FF2B5EF4-FFF2-40B4-BE49-F238E27FC236}">
                <a16:creationId xmlns:a16="http://schemas.microsoft.com/office/drawing/2014/main" id="{39E9A3DD-94ED-A9F3-2719-B51519FE4514}"/>
              </a:ext>
            </a:extLst>
          </p:cNvPr>
          <p:cNvSpPr txBox="1"/>
          <p:nvPr/>
        </p:nvSpPr>
        <p:spPr>
          <a:xfrm rot="10800000">
            <a:off x="5983672" y="3281651"/>
            <a:ext cx="461665" cy="1670005"/>
          </a:xfrm>
          <a:prstGeom prst="rect">
            <a:avLst/>
          </a:prstGeom>
          <a:noFill/>
        </p:spPr>
        <p:txBody>
          <a:bodyPr vert="eaVert" wrap="square" rtlCol="0">
            <a:spAutoFit/>
          </a:bodyPr>
          <a:lstStyle/>
          <a:p>
            <a:pPr algn="ctr"/>
            <a:r>
              <a:rPr lang="en-US" altLang="zh-TW" dirty="0"/>
              <a:t>By decompose</a:t>
            </a:r>
            <a:endParaRPr lang="zh-TW" altLang="en-US" dirty="0"/>
          </a:p>
        </p:txBody>
      </p:sp>
      <p:sp>
        <p:nvSpPr>
          <p:cNvPr id="11" name="文字方塊 10">
            <a:extLst>
              <a:ext uri="{FF2B5EF4-FFF2-40B4-BE49-F238E27FC236}">
                <a16:creationId xmlns:a16="http://schemas.microsoft.com/office/drawing/2014/main" id="{129A50DC-5784-91ED-2FC1-ECAFABC22D8C}"/>
              </a:ext>
            </a:extLst>
          </p:cNvPr>
          <p:cNvSpPr txBox="1"/>
          <p:nvPr/>
        </p:nvSpPr>
        <p:spPr>
          <a:xfrm>
            <a:off x="540633" y="5824375"/>
            <a:ext cx="11110734" cy="369332"/>
          </a:xfrm>
          <a:prstGeom prst="rect">
            <a:avLst/>
          </a:prstGeom>
          <a:noFill/>
        </p:spPr>
        <p:txBody>
          <a:bodyPr wrap="none" rtlCol="0">
            <a:spAutoFit/>
          </a:bodyPr>
          <a:lstStyle/>
          <a:p>
            <a:pPr algn="ctr"/>
            <a:r>
              <a:rPr lang="zh-TW" altLang="en-US" dirty="0"/>
              <a:t>可以發現各曲線看起來差異不大，但明顯</a:t>
            </a:r>
            <a:r>
              <a:rPr lang="en-US" altLang="zh-TW" dirty="0"/>
              <a:t>decompose</a:t>
            </a:r>
            <a:r>
              <a:rPr lang="zh-TW" altLang="en-US" dirty="0"/>
              <a:t>中的</a:t>
            </a:r>
            <a:r>
              <a:rPr lang="en-US" altLang="zh-TW" dirty="0"/>
              <a:t>trend</a:t>
            </a:r>
            <a:r>
              <a:rPr lang="zh-TW" altLang="en-US" dirty="0"/>
              <a:t>及</a:t>
            </a:r>
            <a:r>
              <a:rPr lang="en-US" altLang="zh-TW" dirty="0"/>
              <a:t>remainder</a:t>
            </a:r>
            <a:r>
              <a:rPr lang="zh-TW" altLang="en-US" dirty="0"/>
              <a:t>頭尾皆為</a:t>
            </a:r>
            <a:r>
              <a:rPr lang="en-US" altLang="zh-TW" dirty="0"/>
              <a:t>NA</a:t>
            </a:r>
            <a:r>
              <a:rPr lang="zh-TW" altLang="en-US" dirty="0"/>
              <a:t>，因此選擇了</a:t>
            </a:r>
            <a:r>
              <a:rPr lang="en-US" altLang="zh-TW" dirty="0" err="1"/>
              <a:t>stl</a:t>
            </a:r>
            <a:r>
              <a:rPr lang="zh-TW" altLang="en-US" dirty="0"/>
              <a:t>方法</a:t>
            </a:r>
          </a:p>
        </p:txBody>
      </p:sp>
    </p:spTree>
    <p:extLst>
      <p:ext uri="{BB962C8B-B14F-4D97-AF65-F5344CB8AC3E}">
        <p14:creationId xmlns:p14="http://schemas.microsoft.com/office/powerpoint/2010/main" val="272833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45402-3A1A-ACC5-9827-0FC51FECC0A7}"/>
              </a:ext>
            </a:extLst>
          </p:cNvPr>
          <p:cNvSpPr>
            <a:spLocks noGrp="1"/>
          </p:cNvSpPr>
          <p:nvPr>
            <p:ph type="title"/>
          </p:nvPr>
        </p:nvSpPr>
        <p:spPr/>
        <p:txBody>
          <a:bodyPr/>
          <a:lstStyle/>
          <a:p>
            <a:r>
              <a:rPr lang="zh-TW" altLang="en-US" dirty="0"/>
              <a:t>日、週週期變數</a:t>
            </a:r>
            <a:r>
              <a:rPr lang="en-US" altLang="zh-TW" dirty="0"/>
              <a:t>2</a:t>
            </a:r>
            <a:endParaRPr lang="zh-TW" altLang="en-US" dirty="0"/>
          </a:p>
        </p:txBody>
      </p:sp>
      <p:sp>
        <p:nvSpPr>
          <p:cNvPr id="3" name="內容版面配置區 2">
            <a:extLst>
              <a:ext uri="{FF2B5EF4-FFF2-40B4-BE49-F238E27FC236}">
                <a16:creationId xmlns:a16="http://schemas.microsoft.com/office/drawing/2014/main" id="{57CF1F98-83BA-9C9F-9E84-564ECFF8834D}"/>
              </a:ext>
            </a:extLst>
          </p:cNvPr>
          <p:cNvSpPr>
            <a:spLocks noGrp="1"/>
          </p:cNvSpPr>
          <p:nvPr>
            <p:ph idx="1"/>
          </p:nvPr>
        </p:nvSpPr>
        <p:spPr/>
        <p:txBody>
          <a:bodyPr/>
          <a:lstStyle/>
          <a:p>
            <a:pPr marL="514350" indent="-514350">
              <a:buAutoNum type="arabicPeriod" startAt="3"/>
            </a:pPr>
            <a:r>
              <a:rPr lang="zh-TW" altLang="en-US" sz="2400" dirty="0"/>
              <a:t>確認方法後將</a:t>
            </a:r>
            <a:r>
              <a:rPr lang="en-US" altLang="zh-TW" sz="2400" dirty="0"/>
              <a:t>training data (7~11</a:t>
            </a:r>
            <a:r>
              <a:rPr lang="zh-TW" altLang="en-US" sz="2400" dirty="0"/>
              <a:t>月</a:t>
            </a:r>
            <a:r>
              <a:rPr lang="en-US" altLang="zh-TW" sz="2400" dirty="0"/>
              <a:t>)</a:t>
            </a:r>
            <a:r>
              <a:rPr lang="zh-TW" altLang="en-US" sz="2400" dirty="0"/>
              <a:t>放入以一天及一周為</a:t>
            </a:r>
            <a:r>
              <a:rPr lang="en-US" altLang="zh-TW" sz="2400" dirty="0"/>
              <a:t>frequency</a:t>
            </a:r>
            <a:r>
              <a:rPr lang="zh-TW" altLang="en-US" sz="2400" dirty="0"/>
              <a:t>成</a:t>
            </a:r>
            <a:r>
              <a:rPr lang="en-US" altLang="zh-TW" sz="2400" dirty="0"/>
              <a:t>time series</a:t>
            </a:r>
            <a:r>
              <a:rPr lang="zh-TW" altLang="en-US" sz="2400" dirty="0"/>
              <a:t>並用</a:t>
            </a:r>
            <a:r>
              <a:rPr lang="en-US" altLang="zh-TW" sz="2400" dirty="0" err="1"/>
              <a:t>stl</a:t>
            </a:r>
            <a:r>
              <a:rPr lang="zh-TW" altLang="en-US" sz="2400" dirty="0"/>
              <a:t>分解，提取</a:t>
            </a:r>
            <a:r>
              <a:rPr lang="en-US" altLang="zh-TW" sz="2400" dirty="0"/>
              <a:t>seasonality</a:t>
            </a:r>
            <a:r>
              <a:rPr lang="zh-TW" altLang="en-US" sz="2400" dirty="0"/>
              <a:t>作為新變數，並對其繪圖觀察。</a:t>
            </a:r>
            <a:endParaRPr lang="en-US" altLang="zh-TW" sz="2400" dirty="0"/>
          </a:p>
          <a:p>
            <a:pPr marL="514350" indent="-514350">
              <a:buFont typeface="+mj-lt"/>
              <a:buAutoNum type="arabicPeriod"/>
            </a:pPr>
            <a:endParaRPr lang="zh-TW" altLang="en-US" dirty="0"/>
          </a:p>
        </p:txBody>
      </p:sp>
      <p:sp>
        <p:nvSpPr>
          <p:cNvPr id="4" name="投影片編號版面配置區 3">
            <a:extLst>
              <a:ext uri="{FF2B5EF4-FFF2-40B4-BE49-F238E27FC236}">
                <a16:creationId xmlns:a16="http://schemas.microsoft.com/office/drawing/2014/main" id="{1095F8BE-46A5-BF0C-DFD0-9E31BB374C41}"/>
              </a:ext>
            </a:extLst>
          </p:cNvPr>
          <p:cNvSpPr>
            <a:spLocks noGrp="1"/>
          </p:cNvSpPr>
          <p:nvPr>
            <p:ph type="sldNum" sz="quarter" idx="12"/>
          </p:nvPr>
        </p:nvSpPr>
        <p:spPr/>
        <p:txBody>
          <a:bodyPr/>
          <a:lstStyle/>
          <a:p>
            <a:fld id="{C3836E5B-D4B7-FA44-A0C9-2630295C2636}" type="slidenum">
              <a:rPr kumimoji="1" lang="zh-TW" altLang="en-US" smtClean="0"/>
              <a:t>124</a:t>
            </a:fld>
            <a:endParaRPr kumimoji="1" lang="zh-TW" altLang="en-US"/>
          </a:p>
        </p:txBody>
      </p:sp>
      <p:pic>
        <p:nvPicPr>
          <p:cNvPr id="16" name="圖片 15">
            <a:extLst>
              <a:ext uri="{FF2B5EF4-FFF2-40B4-BE49-F238E27FC236}">
                <a16:creationId xmlns:a16="http://schemas.microsoft.com/office/drawing/2014/main" id="{4AA0DB4E-EB65-A8DF-2282-C55AFA724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5" y="3189642"/>
            <a:ext cx="4222278" cy="3166708"/>
          </a:xfrm>
          <a:prstGeom prst="rect">
            <a:avLst/>
          </a:prstGeom>
        </p:spPr>
      </p:pic>
      <p:pic>
        <p:nvPicPr>
          <p:cNvPr id="17" name="圖片 16">
            <a:extLst>
              <a:ext uri="{FF2B5EF4-FFF2-40B4-BE49-F238E27FC236}">
                <a16:creationId xmlns:a16="http://schemas.microsoft.com/office/drawing/2014/main" id="{2C9CE9D3-4A70-0008-0073-D2F523CE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67" y="3189642"/>
            <a:ext cx="4222278" cy="3166708"/>
          </a:xfrm>
          <a:prstGeom prst="rect">
            <a:avLst/>
          </a:prstGeom>
        </p:spPr>
      </p:pic>
      <p:sp>
        <p:nvSpPr>
          <p:cNvPr id="20" name="文字方塊 19">
            <a:extLst>
              <a:ext uri="{FF2B5EF4-FFF2-40B4-BE49-F238E27FC236}">
                <a16:creationId xmlns:a16="http://schemas.microsoft.com/office/drawing/2014/main" id="{81FDBF60-9107-6D2A-C3BC-6FB2C790FB66}"/>
              </a:ext>
            </a:extLst>
          </p:cNvPr>
          <p:cNvSpPr txBox="1"/>
          <p:nvPr/>
        </p:nvSpPr>
        <p:spPr>
          <a:xfrm>
            <a:off x="2946068" y="6341476"/>
            <a:ext cx="1351652" cy="369332"/>
          </a:xfrm>
          <a:prstGeom prst="rect">
            <a:avLst/>
          </a:prstGeom>
          <a:noFill/>
        </p:spPr>
        <p:txBody>
          <a:bodyPr wrap="none" rtlCol="0">
            <a:spAutoFit/>
          </a:bodyPr>
          <a:lstStyle/>
          <a:p>
            <a:pPr algn="ctr"/>
            <a:r>
              <a:rPr lang="en-US" altLang="zh-TW" dirty="0"/>
              <a:t>Holder1_</a:t>
            </a:r>
            <a:r>
              <a:rPr lang="zh-TW" altLang="en-US" dirty="0"/>
              <a:t>日</a:t>
            </a:r>
          </a:p>
        </p:txBody>
      </p:sp>
      <p:sp>
        <p:nvSpPr>
          <p:cNvPr id="23" name="文字方塊 22">
            <a:extLst>
              <a:ext uri="{FF2B5EF4-FFF2-40B4-BE49-F238E27FC236}">
                <a16:creationId xmlns:a16="http://schemas.microsoft.com/office/drawing/2014/main" id="{5E4D8913-F7F2-2B01-50A2-56159D701DF7}"/>
              </a:ext>
            </a:extLst>
          </p:cNvPr>
          <p:cNvSpPr txBox="1"/>
          <p:nvPr/>
        </p:nvSpPr>
        <p:spPr>
          <a:xfrm>
            <a:off x="7934775" y="6351020"/>
            <a:ext cx="1351652" cy="369332"/>
          </a:xfrm>
          <a:prstGeom prst="rect">
            <a:avLst/>
          </a:prstGeom>
          <a:noFill/>
        </p:spPr>
        <p:txBody>
          <a:bodyPr wrap="none" rtlCol="0">
            <a:spAutoFit/>
          </a:bodyPr>
          <a:lstStyle/>
          <a:p>
            <a:pPr algn="ctr"/>
            <a:r>
              <a:rPr lang="en-US" altLang="zh-TW" dirty="0"/>
              <a:t>Holder1_</a:t>
            </a:r>
            <a:r>
              <a:rPr lang="zh-TW" altLang="en-US" dirty="0"/>
              <a:t>周</a:t>
            </a:r>
          </a:p>
        </p:txBody>
      </p:sp>
    </p:spTree>
    <p:extLst>
      <p:ext uri="{BB962C8B-B14F-4D97-AF65-F5344CB8AC3E}">
        <p14:creationId xmlns:p14="http://schemas.microsoft.com/office/powerpoint/2010/main" val="288790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951893B-AB33-5497-6AD4-850ED1A29848}"/>
              </a:ext>
            </a:extLst>
          </p:cNvPr>
          <p:cNvSpPr>
            <a:spLocks noGrp="1"/>
          </p:cNvSpPr>
          <p:nvPr>
            <p:ph type="sldNum" sz="quarter" idx="12"/>
          </p:nvPr>
        </p:nvSpPr>
        <p:spPr/>
        <p:txBody>
          <a:bodyPr/>
          <a:lstStyle/>
          <a:p>
            <a:fld id="{C3836E5B-D4B7-FA44-A0C9-2630295C2636}" type="slidenum">
              <a:rPr kumimoji="1" lang="zh-TW" altLang="en-US" smtClean="0"/>
              <a:t>125</a:t>
            </a:fld>
            <a:endParaRPr kumimoji="1" lang="zh-TW" altLang="en-US"/>
          </a:p>
        </p:txBody>
      </p:sp>
      <p:pic>
        <p:nvPicPr>
          <p:cNvPr id="9" name="圖片 8">
            <a:extLst>
              <a:ext uri="{FF2B5EF4-FFF2-40B4-BE49-F238E27FC236}">
                <a16:creationId xmlns:a16="http://schemas.microsoft.com/office/drawing/2014/main" id="{EE6AC547-B584-4862-E336-CFF9A628B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62" y="1845646"/>
            <a:ext cx="4222278" cy="3166708"/>
          </a:xfrm>
          <a:prstGeom prst="rect">
            <a:avLst/>
          </a:prstGeom>
        </p:spPr>
      </p:pic>
      <p:pic>
        <p:nvPicPr>
          <p:cNvPr id="10" name="圖片 9">
            <a:extLst>
              <a:ext uri="{FF2B5EF4-FFF2-40B4-BE49-F238E27FC236}">
                <a16:creationId xmlns:a16="http://schemas.microsoft.com/office/drawing/2014/main" id="{AF06FFC9-1ED4-94ED-668F-20A26DC7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461" y="1845646"/>
            <a:ext cx="4222278" cy="3166708"/>
          </a:xfrm>
          <a:prstGeom prst="rect">
            <a:avLst/>
          </a:prstGeom>
        </p:spPr>
      </p:pic>
      <p:sp>
        <p:nvSpPr>
          <p:cNvPr id="12" name="文字方塊 11">
            <a:extLst>
              <a:ext uri="{FF2B5EF4-FFF2-40B4-BE49-F238E27FC236}">
                <a16:creationId xmlns:a16="http://schemas.microsoft.com/office/drawing/2014/main" id="{DFF58662-E4A5-14A6-93AA-7AF703D765CA}"/>
              </a:ext>
            </a:extLst>
          </p:cNvPr>
          <p:cNvSpPr txBox="1"/>
          <p:nvPr/>
        </p:nvSpPr>
        <p:spPr>
          <a:xfrm>
            <a:off x="2905575" y="5012354"/>
            <a:ext cx="1351652" cy="369332"/>
          </a:xfrm>
          <a:prstGeom prst="rect">
            <a:avLst/>
          </a:prstGeom>
          <a:noFill/>
        </p:spPr>
        <p:txBody>
          <a:bodyPr wrap="none" rtlCol="0">
            <a:spAutoFit/>
          </a:bodyPr>
          <a:lstStyle/>
          <a:p>
            <a:pPr algn="ctr"/>
            <a:r>
              <a:rPr lang="en-US" altLang="zh-TW" dirty="0"/>
              <a:t>Holder2_</a:t>
            </a:r>
            <a:r>
              <a:rPr lang="zh-TW" altLang="en-US" dirty="0"/>
              <a:t>日</a:t>
            </a:r>
          </a:p>
        </p:txBody>
      </p:sp>
      <p:sp>
        <p:nvSpPr>
          <p:cNvPr id="13" name="標題 1">
            <a:extLst>
              <a:ext uri="{FF2B5EF4-FFF2-40B4-BE49-F238E27FC236}">
                <a16:creationId xmlns:a16="http://schemas.microsoft.com/office/drawing/2014/main" id="{ABB924DA-6AEE-25F2-9CA3-12DB10A6D691}"/>
              </a:ext>
            </a:extLst>
          </p:cNvPr>
          <p:cNvSpPr>
            <a:spLocks noGrp="1"/>
          </p:cNvSpPr>
          <p:nvPr>
            <p:ph type="title"/>
          </p:nvPr>
        </p:nvSpPr>
        <p:spPr>
          <a:xfrm>
            <a:off x="838200" y="365125"/>
            <a:ext cx="10515600" cy="1325563"/>
          </a:xfrm>
        </p:spPr>
        <p:txBody>
          <a:bodyPr/>
          <a:lstStyle/>
          <a:p>
            <a:r>
              <a:rPr lang="zh-TW" altLang="en-US" dirty="0"/>
              <a:t>日、週週期變數</a:t>
            </a:r>
            <a:r>
              <a:rPr lang="en-US" altLang="zh-TW" dirty="0"/>
              <a:t>2</a:t>
            </a:r>
            <a:endParaRPr lang="zh-TW" altLang="en-US" dirty="0"/>
          </a:p>
        </p:txBody>
      </p:sp>
      <p:sp>
        <p:nvSpPr>
          <p:cNvPr id="14" name="文字方塊 13">
            <a:extLst>
              <a:ext uri="{FF2B5EF4-FFF2-40B4-BE49-F238E27FC236}">
                <a16:creationId xmlns:a16="http://schemas.microsoft.com/office/drawing/2014/main" id="{3BF2BE78-A586-D8B2-40C7-A0ACC1A3EDB0}"/>
              </a:ext>
            </a:extLst>
          </p:cNvPr>
          <p:cNvSpPr txBox="1"/>
          <p:nvPr/>
        </p:nvSpPr>
        <p:spPr>
          <a:xfrm>
            <a:off x="7934775" y="5012354"/>
            <a:ext cx="1351652" cy="369332"/>
          </a:xfrm>
          <a:prstGeom prst="rect">
            <a:avLst/>
          </a:prstGeom>
          <a:noFill/>
        </p:spPr>
        <p:txBody>
          <a:bodyPr wrap="none" rtlCol="0">
            <a:spAutoFit/>
          </a:bodyPr>
          <a:lstStyle/>
          <a:p>
            <a:pPr algn="ctr"/>
            <a:r>
              <a:rPr lang="en-US" altLang="zh-TW" dirty="0"/>
              <a:t>Holder2_</a:t>
            </a:r>
            <a:r>
              <a:rPr lang="zh-TW" altLang="en-US" dirty="0"/>
              <a:t>周</a:t>
            </a:r>
          </a:p>
        </p:txBody>
      </p:sp>
      <p:sp>
        <p:nvSpPr>
          <p:cNvPr id="15" name="文字方塊 14">
            <a:extLst>
              <a:ext uri="{FF2B5EF4-FFF2-40B4-BE49-F238E27FC236}">
                <a16:creationId xmlns:a16="http://schemas.microsoft.com/office/drawing/2014/main" id="{4FF96A7E-61F7-9925-7CB7-AD29F0CAA71F}"/>
              </a:ext>
            </a:extLst>
          </p:cNvPr>
          <p:cNvSpPr txBox="1"/>
          <p:nvPr/>
        </p:nvSpPr>
        <p:spPr>
          <a:xfrm>
            <a:off x="2156460" y="5894685"/>
            <a:ext cx="7879080" cy="461665"/>
          </a:xfrm>
          <a:prstGeom prst="rect">
            <a:avLst/>
          </a:prstGeom>
          <a:noFill/>
        </p:spPr>
        <p:txBody>
          <a:bodyPr wrap="none" rtlCol="0">
            <a:spAutoFit/>
          </a:bodyPr>
          <a:lstStyle/>
          <a:p>
            <a:pPr algn="ctr"/>
            <a:r>
              <a:rPr lang="zh-TW" altLang="en-US" sz="2400" dirty="0"/>
              <a:t>作圖後即可輕易將趨勢及週期性與原始時間序列圖做比對</a:t>
            </a:r>
          </a:p>
        </p:txBody>
      </p:sp>
    </p:spTree>
    <p:extLst>
      <p:ext uri="{BB962C8B-B14F-4D97-AF65-F5344CB8AC3E}">
        <p14:creationId xmlns:p14="http://schemas.microsoft.com/office/powerpoint/2010/main" val="24308823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a:xfrm>
            <a:off x="1524000" y="2499359"/>
            <a:ext cx="9144000" cy="1010603"/>
          </a:xfrm>
        </p:spPr>
        <p:txBody>
          <a:bodyPr>
            <a:normAutofit/>
          </a:bodyPr>
          <a:lstStyle/>
          <a:p>
            <a:pPr>
              <a:lnSpc>
                <a:spcPct val="100000"/>
              </a:lnSpc>
            </a:pPr>
            <a:r>
              <a:rPr kumimoji="1" lang="en-US" altLang="zh-TW" sz="4400" dirty="0">
                <a:latin typeface="微軟正黑體" panose="020B0604030504040204" pitchFamily="34" charset="-120"/>
                <a:ea typeface="微軟正黑體" panose="020B0604030504040204" pitchFamily="34" charset="-120"/>
              </a:rPr>
              <a:t>KNN </a:t>
            </a:r>
            <a:r>
              <a:rPr kumimoji="1" lang="zh-TW" altLang="en-US" sz="4400" dirty="0">
                <a:latin typeface="微軟正黑體" panose="020B0604030504040204" pitchFamily="34" charset="-120"/>
                <a:ea typeface="微軟正黑體" panose="020B0604030504040204" pitchFamily="34" charset="-120"/>
              </a:rPr>
              <a:t>找訓練集</a:t>
            </a:r>
            <a:endParaRPr kumimoji="1" lang="en-US" altLang="zh-TW" sz="4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126</a:t>
            </a:fld>
            <a:endParaRPr kumimoji="1" lang="zh-TW" altLang="en-US"/>
          </a:p>
        </p:txBody>
      </p:sp>
    </p:spTree>
    <p:extLst>
      <p:ext uri="{BB962C8B-B14F-4D97-AF65-F5344CB8AC3E}">
        <p14:creationId xmlns:p14="http://schemas.microsoft.com/office/powerpoint/2010/main" val="1381892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sz="4400" dirty="0">
                <a:latin typeface="微軟正黑體" panose="020B0604030504040204" pitchFamily="34" charset="-120"/>
                <a:ea typeface="微軟正黑體" panose="020B0604030504040204" pitchFamily="34" charset="-120"/>
              </a:rPr>
              <a:t>KNN </a:t>
            </a:r>
            <a:r>
              <a:rPr kumimoji="1" lang="zh-TW" altLang="en-US" sz="4400" dirty="0">
                <a:latin typeface="微軟正黑體" panose="020B0604030504040204" pitchFamily="34" charset="-120"/>
                <a:ea typeface="微軟正黑體" panose="020B0604030504040204" pitchFamily="34" charset="-120"/>
              </a:rPr>
              <a:t>找訓練集</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46760" y="1210962"/>
            <a:ext cx="11056620" cy="4966001"/>
          </a:xfrm>
        </p:spPr>
        <p:txBody>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因之後會大量使用</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，所以如何快速找出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的資料集變得很重要。</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我們設計了四個函數來處理這些問題：</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data_reconstruct</a:t>
            </a:r>
            <a:r>
              <a:rPr kumimoji="1" lang="zh-TW" altLang="en-US" sz="2000" dirty="0">
                <a:latin typeface="微軟正黑體" panose="020B0604030504040204" pitchFamily="34" charset="-120"/>
                <a:ea typeface="微軟正黑體" panose="020B0604030504040204" pitchFamily="34" charset="-120"/>
              </a:rPr>
              <a:t>：</a:t>
            </a:r>
            <a:r>
              <a:rPr lang="zh-TW" altLang="en-US" sz="2000" b="0" i="0" dirty="0">
                <a:solidFill>
                  <a:srgbClr val="333333"/>
                </a:solidFill>
                <a:effectLst/>
                <a:latin typeface="微軟正黑體" panose="020B0604030504040204" pitchFamily="34" charset="-120"/>
                <a:ea typeface="微軟正黑體" panose="020B0604030504040204" pitchFamily="34" charset="-120"/>
              </a:rPr>
              <a:t>將一時間數列資料，變成延遲</a:t>
            </a:r>
            <a:r>
              <a:rPr lang="en-US" altLang="zh-TW" sz="2000" b="0" i="0" dirty="0">
                <a:solidFill>
                  <a:srgbClr val="333333"/>
                </a:solidFill>
                <a:effectLst/>
                <a:latin typeface="微軟正黑體" panose="020B0604030504040204" pitchFamily="34" charset="-120"/>
                <a:ea typeface="微軟正黑體" panose="020B0604030504040204" pitchFamily="34" charset="-120"/>
              </a:rPr>
              <a:t>lag</a:t>
            </a:r>
            <a:r>
              <a:rPr lang="zh-TW" altLang="en-US" sz="2000" b="0" i="0" dirty="0">
                <a:solidFill>
                  <a:srgbClr val="333333"/>
                </a:solidFill>
                <a:effectLst/>
                <a:latin typeface="微軟正黑體" panose="020B0604030504040204" pitchFamily="34" charset="-120"/>
                <a:ea typeface="微軟正黑體" panose="020B0604030504040204" pitchFamily="34" charset="-120"/>
              </a:rPr>
              <a:t>的</a:t>
            </a:r>
            <a:r>
              <a:rPr lang="en-US" altLang="zh-TW" sz="2000" b="0" i="0" dirty="0">
                <a:solidFill>
                  <a:srgbClr val="333333"/>
                </a:solidFill>
                <a:effectLst/>
                <a:latin typeface="微軟正黑體" panose="020B0604030504040204" pitchFamily="34" charset="-120"/>
                <a:ea typeface="微軟正黑體" panose="020B0604030504040204" pitchFamily="34" charset="-120"/>
              </a:rPr>
              <a:t>matrix</a:t>
            </a:r>
            <a:r>
              <a:rPr lang="zh-TW" altLang="en-US" sz="2000" b="0" i="0" dirty="0">
                <a:solidFill>
                  <a:srgbClr val="333333"/>
                </a:solidFill>
                <a:effectLst/>
                <a:latin typeface="微軟正黑體" panose="020B0604030504040204" pitchFamily="34" charset="-120"/>
                <a:ea typeface="微軟正黑體" panose="020B0604030504040204" pitchFamily="34" charset="-120"/>
              </a:rPr>
              <a:t>。</a:t>
            </a:r>
            <a:endParaRPr kumimoji="1" lang="en-US" altLang="zh-TW" sz="20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construst_data_array</a:t>
            </a:r>
            <a:r>
              <a:rPr kumimoji="1" lang="zh-TW" altLang="en-US" sz="2000" dirty="0">
                <a:latin typeface="微軟正黑體" panose="020B0604030504040204" pitchFamily="34" charset="-120"/>
                <a:ea typeface="微軟正黑體" panose="020B0604030504040204" pitchFamily="34" charset="-120"/>
              </a:rPr>
              <a:t>：</a:t>
            </a:r>
            <a:r>
              <a:rPr lang="zh-TW" altLang="en-US" sz="2000" dirty="0">
                <a:solidFill>
                  <a:srgbClr val="333333"/>
                </a:solidFill>
                <a:latin typeface="微軟正黑體" panose="020B0604030504040204" pitchFamily="34" charset="-120"/>
                <a:ea typeface="微軟正黑體" panose="020B0604030504040204" pitchFamily="34" charset="-120"/>
              </a:rPr>
              <a:t>建構屬於該時間下的資料（包含所有變數、延遲下的資料）。</a:t>
            </a:r>
            <a:endParaRPr lang="en-US" altLang="zh-TW" sz="2000" dirty="0">
              <a:solidFill>
                <a:srgbClr val="333333"/>
              </a:solidFill>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pattern_retrieval</a:t>
            </a:r>
            <a:r>
              <a:rPr kumimoji="1" lang="zh-TW" altLang="en-US" sz="2000" dirty="0">
                <a:latin typeface="微軟正黑體" panose="020B0604030504040204" pitchFamily="34" charset="-120"/>
                <a:ea typeface="微軟正黑體" panose="020B0604030504040204" pitchFamily="34" charset="-120"/>
              </a:rPr>
              <a:t>：透過計算兩個</a:t>
            </a:r>
            <a:r>
              <a:rPr kumimoji="1" lang="en-US" altLang="zh-TW" sz="2000" dirty="0">
                <a:latin typeface="微軟正黑體" panose="020B0604030504040204" pitchFamily="34" charset="-120"/>
                <a:ea typeface="微軟正黑體" panose="020B0604030504040204" pitchFamily="34" charset="-120"/>
              </a:rPr>
              <a:t>Pattern</a:t>
            </a:r>
            <a:r>
              <a:rPr kumimoji="1" lang="zh-TW" altLang="en-US" sz="2000" dirty="0">
                <a:latin typeface="微軟正黑體" panose="020B0604030504040204" pitchFamily="34" charset="-120"/>
                <a:ea typeface="微軟正黑體" panose="020B0604030504040204" pitchFamily="34" charset="-120"/>
              </a:rPr>
              <a:t>的距離回傳與目標最相近的</a:t>
            </a:r>
            <a:r>
              <a:rPr kumimoji="1" lang="en-US" altLang="zh-TW" sz="2000" dirty="0">
                <a:latin typeface="微軟正黑體" panose="020B0604030504040204" pitchFamily="34" charset="-120"/>
                <a:ea typeface="微軟正黑體" panose="020B0604030504040204" pitchFamily="34" charset="-120"/>
              </a:rPr>
              <a:t>K</a:t>
            </a:r>
            <a:r>
              <a:rPr kumimoji="1" lang="zh-TW" altLang="en-US" sz="2000" dirty="0">
                <a:latin typeface="微軟正黑體" panose="020B0604030504040204" pitchFamily="34" charset="-120"/>
                <a:ea typeface="微軟正黑體" panose="020B0604030504040204" pitchFamily="34" charset="-120"/>
              </a:rPr>
              <a:t>個時間點。</a:t>
            </a:r>
            <a:endParaRPr kumimoji="1" lang="en-US" altLang="zh-TW" sz="20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output_to_dataframe</a:t>
            </a:r>
            <a:r>
              <a:rPr kumimoji="1" lang="zh-TW" altLang="en-US" sz="2000" dirty="0">
                <a:latin typeface="微軟正黑體" panose="020B0604030504040204" pitchFamily="34" charset="-120"/>
                <a:ea typeface="微軟正黑體" panose="020B0604030504040204" pitchFamily="34" charset="-120"/>
              </a:rPr>
              <a:t>：將</a:t>
            </a:r>
            <a:r>
              <a:rPr kumimoji="1" lang="en-US" altLang="zh-TW" sz="2000" dirty="0" err="1">
                <a:latin typeface="微軟正黑體" panose="020B0604030504040204" pitchFamily="34" charset="-120"/>
                <a:ea typeface="微軟正黑體" panose="020B0604030504040204" pitchFamily="34" charset="-120"/>
              </a:rPr>
              <a:t>construst_data_array</a:t>
            </a:r>
            <a:r>
              <a:rPr kumimoji="1" lang="zh-TW" altLang="en-US" sz="2000" dirty="0">
                <a:latin typeface="微軟正黑體" panose="020B0604030504040204" pitchFamily="34" charset="-120"/>
                <a:ea typeface="微軟正黑體" panose="020B0604030504040204" pitchFamily="34" charset="-120"/>
              </a:rPr>
              <a:t>的資料轉換成</a:t>
            </a:r>
            <a:r>
              <a:rPr kumimoji="1" lang="en-US" altLang="zh-TW" sz="2000" dirty="0">
                <a:latin typeface="微軟正黑體" panose="020B0604030504040204" pitchFamily="34" charset="-120"/>
                <a:ea typeface="微軟正黑體" panose="020B0604030504040204" pitchFamily="34" charset="-120"/>
              </a:rPr>
              <a:t>Data frame</a:t>
            </a:r>
            <a:r>
              <a:rPr kumimoji="1" lang="zh-TW" altLang="en-US" sz="2000" dirty="0">
                <a:latin typeface="微軟正黑體" panose="020B0604030504040204" pitchFamily="34" charset="-120"/>
                <a:ea typeface="微軟正黑體" panose="020B0604030504040204" pitchFamily="34" charset="-120"/>
              </a:rPr>
              <a:t>作為模型的</a:t>
            </a:r>
            <a:endParaRPr kumimoji="1" lang="en-US" altLang="zh-TW" sz="2000" dirty="0">
              <a:latin typeface="微軟正黑體" panose="020B0604030504040204" pitchFamily="34" charset="-120"/>
              <a:ea typeface="微軟正黑體" panose="020B0604030504040204" pitchFamily="34" charset="-120"/>
            </a:endParaRPr>
          </a:p>
          <a:p>
            <a:pPr marL="457200" lvl="1" indent="0">
              <a:lnSpc>
                <a:spcPct val="150000"/>
              </a:lnSpc>
              <a:buNone/>
            </a:pPr>
            <a:r>
              <a:rPr kumimoji="1" lang="zh-TW" altLang="en-US" sz="2000" dirty="0">
                <a:latin typeface="微軟正黑體" panose="020B0604030504040204" pitchFamily="34" charset="-120"/>
                <a:ea typeface="微軟正黑體" panose="020B0604030504040204" pitchFamily="34" charset="-120"/>
              </a:rPr>
              <a:t>                                                </a:t>
            </a:r>
            <a:r>
              <a:rPr kumimoji="1" lang="en-US" altLang="zh-TW" sz="2000" dirty="0">
                <a:latin typeface="微軟正黑體" panose="020B0604030504040204" pitchFamily="34" charset="-120"/>
                <a:ea typeface="微軟正黑體" panose="020B0604030504040204" pitchFamily="34" charset="-120"/>
              </a:rPr>
              <a:t>input</a:t>
            </a:r>
            <a:r>
              <a:rPr kumimoji="1" lang="zh-TW" altLang="en-US" sz="2000" dirty="0">
                <a:latin typeface="微軟正黑體" panose="020B0604030504040204" pitchFamily="34" charset="-120"/>
                <a:ea typeface="微軟正黑體" panose="020B0604030504040204" pitchFamily="34" charset="-120"/>
              </a:rPr>
              <a:t>。</a:t>
            </a:r>
            <a:endParaRPr kumimoji="1" lang="en-US" altLang="zh-TW" sz="2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127</a:t>
            </a:fld>
            <a:endParaRPr kumimoji="1" lang="zh-TW" altLang="en-US"/>
          </a:p>
        </p:txBody>
      </p:sp>
    </p:spTree>
    <p:extLst>
      <p:ext uri="{BB962C8B-B14F-4D97-AF65-F5344CB8AC3E}">
        <p14:creationId xmlns:p14="http://schemas.microsoft.com/office/powerpoint/2010/main" val="23137362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sz="4400" dirty="0">
                <a:latin typeface="微軟正黑體" panose="020B0604030504040204" pitchFamily="34" charset="-120"/>
                <a:ea typeface="微軟正黑體" panose="020B0604030504040204" pitchFamily="34" charset="-120"/>
              </a:rPr>
              <a:t>KNN </a:t>
            </a:r>
            <a:r>
              <a:rPr kumimoji="1" lang="zh-TW" altLang="en-US" sz="4400" dirty="0">
                <a:latin typeface="微軟正黑體" panose="020B0604030504040204" pitchFamily="34" charset="-120"/>
                <a:ea typeface="微軟正黑體" panose="020B0604030504040204" pitchFamily="34" charset="-120"/>
              </a:rPr>
              <a:t>找訓練集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46760" y="1210963"/>
            <a:ext cx="11056620" cy="1890377"/>
          </a:xfrm>
        </p:spPr>
        <p:txBody>
          <a:bodyPr/>
          <a:lstStyle/>
          <a:p>
            <a:pPr>
              <a:lnSpc>
                <a:spcPct val="150000"/>
              </a:lnSpc>
            </a:pPr>
            <a:r>
              <a:rPr kumimoji="1" lang="en-US" altLang="zh-TW" sz="2400" dirty="0">
                <a:latin typeface="微軟正黑體" panose="020B0604030504040204" pitchFamily="34" charset="-120"/>
                <a:ea typeface="微軟正黑體" panose="020B0604030504040204" pitchFamily="34" charset="-120"/>
              </a:rPr>
              <a:t>Data array</a:t>
            </a:r>
            <a:r>
              <a:rPr kumimoji="1" lang="zh-TW" altLang="en-US" sz="2400" dirty="0">
                <a:latin typeface="微軟正黑體" panose="020B0604030504040204" pitchFamily="34" charset="-120"/>
                <a:ea typeface="微軟正黑體" panose="020B0604030504040204" pitchFamily="34" charset="-120"/>
              </a:rPr>
              <a:t>的資料格式</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000" dirty="0">
                <a:latin typeface="微軟正黑體" panose="020B0604030504040204" pitchFamily="34" charset="-120"/>
                <a:ea typeface="微軟正黑體" panose="020B0604030504040204" pitchFamily="34" charset="-120"/>
              </a:rPr>
              <a:t>抽樣次數</a:t>
            </a:r>
            <a:r>
              <a:rPr kumimoji="1" lang="en-US" altLang="zh-TW" sz="2000" dirty="0">
                <a:latin typeface="微軟正黑體" panose="020B0604030504040204" pitchFamily="34" charset="-120"/>
                <a:ea typeface="微軟正黑體" panose="020B0604030504040204" pitchFamily="34" charset="-120"/>
              </a:rPr>
              <a:t>*</a:t>
            </a:r>
            <a:r>
              <a:rPr kumimoji="1" lang="zh-TW" altLang="en-US" sz="2000" dirty="0">
                <a:latin typeface="微軟正黑體" panose="020B0604030504040204" pitchFamily="34" charset="-120"/>
                <a:ea typeface="微軟正黑體" panose="020B0604030504040204" pitchFamily="34" charset="-120"/>
              </a:rPr>
              <a:t>延遲時長</a:t>
            </a:r>
            <a:r>
              <a:rPr kumimoji="1" lang="en-US" altLang="zh-TW" sz="2000" dirty="0">
                <a:latin typeface="微軟正黑體" panose="020B0604030504040204" pitchFamily="34" charset="-120"/>
                <a:ea typeface="微軟正黑體" panose="020B0604030504040204" pitchFamily="34" charset="-120"/>
              </a:rPr>
              <a:t>*data_col+1</a:t>
            </a:r>
            <a:r>
              <a:rPr kumimoji="1" lang="zh-TW" altLang="en-US" sz="2000" dirty="0">
                <a:latin typeface="微軟正黑體" panose="020B0604030504040204" pitchFamily="34" charset="-120"/>
                <a:ea typeface="微軟正黑體" panose="020B0604030504040204" pitchFamily="34" charset="-120"/>
              </a:rPr>
              <a:t>*資料維度</a:t>
            </a:r>
            <a:r>
              <a:rPr kumimoji="1" lang="en-US" altLang="zh-TW" sz="2000" dirty="0">
                <a:latin typeface="微軟正黑體" panose="020B0604030504040204" pitchFamily="34" charset="-120"/>
                <a:ea typeface="微軟正黑體" panose="020B0604030504040204" pitchFamily="34" charset="-120"/>
              </a:rPr>
              <a:t>+1</a:t>
            </a:r>
            <a:r>
              <a:rPr kumimoji="1" lang="zh-TW" altLang="en-US" sz="2000" dirty="0">
                <a:latin typeface="微軟正黑體" panose="020B0604030504040204" pitchFamily="34" charset="-120"/>
                <a:ea typeface="微軟正黑體" panose="020B0604030504040204" pitchFamily="34" charset="-120"/>
              </a:rPr>
              <a:t> 的</a:t>
            </a:r>
            <a:r>
              <a:rPr kumimoji="1" lang="en-US" altLang="zh-TW" sz="2000" dirty="0">
                <a:latin typeface="微軟正黑體" panose="020B0604030504040204" pitchFamily="34" charset="-120"/>
                <a:ea typeface="微軟正黑體" panose="020B0604030504040204" pitchFamily="34" charset="-120"/>
              </a:rPr>
              <a:t>array</a:t>
            </a:r>
            <a:r>
              <a:rPr kumimoji="1" lang="zh-TW" altLang="en-US" sz="2000" dirty="0">
                <a:latin typeface="微軟正黑體" panose="020B0604030504040204" pitchFamily="34" charset="-120"/>
                <a:ea typeface="微軟正黑體" panose="020B0604030504040204" pitchFamily="34" charset="-120"/>
              </a:rPr>
              <a:t>（多維度</a:t>
            </a:r>
            <a:r>
              <a:rPr kumimoji="1" lang="en-US" altLang="zh-TW" sz="2000" dirty="0">
                <a:latin typeface="微軟正黑體" panose="020B0604030504040204" pitchFamily="34" charset="-120"/>
                <a:ea typeface="微軟正黑體" panose="020B0604030504040204" pitchFamily="34" charset="-120"/>
              </a:rPr>
              <a:t>matrix</a:t>
            </a:r>
            <a:r>
              <a:rPr kumimoji="1" lang="zh-TW" altLang="en-US" sz="2000" dirty="0">
                <a:latin typeface="微軟正黑體" panose="020B0604030504040204" pitchFamily="34" charset="-120"/>
                <a:ea typeface="微軟正黑體" panose="020B0604030504040204" pitchFamily="34" charset="-120"/>
              </a:rPr>
              <a:t>）</a:t>
            </a:r>
          </a:p>
          <a:p>
            <a:pPr>
              <a:lnSpc>
                <a:spcPct val="150000"/>
              </a:lnSpc>
            </a:pPr>
            <a:r>
              <a:rPr kumimoji="1" lang="zh-TW" altLang="en-US" sz="2400" dirty="0">
                <a:latin typeface="微軟正黑體" panose="020B0604030504040204" pitchFamily="34" charset="-120"/>
                <a:ea typeface="微軟正黑體" panose="020B0604030504040204" pitchFamily="34" charset="-120"/>
              </a:rPr>
              <a:t>例如：有</a:t>
            </a:r>
            <a:r>
              <a:rPr kumimoji="1" lang="en-US" altLang="zh-TW" sz="2400" dirty="0">
                <a:latin typeface="微軟正黑體" panose="020B0604030504040204" pitchFamily="34" charset="-120"/>
                <a:ea typeface="微軟正黑體" panose="020B0604030504040204" pitchFamily="34" charset="-120"/>
              </a:rPr>
              <a:t>array A </a:t>
            </a:r>
            <a:r>
              <a:rPr kumimoji="1" lang="zh-TW" altLang="en-US" sz="2400" dirty="0">
                <a:latin typeface="微軟正黑體" panose="020B0604030504040204" pitchFamily="34" charset="-120"/>
                <a:ea typeface="微軟正黑體" panose="020B0604030504040204" pitchFamily="34" charset="-120"/>
              </a:rPr>
              <a:t>抽</a:t>
            </a:r>
            <a:r>
              <a:rPr kumimoji="1" lang="en-US" altLang="zh-TW" sz="2400" dirty="0">
                <a:latin typeface="微軟正黑體" panose="020B0604030504040204" pitchFamily="34" charset="-120"/>
                <a:ea typeface="微軟正黑體" panose="020B0604030504040204" pitchFamily="34" charset="-120"/>
              </a:rPr>
              <a:t>5</a:t>
            </a:r>
            <a:r>
              <a:rPr kumimoji="1" lang="zh-TW" altLang="en-US" sz="2400" dirty="0">
                <a:latin typeface="微軟正黑體" panose="020B0604030504040204" pitchFamily="34" charset="-120"/>
                <a:ea typeface="微軟正黑體" panose="020B0604030504040204" pitchFamily="34" charset="-120"/>
              </a:rPr>
              <a:t>個點、延遲</a:t>
            </a:r>
            <a:r>
              <a:rPr kumimoji="1" lang="en-US" altLang="zh-TW" sz="2400" dirty="0">
                <a:latin typeface="微軟正黑體" panose="020B0604030504040204" pitchFamily="34" charset="-120"/>
                <a:ea typeface="微軟正黑體" panose="020B0604030504040204" pitchFamily="34" charset="-120"/>
              </a:rPr>
              <a:t>10</a:t>
            </a:r>
            <a:r>
              <a:rPr kumimoji="1" lang="zh-TW" altLang="en-US" sz="2400" dirty="0">
                <a:latin typeface="微軟正黑體" panose="020B0604030504040204" pitchFamily="34" charset="-120"/>
                <a:ea typeface="微軟正黑體" panose="020B0604030504040204" pitchFamily="34" charset="-120"/>
              </a:rPr>
              <a:t>分鐘、</a:t>
            </a:r>
            <a:r>
              <a:rPr kumimoji="1" lang="en-US" altLang="zh-TW" sz="2400" dirty="0">
                <a:latin typeface="微軟正黑體" panose="020B0604030504040204" pitchFamily="34" charset="-120"/>
                <a:ea typeface="微軟正黑體" panose="020B0604030504040204" pitchFamily="34" charset="-120"/>
              </a:rPr>
              <a:t>input</a:t>
            </a:r>
            <a:r>
              <a:rPr kumimoji="1" lang="zh-TW" altLang="en-US" sz="2400" dirty="0">
                <a:latin typeface="微軟正黑體" panose="020B0604030504040204" pitchFamily="34" charset="-120"/>
                <a:ea typeface="微軟正黑體" panose="020B0604030504040204" pitchFamily="34" charset="-120"/>
              </a:rPr>
              <a:t>資料維度為</a:t>
            </a:r>
            <a:r>
              <a:rPr kumimoji="1" lang="en-US" altLang="zh-TW" sz="2400" dirty="0">
                <a:latin typeface="微軟正黑體" panose="020B0604030504040204" pitchFamily="34" charset="-120"/>
                <a:ea typeface="微軟正黑體" panose="020B0604030504040204" pitchFamily="34" charset="-120"/>
              </a:rPr>
              <a:t>2</a:t>
            </a:r>
            <a:r>
              <a:rPr kumimoji="1" lang="zh-TW" altLang="en-US" sz="2400" dirty="0">
                <a:latin typeface="微軟正黑體" panose="020B0604030504040204" pitchFamily="34" charset="-120"/>
                <a:ea typeface="微軟正黑體" panose="020B0604030504040204" pitchFamily="34" charset="-120"/>
              </a:rPr>
              <a:t>維度是</a:t>
            </a:r>
            <a:r>
              <a:rPr kumimoji="1" lang="en-US" altLang="zh-TW" sz="2400" dirty="0">
                <a:latin typeface="微軟正黑體" panose="020B0604030504040204" pitchFamily="34" charset="-120"/>
                <a:ea typeface="微軟正黑體" panose="020B0604030504040204" pitchFamily="34" charset="-120"/>
              </a:rPr>
              <a:t>15*10*3</a:t>
            </a: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128</a:t>
            </a:fld>
            <a:endParaRPr kumimoji="1" lang="zh-TW" altLang="en-US"/>
          </a:p>
        </p:txBody>
      </p:sp>
      <p:pic>
        <p:nvPicPr>
          <p:cNvPr id="11" name="圖片 10">
            <a:extLst>
              <a:ext uri="{FF2B5EF4-FFF2-40B4-BE49-F238E27FC236}">
                <a16:creationId xmlns:a16="http://schemas.microsoft.com/office/drawing/2014/main" id="{98C2B578-5F0E-5C7A-C18E-384F9FBE2B77}"/>
              </a:ext>
            </a:extLst>
          </p:cNvPr>
          <p:cNvPicPr>
            <a:picLocks noChangeAspect="1"/>
          </p:cNvPicPr>
          <p:nvPr/>
        </p:nvPicPr>
        <p:blipFill>
          <a:blip r:embed="rId2"/>
          <a:stretch>
            <a:fillRect/>
          </a:stretch>
        </p:blipFill>
        <p:spPr>
          <a:xfrm>
            <a:off x="971580" y="3101340"/>
            <a:ext cx="6866157" cy="3645521"/>
          </a:xfrm>
          <a:prstGeom prst="rect">
            <a:avLst/>
          </a:prstGeom>
        </p:spPr>
      </p:pic>
      <p:sp>
        <p:nvSpPr>
          <p:cNvPr id="12" name="矩形 11">
            <a:extLst>
              <a:ext uri="{FF2B5EF4-FFF2-40B4-BE49-F238E27FC236}">
                <a16:creationId xmlns:a16="http://schemas.microsoft.com/office/drawing/2014/main" id="{1B826D4F-B36C-9C9F-D438-D61CBEA0CE5A}"/>
              </a:ext>
            </a:extLst>
          </p:cNvPr>
          <p:cNvSpPr/>
          <p:nvPr/>
        </p:nvSpPr>
        <p:spPr>
          <a:xfrm>
            <a:off x="992328" y="3588053"/>
            <a:ext cx="966309" cy="899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51DCF5EE-3A19-0F92-8423-7D41E328B18B}"/>
              </a:ext>
            </a:extLst>
          </p:cNvPr>
          <p:cNvSpPr txBox="1"/>
          <p:nvPr/>
        </p:nvSpPr>
        <p:spPr>
          <a:xfrm>
            <a:off x="5260940" y="3434164"/>
            <a:ext cx="2235200" cy="307777"/>
          </a:xfrm>
          <a:prstGeom prst="rect">
            <a:avLst/>
          </a:prstGeom>
          <a:noFill/>
        </p:spPr>
        <p:txBody>
          <a:bodyPr wrap="square" rtlCol="0">
            <a:spAutoFit/>
          </a:bodyPr>
          <a:lstStyle/>
          <a:p>
            <a:r>
              <a:rPr lang="zh-TW" altLang="en-US" sz="1400" dirty="0">
                <a:solidFill>
                  <a:schemeClr val="bg1"/>
                </a:solidFill>
                <a:latin typeface="微軟正黑體" panose="020B0604030504040204" pitchFamily="34" charset="-120"/>
                <a:ea typeface="微軟正黑體" panose="020B0604030504040204" pitchFamily="34" charset="-120"/>
              </a:rPr>
              <a:t>實際資料的</a:t>
            </a:r>
            <a:r>
              <a:rPr lang="en-US" altLang="zh-TW" sz="1400" dirty="0">
                <a:solidFill>
                  <a:schemeClr val="bg1"/>
                </a:solidFill>
                <a:latin typeface="微軟正黑體" panose="020B0604030504040204" pitchFamily="34" charset="-120"/>
                <a:ea typeface="微軟正黑體" panose="020B0604030504040204" pitchFamily="34" charset="-120"/>
              </a:rPr>
              <a:t>response</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cxnSp>
        <p:nvCxnSpPr>
          <p:cNvPr id="21" name="直線單箭頭接點 20">
            <a:extLst>
              <a:ext uri="{FF2B5EF4-FFF2-40B4-BE49-F238E27FC236}">
                <a16:creationId xmlns:a16="http://schemas.microsoft.com/office/drawing/2014/main" id="{7DFCE28A-847D-42AC-A9D9-2AD8A42A83F0}"/>
              </a:ext>
            </a:extLst>
          </p:cNvPr>
          <p:cNvCxnSpPr/>
          <p:nvPr/>
        </p:nvCxnSpPr>
        <p:spPr>
          <a:xfrm flipH="1">
            <a:off x="2014071" y="3588053"/>
            <a:ext cx="31914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3AE090A2-B282-24B1-0FA7-5B19FDDC99B1}"/>
              </a:ext>
            </a:extLst>
          </p:cNvPr>
          <p:cNvSpPr/>
          <p:nvPr/>
        </p:nvSpPr>
        <p:spPr>
          <a:xfrm>
            <a:off x="3212587" y="3101339"/>
            <a:ext cx="1466989" cy="168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87F154C5-588C-939C-EDA3-B9696A15780C}"/>
              </a:ext>
            </a:extLst>
          </p:cNvPr>
          <p:cNvSpPr txBox="1"/>
          <p:nvPr/>
        </p:nvSpPr>
        <p:spPr>
          <a:xfrm>
            <a:off x="3101146" y="3265372"/>
            <a:ext cx="2235200" cy="307777"/>
          </a:xfrm>
          <a:prstGeom prst="rect">
            <a:avLst/>
          </a:prstGeom>
          <a:noFill/>
        </p:spPr>
        <p:txBody>
          <a:bodyPr wrap="squar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Data</a:t>
            </a:r>
            <a:r>
              <a:rPr lang="zh-TW" altLang="en-US" sz="1400" dirty="0">
                <a:solidFill>
                  <a:schemeClr val="bg1"/>
                </a:solidFill>
                <a:latin typeface="微軟正黑體" panose="020B0604030504040204" pitchFamily="34" charset="-120"/>
                <a:ea typeface="微軟正黑體" panose="020B0604030504040204" pitchFamily="34" charset="-120"/>
              </a:rPr>
              <a:t>為兩個</a:t>
            </a:r>
            <a:r>
              <a:rPr lang="en-US" altLang="zh-TW" sz="1400" dirty="0">
                <a:solidFill>
                  <a:schemeClr val="bg1"/>
                </a:solidFill>
                <a:latin typeface="微軟正黑體" panose="020B0604030504040204" pitchFamily="34" charset="-120"/>
                <a:ea typeface="微軟正黑體" panose="020B0604030504040204" pitchFamily="34" charset="-120"/>
              </a:rPr>
              <a:t>holder</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98F531A6-3E52-C65E-42B7-EC3B9F9F445A}"/>
              </a:ext>
            </a:extLst>
          </p:cNvPr>
          <p:cNvSpPr/>
          <p:nvPr/>
        </p:nvSpPr>
        <p:spPr>
          <a:xfrm>
            <a:off x="1285175" y="4747877"/>
            <a:ext cx="6508143" cy="25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id="{783A61AF-19EB-4179-99E7-9539A482ADAC}"/>
              </a:ext>
            </a:extLst>
          </p:cNvPr>
          <p:cNvSpPr txBox="1"/>
          <p:nvPr/>
        </p:nvSpPr>
        <p:spPr>
          <a:xfrm>
            <a:off x="7992187" y="4737810"/>
            <a:ext cx="2743199" cy="52322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Holder 1 </a:t>
            </a:r>
          </a:p>
          <a:p>
            <a:r>
              <a:rPr lang="zh-TW" altLang="en-US" sz="1400" dirty="0">
                <a:latin typeface="微軟正黑體" panose="020B0604030504040204" pitchFamily="34" charset="-120"/>
                <a:ea typeface="微軟正黑體" panose="020B0604030504040204" pitchFamily="34" charset="-120"/>
              </a:rPr>
              <a:t>某個時間下過去十分鐘的資料</a:t>
            </a:r>
          </a:p>
        </p:txBody>
      </p:sp>
      <p:sp>
        <p:nvSpPr>
          <p:cNvPr id="31" name="矩形 30">
            <a:extLst>
              <a:ext uri="{FF2B5EF4-FFF2-40B4-BE49-F238E27FC236}">
                <a16:creationId xmlns:a16="http://schemas.microsoft.com/office/drawing/2014/main" id="{E9CA3939-A432-613A-1EF7-2ADDE1A64492}"/>
              </a:ext>
            </a:extLst>
          </p:cNvPr>
          <p:cNvSpPr/>
          <p:nvPr/>
        </p:nvSpPr>
        <p:spPr>
          <a:xfrm>
            <a:off x="1285175" y="5864437"/>
            <a:ext cx="6287013" cy="3077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18A73C4E-B207-827C-3FE1-CE958B53A1C8}"/>
              </a:ext>
            </a:extLst>
          </p:cNvPr>
          <p:cNvSpPr txBox="1"/>
          <p:nvPr/>
        </p:nvSpPr>
        <p:spPr>
          <a:xfrm>
            <a:off x="7992187" y="5854370"/>
            <a:ext cx="2743199" cy="52322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Holder 2</a:t>
            </a:r>
          </a:p>
          <a:p>
            <a:r>
              <a:rPr lang="zh-TW" altLang="en-US" sz="1400" dirty="0">
                <a:latin typeface="微軟正黑體" panose="020B0604030504040204" pitchFamily="34" charset="-120"/>
                <a:ea typeface="微軟正黑體" panose="020B0604030504040204" pitchFamily="34" charset="-120"/>
              </a:rPr>
              <a:t>某個時間下過去十分鐘的資料</a:t>
            </a:r>
          </a:p>
        </p:txBody>
      </p:sp>
      <p:sp>
        <p:nvSpPr>
          <p:cNvPr id="33" name="矩形 32">
            <a:extLst>
              <a:ext uri="{FF2B5EF4-FFF2-40B4-BE49-F238E27FC236}">
                <a16:creationId xmlns:a16="http://schemas.microsoft.com/office/drawing/2014/main" id="{6E2DB940-16D4-93CB-C838-655E2CB564D3}"/>
              </a:ext>
            </a:extLst>
          </p:cNvPr>
          <p:cNvSpPr/>
          <p:nvPr/>
        </p:nvSpPr>
        <p:spPr>
          <a:xfrm>
            <a:off x="992328" y="4737810"/>
            <a:ext cx="966309" cy="8262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3013AE16-AC80-E6BC-664C-6336FE7EE808}"/>
              </a:ext>
            </a:extLst>
          </p:cNvPr>
          <p:cNvSpPr txBox="1"/>
          <p:nvPr/>
        </p:nvSpPr>
        <p:spPr>
          <a:xfrm>
            <a:off x="7992187" y="5403811"/>
            <a:ext cx="2235200" cy="307777"/>
          </a:xfrm>
          <a:prstGeom prst="rect">
            <a:avLst/>
          </a:prstGeom>
          <a:noFill/>
        </p:spPr>
        <p:txBody>
          <a:bodyPr wrap="square" rtlCol="0">
            <a:spAutoFit/>
          </a:bodyPr>
          <a:lstStyle/>
          <a:p>
            <a:r>
              <a:rPr lang="zh-TW" altLang="en-US" sz="1400" dirty="0">
                <a:solidFill>
                  <a:sysClr val="windowText" lastClr="000000"/>
                </a:solidFill>
                <a:latin typeface="微軟正黑體" panose="020B0604030504040204" pitchFamily="34" charset="-120"/>
                <a:ea typeface="微軟正黑體" panose="020B0604030504040204" pitchFamily="34" charset="-120"/>
              </a:rPr>
              <a:t>抽樣五次不同的時間點</a:t>
            </a:r>
          </a:p>
        </p:txBody>
      </p:sp>
      <p:cxnSp>
        <p:nvCxnSpPr>
          <p:cNvPr id="35" name="直線單箭頭接點 34">
            <a:extLst>
              <a:ext uri="{FF2B5EF4-FFF2-40B4-BE49-F238E27FC236}">
                <a16:creationId xmlns:a16="http://schemas.microsoft.com/office/drawing/2014/main" id="{18122633-780B-8BF2-EF93-4DB21DDFCB99}"/>
              </a:ext>
            </a:extLst>
          </p:cNvPr>
          <p:cNvCxnSpPr>
            <a:cxnSpLocks/>
          </p:cNvCxnSpPr>
          <p:nvPr/>
        </p:nvCxnSpPr>
        <p:spPr>
          <a:xfrm flipH="1">
            <a:off x="2089477" y="5576476"/>
            <a:ext cx="584129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51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sz="4400" dirty="0">
                <a:latin typeface="微軟正黑體" panose="020B0604030504040204" pitchFamily="34" charset="-120"/>
                <a:ea typeface="微軟正黑體" panose="020B0604030504040204" pitchFamily="34" charset="-120"/>
              </a:rPr>
              <a:t>KNN </a:t>
            </a:r>
            <a:r>
              <a:rPr kumimoji="1" lang="zh-TW" altLang="en-US" sz="4400" dirty="0">
                <a:latin typeface="微軟正黑體" panose="020B0604030504040204" pitchFamily="34" charset="-120"/>
                <a:ea typeface="微軟正黑體" panose="020B0604030504040204" pitchFamily="34" charset="-120"/>
              </a:rPr>
              <a:t>找訓練集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46760" y="1408186"/>
            <a:ext cx="11056620" cy="2960614"/>
          </a:xfrm>
        </p:spPr>
        <p:txBody>
          <a:bodyPr>
            <a:normAutofit/>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資料存取方法</a:t>
            </a:r>
            <a:endParaRPr kumimoji="1" lang="en-US" altLang="zh-TW" sz="2400" dirty="0">
              <a:latin typeface="微軟正黑體" panose="020B0604030504040204" pitchFamily="34" charset="-120"/>
              <a:ea typeface="微軟正黑體" panose="020B0604030504040204" pitchFamily="34" charset="-120"/>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調用i維度的各抽樣的所有資料 </a:t>
            </a:r>
            <a:endParaRPr kumimoji="0" lang="en-US" altLang="zh-TW" sz="1800" b="0" i="0" u="none" strike="noStrike" cap="none" normalizeH="0" baseline="0" dirty="0">
              <a:ln>
                <a:noFill/>
              </a:ln>
              <a:solidFill>
                <a:srgbClr val="333333"/>
              </a:solidFill>
              <a:effectLst/>
              <a:latin typeface="Arial Unicode MS"/>
              <a:ea typeface="Menlo"/>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所有維度lag i 分鐘的資料（較沒意義）</a:t>
            </a:r>
            <a:endParaRPr kumimoji="0" lang="en-US" altLang="zh-TW" sz="1800" b="0" i="0" u="none" strike="noStrike" cap="none" normalizeH="0" baseline="0" dirty="0">
              <a:ln>
                <a:noFill/>
              </a:ln>
              <a:solidFill>
                <a:srgbClr val="333333"/>
              </a:solidFill>
              <a:effectLst/>
              <a:latin typeface="Arial Unicode MS"/>
              <a:ea typeface="Menlo"/>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第i筆資料各個維度與延遲下的所有數值（相當於第i筆抽樣的所有資料）</a:t>
            </a:r>
            <a:endParaRPr kumimoji="0" lang="en-US" altLang="zh-TW" sz="1800" b="0" i="0" u="none" strike="noStrike" cap="none" normalizeH="0" baseline="0" dirty="0">
              <a:ln>
                <a:noFill/>
              </a:ln>
              <a:solidFill>
                <a:srgbClr val="333333"/>
              </a:solidFill>
              <a:effectLst/>
              <a:latin typeface="Arial Unicode MS"/>
              <a:ea typeface="Menlo"/>
            </a:endParaRPr>
          </a:p>
          <a:p>
            <a:pPr marL="285750" indent="-285750" eaLnBrk="0" fontAlgn="base" hangingPunct="0">
              <a:lnSpc>
                <a:spcPct val="200000"/>
              </a:lnSpc>
              <a:spcBef>
                <a:spcPct val="0"/>
              </a:spcBef>
              <a:spcAft>
                <a:spcPct val="0"/>
              </a:spcAft>
            </a:pPr>
            <a:r>
              <a:rPr lang="zh-TW" altLang="en-US" sz="2200" dirty="0">
                <a:solidFill>
                  <a:srgbClr val="333333"/>
                </a:solidFill>
                <a:latin typeface="Arial Unicode MS"/>
                <a:ea typeface="Menlo"/>
              </a:rPr>
              <a:t>使用</a:t>
            </a:r>
            <a:r>
              <a:rPr kumimoji="1" lang="en-US" altLang="zh-TW" sz="2400" dirty="0" err="1">
                <a:latin typeface="微軟正黑體" panose="020B0604030504040204" pitchFamily="34" charset="-120"/>
                <a:ea typeface="微軟正黑體" panose="020B0604030504040204" pitchFamily="34" charset="-120"/>
              </a:rPr>
              <a:t>output_to_dataframe</a:t>
            </a:r>
            <a:r>
              <a:rPr kumimoji="1" lang="zh-TW" altLang="en-US" sz="2400" dirty="0">
                <a:latin typeface="微軟正黑體" panose="020B0604030504040204" pitchFamily="34" charset="-120"/>
                <a:ea typeface="微軟正黑體" panose="020B0604030504040204" pitchFamily="34" charset="-120"/>
              </a:rPr>
              <a:t>可將上述</a:t>
            </a:r>
            <a:r>
              <a:rPr kumimoji="1" lang="en-US" altLang="zh-TW" sz="2400" dirty="0">
                <a:latin typeface="微軟正黑體" panose="020B0604030504040204" pitchFamily="34" charset="-120"/>
                <a:ea typeface="微軟正黑體" panose="020B0604030504040204" pitchFamily="34" charset="-120"/>
              </a:rPr>
              <a:t>array</a:t>
            </a:r>
            <a:r>
              <a:rPr kumimoji="1" lang="zh-TW" altLang="en-US" sz="2400" dirty="0">
                <a:latin typeface="微軟正黑體" panose="020B0604030504040204" pitchFamily="34" charset="-120"/>
                <a:ea typeface="微軟正黑體" panose="020B0604030504040204" pitchFamily="34" charset="-120"/>
              </a:rPr>
              <a:t> 轉換成</a:t>
            </a:r>
            <a:r>
              <a:rPr kumimoji="1" lang="en-US" altLang="zh-TW" sz="2400" dirty="0">
                <a:latin typeface="微軟正黑體" panose="020B0604030504040204" pitchFamily="34" charset="-120"/>
                <a:ea typeface="微軟正黑體" panose="020B0604030504040204" pitchFamily="34" charset="-120"/>
              </a:rPr>
              <a:t>data frame</a:t>
            </a:r>
            <a:endParaRPr kumimoji="0" lang="en-US" altLang="zh-TW" sz="2200" b="0" i="0" u="none" strike="noStrike" cap="none" normalizeH="0" baseline="0" dirty="0">
              <a:ln>
                <a:noFill/>
              </a:ln>
              <a:solidFill>
                <a:srgbClr val="333333"/>
              </a:solidFill>
              <a:effectLst/>
              <a:latin typeface="Arial Unicode MS"/>
              <a:ea typeface="Menlo"/>
            </a:endParaRPr>
          </a:p>
        </p:txBody>
      </p:sp>
      <p:sp>
        <p:nvSpPr>
          <p:cNvPr id="19" name="內容版面配置區 2">
            <a:extLst>
              <a:ext uri="{FF2B5EF4-FFF2-40B4-BE49-F238E27FC236}">
                <a16:creationId xmlns:a16="http://schemas.microsoft.com/office/drawing/2014/main" id="{0042F743-B997-ECF8-D481-1847F52A597C}"/>
              </a:ext>
            </a:extLst>
          </p:cNvPr>
          <p:cNvSpPr txBox="1">
            <a:spLocks/>
          </p:cNvSpPr>
          <p:nvPr/>
        </p:nvSpPr>
        <p:spPr>
          <a:xfrm>
            <a:off x="746760" y="4729816"/>
            <a:ext cx="11056620" cy="1763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其他資訊：</a:t>
            </a:r>
            <a:r>
              <a:rPr kumimoji="1" lang="en-US" altLang="zh-TW" sz="2400" dirty="0">
                <a:latin typeface="微軟正黑體" panose="020B0604030504040204" pitchFamily="34" charset="-120"/>
                <a:ea typeface="微軟正黑體" panose="020B0604030504040204" pitchFamily="34" charset="-120"/>
              </a:rPr>
              <a:t>function</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input</a:t>
            </a:r>
            <a:r>
              <a:rPr kumimoji="1" lang="zh-TW" altLang="en-US" sz="2400" dirty="0">
                <a:latin typeface="微軟正黑體" panose="020B0604030504040204" pitchFamily="34" charset="-120"/>
                <a:ea typeface="微軟正黑體" panose="020B0604030504040204" pitchFamily="34" charset="-120"/>
              </a:rPr>
              <a:t>、如何使用、實際範例，請參閱下列</a:t>
            </a:r>
            <a:r>
              <a:rPr kumimoji="1" lang="en-US" altLang="zh-TW" sz="2400" dirty="0">
                <a:latin typeface="微軟正黑體" panose="020B0604030504040204" pitchFamily="34" charset="-120"/>
                <a:ea typeface="微軟正黑體" panose="020B0604030504040204" pitchFamily="34" charset="-120"/>
              </a:rPr>
              <a:t>Read me</a:t>
            </a:r>
          </a:p>
          <a:p>
            <a:pPr marL="457200" lvl="1" indent="0">
              <a:lnSpc>
                <a:spcPct val="150000"/>
              </a:lnSpc>
              <a:buNone/>
            </a:pPr>
            <a:r>
              <a:rPr lang="en-US" altLang="zh-TW" sz="1800" dirty="0">
                <a:latin typeface="Arial" panose="020B0604020202020204" pitchFamily="34" charset="0"/>
                <a:hlinkClick r:id="rId2"/>
              </a:rPr>
              <a:t>https://hackmd.io/@zNBPdFcsSb-BLfsSsupEKg/BkhJuR4Iq</a:t>
            </a:r>
            <a:endParaRPr lang="en-US" altLang="zh-TW" sz="1800" dirty="0">
              <a:latin typeface="Arial" panose="020B0604020202020204" pitchFamily="34" charset="0"/>
            </a:endParaRPr>
          </a:p>
          <a:p>
            <a:pPr>
              <a:lnSpc>
                <a:spcPct val="150000"/>
              </a:lnSpc>
            </a:pPr>
            <a:r>
              <a:rPr lang="zh-TW" altLang="en-US" sz="2200" dirty="0">
                <a:latin typeface="微軟正黑體" panose="020B0604030504040204" pitchFamily="34" charset="-120"/>
                <a:ea typeface="微軟正黑體" panose="020B0604030504040204" pitchFamily="34" charset="-120"/>
              </a:rPr>
              <a:t>待更新：使用者可以指定延遲特定時間的資料，而非現行只能取過去連續多久</a:t>
            </a:r>
            <a:endParaRPr lang="zh-TW" altLang="zh-TW" sz="2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155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8740" y="1071200"/>
            <a:ext cx="10706659" cy="400110"/>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研究者發現若採用上述方法尋找相似的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，會造成某一區段重複被採樣多次的問題產生。</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Pattern</a:t>
            </a:r>
            <a:r>
              <a:rPr lang="zh-TW" altLang="en-US" sz="3200" b="1" dirty="0">
                <a:latin typeface="微軟正黑體" panose="020B0604030504040204" pitchFamily="34" charset="-120"/>
                <a:ea typeface="微軟正黑體" panose="020B0604030504040204" pitchFamily="34" charset="-120"/>
              </a:rPr>
              <a:t>重疊率過高</a:t>
            </a:r>
          </a:p>
        </p:txBody>
      </p:sp>
      <p:grpSp>
        <p:nvGrpSpPr>
          <p:cNvPr id="8" name="群組 7">
            <a:extLst>
              <a:ext uri="{FF2B5EF4-FFF2-40B4-BE49-F238E27FC236}">
                <a16:creationId xmlns:a16="http://schemas.microsoft.com/office/drawing/2014/main" id="{4D26DF30-6574-4584-8560-B7AD4C2C3EE5}"/>
              </a:ext>
            </a:extLst>
          </p:cNvPr>
          <p:cNvGrpSpPr/>
          <p:nvPr/>
        </p:nvGrpSpPr>
        <p:grpSpPr>
          <a:xfrm>
            <a:off x="5321301" y="1621203"/>
            <a:ext cx="6134098" cy="3778653"/>
            <a:chOff x="2999943" y="1779086"/>
            <a:chExt cx="6192114" cy="3720014"/>
          </a:xfrm>
        </p:grpSpPr>
        <p:pic>
          <p:nvPicPr>
            <p:cNvPr id="3" name="圖片 2">
              <a:extLst>
                <a:ext uri="{FF2B5EF4-FFF2-40B4-BE49-F238E27FC236}">
                  <a16:creationId xmlns:a16="http://schemas.microsoft.com/office/drawing/2014/main" id="{B0C8EFC0-47FE-4A07-97C1-6392EB9D55BD}"/>
                </a:ext>
              </a:extLst>
            </p:cNvPr>
            <p:cNvPicPr>
              <a:picLocks noChangeAspect="1"/>
            </p:cNvPicPr>
            <p:nvPr/>
          </p:nvPicPr>
          <p:blipFill>
            <a:blip r:embed="rId3"/>
            <a:stretch>
              <a:fillRect/>
            </a:stretch>
          </p:blipFill>
          <p:spPr>
            <a:xfrm>
              <a:off x="2999943" y="1779086"/>
              <a:ext cx="6192114" cy="3720014"/>
            </a:xfrm>
            <a:prstGeom prst="rect">
              <a:avLst/>
            </a:prstGeom>
            <a:ln>
              <a:solidFill>
                <a:schemeClr val="tx1"/>
              </a:solidFill>
            </a:ln>
          </p:spPr>
        </p:pic>
        <p:sp>
          <p:nvSpPr>
            <p:cNvPr id="4" name="矩形 3">
              <a:extLst>
                <a:ext uri="{FF2B5EF4-FFF2-40B4-BE49-F238E27FC236}">
                  <a16:creationId xmlns:a16="http://schemas.microsoft.com/office/drawing/2014/main" id="{15CFAE0D-B8A5-490B-832C-470ADDB4F9EB}"/>
                </a:ext>
              </a:extLst>
            </p:cNvPr>
            <p:cNvSpPr/>
            <p:nvPr/>
          </p:nvSpPr>
          <p:spPr>
            <a:xfrm>
              <a:off x="8210550" y="2622550"/>
              <a:ext cx="215900" cy="546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C77CA9D-E3DA-4778-B31C-834F2FFA9959}"/>
                </a:ext>
              </a:extLst>
            </p:cNvPr>
            <p:cNvSpPr/>
            <p:nvPr/>
          </p:nvSpPr>
          <p:spPr>
            <a:xfrm>
              <a:off x="642620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4624B05-846A-4A00-8BF0-2E013CA868EE}"/>
                </a:ext>
              </a:extLst>
            </p:cNvPr>
            <p:cNvSpPr/>
            <p:nvPr/>
          </p:nvSpPr>
          <p:spPr>
            <a:xfrm>
              <a:off x="579755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5" name="副標題 2">
                <a:extLst>
                  <a:ext uri="{FF2B5EF4-FFF2-40B4-BE49-F238E27FC236}">
                    <a16:creationId xmlns:a16="http://schemas.microsoft.com/office/drawing/2014/main" id="{E712321E-D1F6-4B08-A27C-B5269E9830BF}"/>
                  </a:ext>
                </a:extLst>
              </p:cNvPr>
              <p:cNvSpPr>
                <a:spLocks noGrp="1"/>
              </p:cNvSpPr>
              <p:nvPr>
                <p:ph type="subTitle" idx="1"/>
              </p:nvPr>
            </p:nvSpPr>
            <p:spPr>
              <a:xfrm>
                <a:off x="748740" y="1647882"/>
                <a:ext cx="4382060" cy="475547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如右圖所示，紅框中紅色線段為欲預測的資料（</a:t>
                </a:r>
                <a:r>
                  <a:rPr lang="en-US" altLang="zh-TW" sz="2000" b="0" kern="1200" dirty="0">
                    <a:solidFill>
                      <a:srgbClr val="000000"/>
                    </a:solidFill>
                    <a:effectLst/>
                    <a:ea typeface="微軟正黑體" panose="020B0604030504040204" pitchFamily="34" charset="-120"/>
                  </a:rPr>
                  <a:t> </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或距離公式中的</a:t>
                </a:r>
                <a:r>
                  <a:rPr lang="en-US" altLang="zh-TW" sz="2000" dirty="0">
                    <a:latin typeface="微軟正黑體" panose="020B0604030504040204" pitchFamily="34" charset="-120"/>
                    <a:ea typeface="微軟正黑體" panose="020B0604030504040204" pitchFamily="34" charset="-120"/>
                  </a:rPr>
                  <a:t>Pt</a:t>
                </a:r>
                <a:r>
                  <a:rPr lang="zh-TW" altLang="en-US" sz="2000" dirty="0">
                    <a:latin typeface="微軟正黑體" panose="020B0604030504040204" pitchFamily="34" charset="-120"/>
                    <a:ea typeface="微軟正黑體" panose="020B0604030504040204" pitchFamily="34" charset="-120"/>
                  </a:rPr>
                  <a:t>）。橘色框中綠色線段為</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挑出的資料集所包含的時段，黑色的菱形為某一相似片段最末點。而當</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值越小時，重複採樣的情況就越容易發生。</a:t>
                </a: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因為某一個時段有被重複採樣的問題，作者引入「門檻值」的概念以處理此問題。門檻值的做法為：當</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找出某相似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後，將比對此</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與之前已加入訓練集的資料之重疊度，若重疊度高於門檻值則跳過此資料。</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（右下圖）</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zh-TW" altLang="en-US" sz="2000" dirty="0">
                  <a:latin typeface="微軟正黑體" panose="020B0604030504040204" pitchFamily="34" charset="-120"/>
                  <a:ea typeface="微軟正黑體" panose="020B0604030504040204" pitchFamily="34" charset="-120"/>
                </a:endParaRPr>
              </a:p>
            </p:txBody>
          </p:sp>
        </mc:Choice>
        <mc:Fallback xmlns="">
          <p:sp>
            <p:nvSpPr>
              <p:cNvPr id="25" name="副標題 2">
                <a:extLst>
                  <a:ext uri="{FF2B5EF4-FFF2-40B4-BE49-F238E27FC236}">
                    <a16:creationId xmlns:a16="http://schemas.microsoft.com/office/drawing/2014/main" id="{E712321E-D1F6-4B08-A27C-B5269E9830BF}"/>
                  </a:ext>
                </a:extLst>
              </p:cNvPr>
              <p:cNvSpPr>
                <a:spLocks noGrp="1" noRot="1" noChangeAspect="1" noMove="1" noResize="1" noEditPoints="1" noAdjustHandles="1" noChangeArrowheads="1" noChangeShapeType="1" noTextEdit="1"/>
              </p:cNvSpPr>
              <p:nvPr>
                <p:ph type="subTitle" idx="1"/>
              </p:nvPr>
            </p:nvSpPr>
            <p:spPr>
              <a:xfrm>
                <a:off x="748740" y="1647882"/>
                <a:ext cx="4382060" cy="4755476"/>
              </a:xfrm>
              <a:blipFill>
                <a:blip r:embed="rId4"/>
                <a:stretch>
                  <a:fillRect l="-1530" t="-641" r="-4033" b="-2051"/>
                </a:stretch>
              </a:blipFill>
            </p:spPr>
            <p:txBody>
              <a:bodyPr/>
              <a:lstStyle/>
              <a:p>
                <a:r>
                  <a:rPr lang="zh-TW" altLang="en-US">
                    <a:noFill/>
                  </a:rPr>
                  <a:t> </a:t>
                </a:r>
              </a:p>
            </p:txBody>
          </p:sp>
        </mc:Fallback>
      </mc:AlternateContent>
      <p:grpSp>
        <p:nvGrpSpPr>
          <p:cNvPr id="37" name="群組 36">
            <a:extLst>
              <a:ext uri="{FF2B5EF4-FFF2-40B4-BE49-F238E27FC236}">
                <a16:creationId xmlns:a16="http://schemas.microsoft.com/office/drawing/2014/main" id="{1AEED9AF-7022-4502-96BD-C056467A9A25}"/>
              </a:ext>
            </a:extLst>
          </p:cNvPr>
          <p:cNvGrpSpPr/>
          <p:nvPr/>
        </p:nvGrpSpPr>
        <p:grpSpPr>
          <a:xfrm>
            <a:off x="6083861" y="5651002"/>
            <a:ext cx="5359399" cy="1108026"/>
            <a:chOff x="6096000" y="5549900"/>
            <a:chExt cx="5359399" cy="1108026"/>
          </a:xfrm>
        </p:grpSpPr>
        <p:sp>
          <p:nvSpPr>
            <p:cNvPr id="11" name="文字方塊 10">
              <a:extLst>
                <a:ext uri="{FF2B5EF4-FFF2-40B4-BE49-F238E27FC236}">
                  <a16:creationId xmlns:a16="http://schemas.microsoft.com/office/drawing/2014/main" id="{E7BA571A-7FE0-427A-A403-B60CB146C21C}"/>
                </a:ext>
              </a:extLst>
            </p:cNvPr>
            <p:cNvSpPr txBox="1"/>
            <p:nvPr/>
          </p:nvSpPr>
          <p:spPr>
            <a:xfrm>
              <a:off x="10093274" y="5649027"/>
              <a:ext cx="120738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BE928094-4691-4937-B93A-9C94BFCF81C2}"/>
                </a:ext>
              </a:extLst>
            </p:cNvPr>
            <p:cNvSpPr txBox="1"/>
            <p:nvPr/>
          </p:nvSpPr>
          <p:spPr>
            <a:xfrm>
              <a:off x="8823274" y="5956804"/>
              <a:ext cx="1192955"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892FF775-ACF4-482D-A90A-E149A505FD12}"/>
                </a:ext>
              </a:extLst>
            </p:cNvPr>
            <p:cNvSpPr txBox="1"/>
            <p:nvPr/>
          </p:nvSpPr>
          <p:spPr>
            <a:xfrm>
              <a:off x="7137022" y="6350149"/>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重疊比率高過門檻值則跳過</a:t>
              </a:r>
            </a:p>
          </p:txBody>
        </p:sp>
        <p:cxnSp>
          <p:nvCxnSpPr>
            <p:cNvPr id="10" name="直線接點 9">
              <a:extLst>
                <a:ext uri="{FF2B5EF4-FFF2-40B4-BE49-F238E27FC236}">
                  <a16:creationId xmlns:a16="http://schemas.microsoft.com/office/drawing/2014/main" id="{6B241300-87E8-49F6-BC54-460A9DFF7C00}"/>
                </a:ext>
              </a:extLst>
            </p:cNvPr>
            <p:cNvCxnSpPr/>
            <p:nvPr/>
          </p:nvCxnSpPr>
          <p:spPr>
            <a:xfrm>
              <a:off x="7712024" y="58029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6583166-8EF0-4FDD-A333-ED2D22BE9532}"/>
                </a:ext>
              </a:extLst>
            </p:cNvPr>
            <p:cNvCxnSpPr/>
            <p:nvPr/>
          </p:nvCxnSpPr>
          <p:spPr>
            <a:xfrm>
              <a:off x="6537274" y="61077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E8629AD-D1C8-40FA-A1D5-39DAF1777682}"/>
                </a:ext>
              </a:extLst>
            </p:cNvPr>
            <p:cNvSpPr/>
            <p:nvPr/>
          </p:nvSpPr>
          <p:spPr>
            <a:xfrm>
              <a:off x="6096000" y="5549900"/>
              <a:ext cx="5359399" cy="11080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0B466723-BCED-4998-8875-F89BD2D7040A}"/>
                </a:ext>
              </a:extLst>
            </p:cNvPr>
            <p:cNvSpPr/>
            <p:nvPr/>
          </p:nvSpPr>
          <p:spPr>
            <a:xfrm>
              <a:off x="7591796" y="5661943"/>
              <a:ext cx="1245023" cy="554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8C50F1E3-547F-EFBF-70B9-AD9519905E9D}"/>
              </a:ext>
            </a:extLst>
          </p:cNvPr>
          <p:cNvSpPr>
            <a:spLocks noGrp="1"/>
          </p:cNvSpPr>
          <p:nvPr>
            <p:ph type="sldNum" sz="quarter" idx="12"/>
          </p:nvPr>
        </p:nvSpPr>
        <p:spPr/>
        <p:txBody>
          <a:bodyPr/>
          <a:lstStyle/>
          <a:p>
            <a:fld id="{C3836E5B-D4B7-FA44-A0C9-2630295C2636}" type="slidenum">
              <a:rPr kumimoji="1" lang="zh-TW" altLang="en-US" smtClean="0"/>
              <a:t>13</a:t>
            </a:fld>
            <a:endParaRPr kumimoji="1" lang="zh-TW" altLang="en-US"/>
          </a:p>
        </p:txBody>
      </p:sp>
    </p:spTree>
    <p:extLst>
      <p:ext uri="{BB962C8B-B14F-4D97-AF65-F5344CB8AC3E}">
        <p14:creationId xmlns:p14="http://schemas.microsoft.com/office/powerpoint/2010/main" val="410393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6CEDB-BF76-AA48-A684-C6AF3D297095}"/>
              </a:ext>
            </a:extLst>
          </p:cNvPr>
          <p:cNvSpPr>
            <a:spLocks noGrp="1"/>
          </p:cNvSpPr>
          <p:nvPr>
            <p:ph type="title"/>
          </p:nvPr>
        </p:nvSpPr>
        <p:spPr>
          <a:xfrm>
            <a:off x="838200" y="2766218"/>
            <a:ext cx="10515600" cy="1325563"/>
          </a:xfrm>
        </p:spPr>
        <p:txBody>
          <a:bodyPr>
            <a:normAutofit/>
          </a:bodyPr>
          <a:lstStyle/>
          <a:p>
            <a:pPr algn="ctr"/>
            <a:r>
              <a:rPr kumimoji="1" lang="en-US" altLang="zh-TW" sz="4800" dirty="0"/>
              <a:t>Logistic regression</a:t>
            </a:r>
            <a:r>
              <a:rPr kumimoji="1" lang="zh-TW" altLang="en-US" sz="4800" dirty="0"/>
              <a:t>修正</a:t>
            </a:r>
            <a:endParaRPr lang="zh-TW" altLang="en-US" sz="4800" dirty="0"/>
          </a:p>
        </p:txBody>
      </p:sp>
      <p:sp>
        <p:nvSpPr>
          <p:cNvPr id="4" name="投影片編號版面配置區 3">
            <a:extLst>
              <a:ext uri="{FF2B5EF4-FFF2-40B4-BE49-F238E27FC236}">
                <a16:creationId xmlns:a16="http://schemas.microsoft.com/office/drawing/2014/main" id="{B1A2E97B-530B-C01C-42DA-5E8658D41318}"/>
              </a:ext>
            </a:extLst>
          </p:cNvPr>
          <p:cNvSpPr>
            <a:spLocks noGrp="1"/>
          </p:cNvSpPr>
          <p:nvPr>
            <p:ph type="sldNum" sz="quarter" idx="12"/>
          </p:nvPr>
        </p:nvSpPr>
        <p:spPr/>
        <p:txBody>
          <a:bodyPr/>
          <a:lstStyle/>
          <a:p>
            <a:fld id="{C3836E5B-D4B7-FA44-A0C9-2630295C2636}" type="slidenum">
              <a:rPr kumimoji="1" lang="zh-TW" altLang="en-US" smtClean="0"/>
              <a:t>130</a:t>
            </a:fld>
            <a:endParaRPr kumimoji="1" lang="zh-TW" altLang="en-US" dirty="0"/>
          </a:p>
        </p:txBody>
      </p:sp>
    </p:spTree>
    <p:extLst>
      <p:ext uri="{BB962C8B-B14F-4D97-AF65-F5344CB8AC3E}">
        <p14:creationId xmlns:p14="http://schemas.microsoft.com/office/powerpoint/2010/main" val="7429202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E17E0B3-79CB-00BD-991A-C5521548AF43}"/>
              </a:ext>
            </a:extLst>
          </p:cNvPr>
          <p:cNvSpPr txBox="1"/>
          <p:nvPr/>
        </p:nvSpPr>
        <p:spPr>
          <a:xfrm>
            <a:off x="838199" y="1503997"/>
            <a:ext cx="11142409" cy="1686359"/>
          </a:xfrm>
          <a:prstGeom prst="rect">
            <a:avLst/>
          </a:prstGeom>
          <a:noFill/>
        </p:spPr>
        <p:txBody>
          <a:bodyPr wrap="none" rtlCol="0">
            <a:spAutoFit/>
          </a:bodyPr>
          <a:lstStyle/>
          <a:p>
            <a:pPr>
              <a:lnSpc>
                <a:spcPct val="150000"/>
              </a:lnSpc>
            </a:pPr>
            <a:r>
              <a:rPr kumimoji="1" lang="zh-TW" altLang="en-US" sz="2400" dirty="0"/>
              <a:t>在上次報告完成後老師給我們以下幾點建議：</a:t>
            </a:r>
            <a:endParaRPr kumimoji="1" lang="en-US" altLang="zh-TW" sz="2400" dirty="0"/>
          </a:p>
          <a:p>
            <a:pPr marL="914400" lvl="1" indent="-457200">
              <a:lnSpc>
                <a:spcPct val="150000"/>
              </a:lnSpc>
              <a:buFont typeface="+mj-lt"/>
              <a:buAutoNum type="arabicPeriod"/>
            </a:pPr>
            <a:r>
              <a:rPr kumimoji="1" lang="en-US" altLang="zh-TW" sz="2400" dirty="0"/>
              <a:t>Validation </a:t>
            </a:r>
            <a:r>
              <a:rPr kumimoji="1" lang="zh-TW" altLang="en-US" sz="2400" dirty="0"/>
              <a:t>方法需改進，是丟入一段時間的資料並預估未來某時間的結果。</a:t>
            </a:r>
            <a:endParaRPr kumimoji="1" lang="en-US" altLang="zh-TW" sz="2400" dirty="0"/>
          </a:p>
          <a:p>
            <a:pPr marL="914400" lvl="1" indent="-457200">
              <a:lnSpc>
                <a:spcPct val="150000"/>
              </a:lnSpc>
              <a:buFont typeface="+mj-lt"/>
              <a:buAutoNum type="arabicPeriod"/>
            </a:pPr>
            <a:r>
              <a:rPr kumimoji="1" lang="zh-TW" altLang="en-US" sz="2400" dirty="0"/>
              <a:t>模型準確度需再提升，且可透過</a:t>
            </a:r>
            <a:r>
              <a:rPr kumimoji="1" lang="en-US" altLang="zh-TW" sz="2400" dirty="0"/>
              <a:t>Kappa</a:t>
            </a:r>
            <a:r>
              <a:rPr kumimoji="1" lang="zh-TW" altLang="en-US" sz="2400" dirty="0"/>
              <a:t>，</a:t>
            </a:r>
            <a:r>
              <a:rPr kumimoji="1" lang="en-US" altLang="zh-TW" sz="2400" dirty="0"/>
              <a:t> AUC</a:t>
            </a:r>
            <a:r>
              <a:rPr kumimoji="1" lang="zh-TW" altLang="en-US" sz="2400" dirty="0"/>
              <a:t>去評判模型的好壞</a:t>
            </a:r>
            <a:endParaRPr kumimoji="1" lang="en-US" altLang="zh-TW" sz="2400" dirty="0"/>
          </a:p>
        </p:txBody>
      </p:sp>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檢討後修正模型</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131</a:t>
            </a:fld>
            <a:endParaRPr kumimoji="1" lang="zh-TW" altLang="en-US"/>
          </a:p>
        </p:txBody>
      </p:sp>
      <p:sp>
        <p:nvSpPr>
          <p:cNvPr id="9" name="文字方塊 8">
            <a:extLst>
              <a:ext uri="{FF2B5EF4-FFF2-40B4-BE49-F238E27FC236}">
                <a16:creationId xmlns:a16="http://schemas.microsoft.com/office/drawing/2014/main" id="{28ADB44C-6D4A-9AC4-B693-4ED1B4689A57}"/>
              </a:ext>
            </a:extLst>
          </p:cNvPr>
          <p:cNvSpPr txBox="1"/>
          <p:nvPr/>
        </p:nvSpPr>
        <p:spPr>
          <a:xfrm>
            <a:off x="838199" y="3190356"/>
            <a:ext cx="11434540" cy="3348353"/>
          </a:xfrm>
          <a:prstGeom prst="rect">
            <a:avLst/>
          </a:prstGeom>
          <a:noFill/>
        </p:spPr>
        <p:txBody>
          <a:bodyPr wrap="none" rtlCol="0">
            <a:spAutoFit/>
          </a:bodyPr>
          <a:lstStyle/>
          <a:p>
            <a:pPr>
              <a:lnSpc>
                <a:spcPct val="150000"/>
              </a:lnSpc>
            </a:pPr>
            <a:r>
              <a:rPr kumimoji="1" lang="zh-TW" altLang="en-US" sz="2400" dirty="0"/>
              <a:t>因此重新建立了模型並且加入這次新增的解釋變數進行</a:t>
            </a:r>
            <a:r>
              <a:rPr kumimoji="1" lang="en-US" altLang="zh-TW" sz="2400" dirty="0"/>
              <a:t>logistic regression</a:t>
            </a:r>
          </a:p>
          <a:p>
            <a:pPr>
              <a:lnSpc>
                <a:spcPct val="150000"/>
              </a:lnSpc>
            </a:pPr>
            <a:r>
              <a:rPr kumimoji="1" lang="zh-TW" altLang="en-US" sz="2400" dirty="0"/>
              <a:t>建模方法如下：</a:t>
            </a:r>
            <a:endParaRPr kumimoji="1" lang="en-US" altLang="zh-TW" sz="2400" dirty="0"/>
          </a:p>
          <a:p>
            <a:pPr marL="914400" lvl="1" indent="-457200">
              <a:lnSpc>
                <a:spcPct val="150000"/>
              </a:lnSpc>
              <a:buFont typeface="+mj-lt"/>
              <a:buAutoNum type="arabicPeriod"/>
            </a:pPr>
            <a:r>
              <a:rPr kumimoji="1" lang="zh-TW" altLang="en-US" sz="2400" dirty="0"/>
              <a:t>這次我以投入</a:t>
            </a:r>
            <a:r>
              <a:rPr kumimoji="1" lang="en-US" altLang="zh-TW" sz="2400" dirty="0"/>
              <a:t>5 min </a:t>
            </a:r>
            <a:r>
              <a:rPr kumimoji="1" lang="zh-TW" altLang="en-US" sz="2400" dirty="0"/>
              <a:t>的資料並且去預估未來</a:t>
            </a:r>
            <a:r>
              <a:rPr kumimoji="1" lang="en-US" altLang="zh-TW" sz="2400" dirty="0"/>
              <a:t> 1</a:t>
            </a:r>
            <a:r>
              <a:rPr kumimoji="1" lang="zh-TW" altLang="en-US" sz="2400" dirty="0"/>
              <a:t>、</a:t>
            </a:r>
            <a:r>
              <a:rPr kumimoji="1" lang="en-US" altLang="zh-TW" sz="2400" dirty="0"/>
              <a:t>5</a:t>
            </a:r>
            <a:r>
              <a:rPr kumimoji="1" lang="zh-TW" altLang="en-US" sz="2400" dirty="0"/>
              <a:t>、</a:t>
            </a:r>
            <a:r>
              <a:rPr kumimoji="1" lang="en-US" altLang="zh-TW" sz="2400" dirty="0"/>
              <a:t>10</a:t>
            </a:r>
            <a:r>
              <a:rPr kumimoji="1" lang="zh-TW" altLang="en-US" sz="2400" dirty="0"/>
              <a:t>、</a:t>
            </a:r>
            <a:r>
              <a:rPr kumimoji="1" lang="en-US" altLang="zh-TW" sz="2400" dirty="0"/>
              <a:t>30</a:t>
            </a:r>
            <a:r>
              <a:rPr kumimoji="1" lang="zh-TW" altLang="en-US" sz="2400" dirty="0"/>
              <a:t>、</a:t>
            </a:r>
            <a:r>
              <a:rPr kumimoji="1" lang="en-US" altLang="zh-TW" sz="2400" dirty="0"/>
              <a:t>60</a:t>
            </a:r>
            <a:r>
              <a:rPr kumimoji="1" lang="zh-TW" altLang="en-US" sz="2400" dirty="0"/>
              <a:t>、</a:t>
            </a:r>
            <a:r>
              <a:rPr kumimoji="1" lang="en-US" altLang="zh-TW" sz="2400" dirty="0"/>
              <a:t>120</a:t>
            </a:r>
            <a:r>
              <a:rPr kumimoji="1" lang="zh-TW" altLang="en-US" sz="2400" dirty="0"/>
              <a:t>、</a:t>
            </a:r>
            <a:r>
              <a:rPr kumimoji="1" lang="en-US" altLang="zh-TW" sz="2400" dirty="0"/>
              <a:t>180</a:t>
            </a:r>
            <a:br>
              <a:rPr kumimoji="1" lang="en-US" altLang="zh-TW" sz="2400" dirty="0"/>
            </a:br>
            <a:r>
              <a:rPr kumimoji="1" lang="zh-TW" altLang="en-US" sz="2400" dirty="0"/>
              <a:t>分鐘的資料，並且以液位上升下降作為</a:t>
            </a:r>
            <a:r>
              <a:rPr kumimoji="1" lang="en-US" altLang="zh-TW" sz="2400" dirty="0"/>
              <a:t>response</a:t>
            </a:r>
            <a:r>
              <a:rPr kumimoji="1" lang="zh-TW" altLang="en-US" sz="2400" dirty="0"/>
              <a:t>。</a:t>
            </a:r>
            <a:endParaRPr kumimoji="1" lang="en-US" altLang="zh-TW" sz="2400" dirty="0"/>
          </a:p>
          <a:p>
            <a:pPr marL="914400" lvl="1" indent="-457200">
              <a:lnSpc>
                <a:spcPct val="150000"/>
              </a:lnSpc>
              <a:buFont typeface="+mj-lt"/>
              <a:buAutoNum type="arabicPeriod"/>
            </a:pPr>
            <a:r>
              <a:rPr kumimoji="1" lang="zh-TW" altLang="en-US" sz="2400" dirty="0"/>
              <a:t>解釋變數包含：</a:t>
            </a:r>
            <a:r>
              <a:rPr kumimoji="1" lang="en-US" altLang="zh-TW" sz="2400" dirty="0"/>
              <a:t>COG </a:t>
            </a:r>
            <a:r>
              <a:rPr kumimoji="1" lang="zh-TW" altLang="en-US" sz="2400" dirty="0"/>
              <a:t>壓力、溫度、液位、生產、總消耗、日週期、週週期。</a:t>
            </a:r>
            <a:endParaRPr kumimoji="1" lang="en-US" altLang="zh-TW" sz="2400" dirty="0"/>
          </a:p>
          <a:p>
            <a:pPr marL="914400" lvl="1" indent="-457200">
              <a:lnSpc>
                <a:spcPct val="150000"/>
              </a:lnSpc>
              <a:buFont typeface="+mj-lt"/>
              <a:buAutoNum type="arabicPeriod"/>
            </a:pPr>
            <a:r>
              <a:rPr kumimoji="1" lang="zh-TW" altLang="en-US" sz="2400" dirty="0"/>
              <a:t>模型建立完成後使用</a:t>
            </a:r>
            <a:r>
              <a:rPr kumimoji="1" lang="en-US" altLang="zh-TW" sz="2400" dirty="0"/>
              <a:t>Accuracy</a:t>
            </a:r>
            <a:r>
              <a:rPr kumimoji="1" lang="zh-TW" altLang="en-US" sz="2400" dirty="0"/>
              <a:t>、</a:t>
            </a:r>
            <a:r>
              <a:rPr kumimoji="1" lang="en-US" altLang="zh-TW" sz="2400" dirty="0"/>
              <a:t>Kappa</a:t>
            </a:r>
            <a:r>
              <a:rPr kumimoji="1" lang="zh-TW" altLang="en-US" sz="2400" dirty="0"/>
              <a:t>、</a:t>
            </a:r>
            <a:r>
              <a:rPr kumimoji="1" lang="en-US" altLang="zh-TW" sz="2400" dirty="0"/>
              <a:t>AUC</a:t>
            </a:r>
            <a:r>
              <a:rPr kumimoji="1" lang="zh-TW" altLang="en-US" sz="2400" dirty="0"/>
              <a:t>判斷模型好壞。</a:t>
            </a:r>
            <a:endParaRPr kumimoji="1" lang="en-US" altLang="zh-TW" sz="2400" dirty="0"/>
          </a:p>
        </p:txBody>
      </p:sp>
    </p:spTree>
    <p:extLst>
      <p:ext uri="{BB962C8B-B14F-4D97-AF65-F5344CB8AC3E}">
        <p14:creationId xmlns:p14="http://schemas.microsoft.com/office/powerpoint/2010/main" val="1449833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預測液位升降結果</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132</a:t>
            </a:fld>
            <a:endParaRPr kumimoji="1" lang="zh-TW" altLang="en-US"/>
          </a:p>
        </p:txBody>
      </p:sp>
      <p:graphicFrame>
        <p:nvGraphicFramePr>
          <p:cNvPr id="3" name="表格 3">
            <a:extLst>
              <a:ext uri="{FF2B5EF4-FFF2-40B4-BE49-F238E27FC236}">
                <a16:creationId xmlns:a16="http://schemas.microsoft.com/office/drawing/2014/main" id="{E434DD8C-5FAD-2E2E-A18F-0A0D78CCD975}"/>
              </a:ext>
            </a:extLst>
          </p:cNvPr>
          <p:cNvGraphicFramePr>
            <a:graphicFrameLocks noGrp="1"/>
          </p:cNvGraphicFramePr>
          <p:nvPr/>
        </p:nvGraphicFramePr>
        <p:xfrm>
          <a:off x="838200" y="1945640"/>
          <a:ext cx="10392610" cy="4023360"/>
        </p:xfrm>
        <a:graphic>
          <a:graphicData uri="http://schemas.openxmlformats.org/drawingml/2006/table">
            <a:tbl>
              <a:tblPr firstRow="1" bandRow="1">
                <a:tableStyleId>{073A0DAA-6AF3-43AB-8588-CEC1D06C72B9}</a:tableStyleId>
              </a:tblPr>
              <a:tblGrid>
                <a:gridCol w="1453896">
                  <a:extLst>
                    <a:ext uri="{9D8B030D-6E8A-4147-A177-3AD203B41FA5}">
                      <a16:colId xmlns:a16="http://schemas.microsoft.com/office/drawing/2014/main" val="2165099245"/>
                    </a:ext>
                  </a:extLst>
                </a:gridCol>
                <a:gridCol w="2127530">
                  <a:extLst>
                    <a:ext uri="{9D8B030D-6E8A-4147-A177-3AD203B41FA5}">
                      <a16:colId xmlns:a16="http://schemas.microsoft.com/office/drawing/2014/main" val="274958663"/>
                    </a:ext>
                  </a:extLst>
                </a:gridCol>
                <a:gridCol w="1662547">
                  <a:extLst>
                    <a:ext uri="{9D8B030D-6E8A-4147-A177-3AD203B41FA5}">
                      <a16:colId xmlns:a16="http://schemas.microsoft.com/office/drawing/2014/main" val="1498896051"/>
                    </a:ext>
                  </a:extLst>
                </a:gridCol>
                <a:gridCol w="1823543">
                  <a:extLst>
                    <a:ext uri="{9D8B030D-6E8A-4147-A177-3AD203B41FA5}">
                      <a16:colId xmlns:a16="http://schemas.microsoft.com/office/drawing/2014/main" val="1131315495"/>
                    </a:ext>
                  </a:extLst>
                </a:gridCol>
                <a:gridCol w="1662547">
                  <a:extLst>
                    <a:ext uri="{9D8B030D-6E8A-4147-A177-3AD203B41FA5}">
                      <a16:colId xmlns:a16="http://schemas.microsoft.com/office/drawing/2014/main" val="4207222850"/>
                    </a:ext>
                  </a:extLst>
                </a:gridCol>
                <a:gridCol w="1662547">
                  <a:extLst>
                    <a:ext uri="{9D8B030D-6E8A-4147-A177-3AD203B41FA5}">
                      <a16:colId xmlns:a16="http://schemas.microsoft.com/office/drawing/2014/main" val="3652607636"/>
                    </a:ext>
                  </a:extLst>
                </a:gridCol>
              </a:tblGrid>
              <a:tr h="370840">
                <a:tc>
                  <a:txBody>
                    <a:bodyPr/>
                    <a:lstStyle/>
                    <a:p>
                      <a:pPr algn="ctr"/>
                      <a:r>
                        <a:rPr lang="zh-TW" altLang="en-US" sz="2400" dirty="0"/>
                        <a:t>預測時間</a:t>
                      </a:r>
                    </a:p>
                  </a:txBody>
                  <a:tcPr/>
                </a:tc>
                <a:tc>
                  <a:txBody>
                    <a:bodyPr/>
                    <a:lstStyle/>
                    <a:p>
                      <a:pPr algn="ctr"/>
                      <a:r>
                        <a:rPr lang="en-US" altLang="zh-TW" sz="2400" dirty="0"/>
                        <a:t>Train Accuracy</a:t>
                      </a:r>
                      <a:endParaRPr lang="zh-TW" altLang="en-US" sz="2400" dirty="0"/>
                    </a:p>
                  </a:txBody>
                  <a:tcPr/>
                </a:tc>
                <a:tc>
                  <a:txBody>
                    <a:bodyPr/>
                    <a:lstStyle/>
                    <a:p>
                      <a:pPr algn="ctr"/>
                      <a:r>
                        <a:rPr lang="en-US" altLang="zh-TW" sz="2400" dirty="0"/>
                        <a:t>Train Kappa</a:t>
                      </a:r>
                      <a:endParaRPr lang="zh-TW" altLang="en-US" sz="2400" dirty="0"/>
                    </a:p>
                  </a:txBody>
                  <a:tcPr/>
                </a:tc>
                <a:tc>
                  <a:txBody>
                    <a:bodyPr/>
                    <a:lstStyle/>
                    <a:p>
                      <a:pPr algn="ctr"/>
                      <a:r>
                        <a:rPr lang="en-US" altLang="zh-TW" sz="2400" dirty="0"/>
                        <a:t>Test Accuracy</a:t>
                      </a:r>
                      <a:endParaRPr lang="zh-TW" altLang="en-US" sz="2400" dirty="0"/>
                    </a:p>
                  </a:txBody>
                  <a:tcPr/>
                </a:tc>
                <a:tc>
                  <a:txBody>
                    <a:bodyPr/>
                    <a:lstStyle/>
                    <a:p>
                      <a:pPr algn="ctr"/>
                      <a:r>
                        <a:rPr lang="en-US" altLang="zh-TW" sz="2400" dirty="0"/>
                        <a:t>Test Kappa</a:t>
                      </a:r>
                      <a:endParaRPr lang="zh-TW" altLang="en-US" sz="2400" dirty="0"/>
                    </a:p>
                  </a:txBody>
                  <a:tcPr/>
                </a:tc>
                <a:tc>
                  <a:txBody>
                    <a:bodyPr/>
                    <a:lstStyle/>
                    <a:p>
                      <a:pPr algn="ctr"/>
                      <a:r>
                        <a:rPr lang="en-US" altLang="zh-TW" sz="2400" dirty="0"/>
                        <a:t>Test </a:t>
                      </a:r>
                    </a:p>
                    <a:p>
                      <a:pPr algn="ctr"/>
                      <a:r>
                        <a:rPr lang="en-US" altLang="zh-TW" sz="2400" dirty="0"/>
                        <a:t>AUC</a:t>
                      </a:r>
                      <a:endParaRPr lang="zh-TW" altLang="en-US" sz="2400" dirty="0"/>
                    </a:p>
                  </a:txBody>
                  <a:tcPr/>
                </a:tc>
                <a:extLst>
                  <a:ext uri="{0D108BD9-81ED-4DB2-BD59-A6C34878D82A}">
                    <a16:rowId xmlns:a16="http://schemas.microsoft.com/office/drawing/2014/main" val="1263847098"/>
                  </a:ext>
                </a:extLst>
              </a:tr>
              <a:tr h="370840">
                <a:tc>
                  <a:txBody>
                    <a:bodyPr/>
                    <a:lstStyle/>
                    <a:p>
                      <a:pPr algn="ctr"/>
                      <a:r>
                        <a:rPr lang="en-US" altLang="zh-TW" sz="2400" dirty="0"/>
                        <a:t>1 min</a:t>
                      </a:r>
                      <a:endParaRPr lang="zh-TW" altLang="en-US" sz="2400" dirty="0"/>
                    </a:p>
                  </a:txBody>
                  <a:tcPr/>
                </a:tc>
                <a:tc>
                  <a:txBody>
                    <a:bodyPr/>
                    <a:lstStyle/>
                    <a:p>
                      <a:pPr algn="ctr"/>
                      <a:r>
                        <a:rPr lang="en-US" altLang="zh-TW" sz="2400" dirty="0"/>
                        <a:t>0.8871</a:t>
                      </a:r>
                      <a:endParaRPr lang="zh-TW" altLang="en-US" sz="2400" dirty="0"/>
                    </a:p>
                  </a:txBody>
                  <a:tcPr/>
                </a:tc>
                <a:tc>
                  <a:txBody>
                    <a:bodyPr/>
                    <a:lstStyle/>
                    <a:p>
                      <a:pPr algn="ctr"/>
                      <a:r>
                        <a:rPr lang="en-US" altLang="zh-TW" sz="2400" dirty="0"/>
                        <a:t>0.7726</a:t>
                      </a:r>
                      <a:endParaRPr lang="zh-TW" altLang="en-US" sz="2400" dirty="0"/>
                    </a:p>
                  </a:txBody>
                  <a:tcPr/>
                </a:tc>
                <a:tc>
                  <a:txBody>
                    <a:bodyPr/>
                    <a:lstStyle/>
                    <a:p>
                      <a:pPr algn="ctr"/>
                      <a:r>
                        <a:rPr lang="en-US" altLang="zh-TW" sz="2400" dirty="0"/>
                        <a:t>0.897</a:t>
                      </a:r>
                      <a:endParaRPr lang="zh-TW" altLang="en-US" sz="2400" dirty="0"/>
                    </a:p>
                  </a:txBody>
                  <a:tcPr/>
                </a:tc>
                <a:tc>
                  <a:txBody>
                    <a:bodyPr/>
                    <a:lstStyle/>
                    <a:p>
                      <a:pPr algn="ctr"/>
                      <a:r>
                        <a:rPr lang="en-US" altLang="zh-TW" sz="2400" dirty="0"/>
                        <a:t>0.7928</a:t>
                      </a:r>
                      <a:endParaRPr lang="zh-TW" altLang="en-US" sz="2400" dirty="0"/>
                    </a:p>
                  </a:txBody>
                  <a:tcPr/>
                </a:tc>
                <a:tc>
                  <a:txBody>
                    <a:bodyPr/>
                    <a:lstStyle/>
                    <a:p>
                      <a:pPr algn="ctr"/>
                      <a:r>
                        <a:rPr lang="en-US" altLang="zh-TW" sz="2400" dirty="0"/>
                        <a:t>0.9676</a:t>
                      </a:r>
                      <a:endParaRPr lang="zh-TW" altLang="en-US" sz="2400" dirty="0"/>
                    </a:p>
                  </a:txBody>
                  <a:tcPr/>
                </a:tc>
                <a:extLst>
                  <a:ext uri="{0D108BD9-81ED-4DB2-BD59-A6C34878D82A}">
                    <a16:rowId xmlns:a16="http://schemas.microsoft.com/office/drawing/2014/main" val="816622125"/>
                  </a:ext>
                </a:extLst>
              </a:tr>
              <a:tr h="370840">
                <a:tc>
                  <a:txBody>
                    <a:bodyPr/>
                    <a:lstStyle/>
                    <a:p>
                      <a:pPr algn="ctr"/>
                      <a:r>
                        <a:rPr lang="en-US" altLang="zh-TW" sz="2400" dirty="0"/>
                        <a:t>5 min</a:t>
                      </a:r>
                      <a:endParaRPr lang="zh-TW" altLang="en-US" sz="2400" dirty="0"/>
                    </a:p>
                  </a:txBody>
                  <a:tcPr/>
                </a:tc>
                <a:tc>
                  <a:txBody>
                    <a:bodyPr/>
                    <a:lstStyle/>
                    <a:p>
                      <a:pPr algn="ctr"/>
                      <a:r>
                        <a:rPr lang="en-US" altLang="zh-TW" sz="2400" dirty="0"/>
                        <a:t>0.786</a:t>
                      </a:r>
                      <a:endParaRPr lang="zh-TW" altLang="en-US" sz="2400" dirty="0"/>
                    </a:p>
                  </a:txBody>
                  <a:tcPr/>
                </a:tc>
                <a:tc>
                  <a:txBody>
                    <a:bodyPr/>
                    <a:lstStyle/>
                    <a:p>
                      <a:pPr algn="ctr"/>
                      <a:r>
                        <a:rPr lang="en-US" altLang="zh-TW" sz="2400" dirty="0"/>
                        <a:t>0.5696</a:t>
                      </a:r>
                      <a:endParaRPr lang="zh-TW" altLang="en-US" sz="2400" dirty="0"/>
                    </a:p>
                  </a:txBody>
                  <a:tcPr/>
                </a:tc>
                <a:tc>
                  <a:txBody>
                    <a:bodyPr/>
                    <a:lstStyle/>
                    <a:p>
                      <a:pPr algn="ctr"/>
                      <a:r>
                        <a:rPr lang="en-US" altLang="zh-TW" sz="2400" dirty="0"/>
                        <a:t>0.7689</a:t>
                      </a:r>
                      <a:endParaRPr lang="zh-TW" altLang="en-US" sz="2400" dirty="0"/>
                    </a:p>
                  </a:txBody>
                  <a:tcPr/>
                </a:tc>
                <a:tc>
                  <a:txBody>
                    <a:bodyPr/>
                    <a:lstStyle/>
                    <a:p>
                      <a:pPr algn="ctr"/>
                      <a:r>
                        <a:rPr lang="en-US" altLang="zh-TW" sz="2400" dirty="0"/>
                        <a:t>0.5362 </a:t>
                      </a:r>
                      <a:endParaRPr lang="zh-TW" altLang="en-US" sz="2400" dirty="0"/>
                    </a:p>
                  </a:txBody>
                  <a:tcPr/>
                </a:tc>
                <a:tc>
                  <a:txBody>
                    <a:bodyPr/>
                    <a:lstStyle/>
                    <a:p>
                      <a:pPr algn="ctr"/>
                      <a:r>
                        <a:rPr lang="en-US" altLang="zh-TW" sz="2400" dirty="0"/>
                        <a:t>0.8484</a:t>
                      </a:r>
                      <a:endParaRPr lang="zh-TW" altLang="en-US" sz="2400" dirty="0"/>
                    </a:p>
                  </a:txBody>
                  <a:tcPr/>
                </a:tc>
                <a:extLst>
                  <a:ext uri="{0D108BD9-81ED-4DB2-BD59-A6C34878D82A}">
                    <a16:rowId xmlns:a16="http://schemas.microsoft.com/office/drawing/2014/main" val="376561527"/>
                  </a:ext>
                </a:extLst>
              </a:tr>
              <a:tr h="370840">
                <a:tc>
                  <a:txBody>
                    <a:bodyPr/>
                    <a:lstStyle/>
                    <a:p>
                      <a:pPr algn="ctr"/>
                      <a:r>
                        <a:rPr lang="en-US" altLang="zh-TW" sz="2400" dirty="0"/>
                        <a:t>10 min</a:t>
                      </a:r>
                      <a:endParaRPr lang="zh-TW" altLang="en-US" sz="2400" dirty="0"/>
                    </a:p>
                  </a:txBody>
                  <a:tcPr/>
                </a:tc>
                <a:tc>
                  <a:txBody>
                    <a:bodyPr/>
                    <a:lstStyle/>
                    <a:p>
                      <a:pPr algn="ctr"/>
                      <a:r>
                        <a:rPr lang="en-US" altLang="zh-TW" sz="2400" dirty="0"/>
                        <a:t>0.7123 </a:t>
                      </a:r>
                      <a:endParaRPr lang="zh-TW" altLang="en-US" sz="2400" dirty="0"/>
                    </a:p>
                  </a:txBody>
                  <a:tcPr/>
                </a:tc>
                <a:tc>
                  <a:txBody>
                    <a:bodyPr/>
                    <a:lstStyle/>
                    <a:p>
                      <a:pPr algn="ctr"/>
                      <a:r>
                        <a:rPr lang="en-US" altLang="zh-TW" sz="2400" dirty="0"/>
                        <a:t>0.4214</a:t>
                      </a:r>
                      <a:endParaRPr lang="zh-TW" altLang="en-US" sz="2400" dirty="0"/>
                    </a:p>
                  </a:txBody>
                  <a:tcPr/>
                </a:tc>
                <a:tc>
                  <a:txBody>
                    <a:bodyPr/>
                    <a:lstStyle/>
                    <a:p>
                      <a:pPr algn="ctr"/>
                      <a:r>
                        <a:rPr lang="en-US" altLang="zh-TW" sz="2400" dirty="0"/>
                        <a:t>0.7089</a:t>
                      </a:r>
                      <a:endParaRPr lang="zh-TW" altLang="en-US" sz="2400" dirty="0"/>
                    </a:p>
                  </a:txBody>
                  <a:tcPr/>
                </a:tc>
                <a:tc>
                  <a:txBody>
                    <a:bodyPr/>
                    <a:lstStyle/>
                    <a:p>
                      <a:pPr algn="ctr"/>
                      <a:r>
                        <a:rPr lang="en-US" altLang="zh-TW" sz="2400" dirty="0"/>
                        <a:t>0.4179</a:t>
                      </a:r>
                      <a:endParaRPr lang="zh-TW" altLang="en-US" sz="2400" dirty="0"/>
                    </a:p>
                  </a:txBody>
                  <a:tcPr/>
                </a:tc>
                <a:tc>
                  <a:txBody>
                    <a:bodyPr/>
                    <a:lstStyle/>
                    <a:p>
                      <a:pPr algn="ctr"/>
                      <a:r>
                        <a:rPr lang="en-US" altLang="zh-TW" sz="2400" dirty="0"/>
                        <a:t>0.7772</a:t>
                      </a:r>
                      <a:endParaRPr lang="zh-TW" altLang="en-US" sz="2400" dirty="0"/>
                    </a:p>
                  </a:txBody>
                  <a:tcPr/>
                </a:tc>
                <a:extLst>
                  <a:ext uri="{0D108BD9-81ED-4DB2-BD59-A6C34878D82A}">
                    <a16:rowId xmlns:a16="http://schemas.microsoft.com/office/drawing/2014/main" val="2860199398"/>
                  </a:ext>
                </a:extLst>
              </a:tr>
              <a:tr h="370840">
                <a:tc>
                  <a:txBody>
                    <a:bodyPr/>
                    <a:lstStyle/>
                    <a:p>
                      <a:pPr algn="ctr"/>
                      <a:r>
                        <a:rPr lang="en-US" altLang="zh-TW" sz="2400" dirty="0"/>
                        <a:t>30 min</a:t>
                      </a:r>
                      <a:endParaRPr lang="zh-TW" altLang="en-US" sz="2400" dirty="0"/>
                    </a:p>
                  </a:txBody>
                  <a:tcPr/>
                </a:tc>
                <a:tc>
                  <a:txBody>
                    <a:bodyPr/>
                    <a:lstStyle/>
                    <a:p>
                      <a:pPr algn="ctr"/>
                      <a:r>
                        <a:rPr lang="en-US" altLang="zh-TW" sz="2400" dirty="0"/>
                        <a:t>0.6059</a:t>
                      </a:r>
                      <a:endParaRPr lang="zh-TW" altLang="en-US" sz="2400" dirty="0"/>
                    </a:p>
                  </a:txBody>
                  <a:tcPr/>
                </a:tc>
                <a:tc>
                  <a:txBody>
                    <a:bodyPr/>
                    <a:lstStyle/>
                    <a:p>
                      <a:pPr algn="ctr"/>
                      <a:r>
                        <a:rPr lang="en-US" altLang="zh-TW" sz="2400" dirty="0"/>
                        <a:t>0.2034 </a:t>
                      </a:r>
                      <a:endParaRPr lang="zh-TW" altLang="en-US" sz="2400" dirty="0"/>
                    </a:p>
                  </a:txBody>
                  <a:tcPr/>
                </a:tc>
                <a:tc>
                  <a:txBody>
                    <a:bodyPr/>
                    <a:lstStyle/>
                    <a:p>
                      <a:pPr algn="ctr"/>
                      <a:r>
                        <a:rPr lang="en-US" altLang="zh-TW" sz="2400" dirty="0"/>
                        <a:t>0.5699</a:t>
                      </a:r>
                      <a:endParaRPr lang="zh-TW" altLang="en-US" sz="2400" dirty="0"/>
                    </a:p>
                  </a:txBody>
                  <a:tcPr/>
                </a:tc>
                <a:tc>
                  <a:txBody>
                    <a:bodyPr/>
                    <a:lstStyle/>
                    <a:p>
                      <a:pPr algn="ctr"/>
                      <a:r>
                        <a:rPr lang="en-US" altLang="zh-TW" sz="2400" dirty="0"/>
                        <a:t>0.1479</a:t>
                      </a:r>
                      <a:endParaRPr lang="zh-TW" altLang="en-US" sz="2400" dirty="0"/>
                    </a:p>
                  </a:txBody>
                  <a:tcPr/>
                </a:tc>
                <a:tc>
                  <a:txBody>
                    <a:bodyPr/>
                    <a:lstStyle/>
                    <a:p>
                      <a:pPr algn="ctr"/>
                      <a:r>
                        <a:rPr lang="en-US" altLang="zh-TW" sz="2400" dirty="0"/>
                        <a:t>0.6123</a:t>
                      </a:r>
                      <a:endParaRPr lang="zh-TW" altLang="en-US" sz="2400" dirty="0"/>
                    </a:p>
                  </a:txBody>
                  <a:tcPr/>
                </a:tc>
                <a:extLst>
                  <a:ext uri="{0D108BD9-81ED-4DB2-BD59-A6C34878D82A}">
                    <a16:rowId xmlns:a16="http://schemas.microsoft.com/office/drawing/2014/main" val="1675853888"/>
                  </a:ext>
                </a:extLst>
              </a:tr>
              <a:tr h="370840">
                <a:tc>
                  <a:txBody>
                    <a:bodyPr/>
                    <a:lstStyle/>
                    <a:p>
                      <a:pPr algn="ctr"/>
                      <a:r>
                        <a:rPr lang="en-US" altLang="zh-TW" sz="2400" dirty="0"/>
                        <a:t>60 min</a:t>
                      </a:r>
                      <a:endParaRPr lang="zh-TW" altLang="en-US" sz="2400" dirty="0"/>
                    </a:p>
                  </a:txBody>
                  <a:tcPr/>
                </a:tc>
                <a:tc>
                  <a:txBody>
                    <a:bodyPr/>
                    <a:lstStyle/>
                    <a:p>
                      <a:pPr algn="ctr"/>
                      <a:r>
                        <a:rPr lang="en-US" altLang="zh-TW" sz="2400" dirty="0"/>
                        <a:t>0.6001</a:t>
                      </a:r>
                      <a:endParaRPr lang="zh-TW" altLang="en-US" sz="2400" dirty="0"/>
                    </a:p>
                  </a:txBody>
                  <a:tcPr/>
                </a:tc>
                <a:tc>
                  <a:txBody>
                    <a:bodyPr/>
                    <a:lstStyle/>
                    <a:p>
                      <a:pPr algn="ctr"/>
                      <a:r>
                        <a:rPr lang="en-US" altLang="zh-TW" sz="2400" dirty="0"/>
                        <a:t>0.191</a:t>
                      </a:r>
                      <a:endParaRPr lang="zh-TW" altLang="en-US" sz="2400" dirty="0"/>
                    </a:p>
                  </a:txBody>
                  <a:tcPr/>
                </a:tc>
                <a:tc>
                  <a:txBody>
                    <a:bodyPr/>
                    <a:lstStyle/>
                    <a:p>
                      <a:pPr algn="ctr"/>
                      <a:r>
                        <a:rPr lang="en-US" altLang="zh-TW" sz="2400" dirty="0"/>
                        <a:t>0.5748</a:t>
                      </a:r>
                      <a:endParaRPr lang="zh-TW" altLang="en-US" sz="2400" dirty="0"/>
                    </a:p>
                  </a:txBody>
                  <a:tcPr/>
                </a:tc>
                <a:tc>
                  <a:txBody>
                    <a:bodyPr/>
                    <a:lstStyle/>
                    <a:p>
                      <a:pPr algn="ctr"/>
                      <a:r>
                        <a:rPr lang="en-US" altLang="zh-TW" sz="2400" dirty="0"/>
                        <a:t>0.1629</a:t>
                      </a:r>
                      <a:endParaRPr lang="zh-TW" altLang="en-US" sz="2400" dirty="0"/>
                    </a:p>
                  </a:txBody>
                  <a:tcPr/>
                </a:tc>
                <a:tc>
                  <a:txBody>
                    <a:bodyPr/>
                    <a:lstStyle/>
                    <a:p>
                      <a:pPr algn="ctr"/>
                      <a:r>
                        <a:rPr lang="en-US" altLang="zh-TW" sz="2400" dirty="0"/>
                        <a:t>0.6233</a:t>
                      </a:r>
                      <a:endParaRPr lang="zh-TW" altLang="en-US" sz="2400" dirty="0"/>
                    </a:p>
                  </a:txBody>
                  <a:tcPr/>
                </a:tc>
                <a:extLst>
                  <a:ext uri="{0D108BD9-81ED-4DB2-BD59-A6C34878D82A}">
                    <a16:rowId xmlns:a16="http://schemas.microsoft.com/office/drawing/2014/main" val="2396964181"/>
                  </a:ext>
                </a:extLst>
              </a:tr>
              <a:tr h="370840">
                <a:tc>
                  <a:txBody>
                    <a:bodyPr/>
                    <a:lstStyle/>
                    <a:p>
                      <a:pPr algn="ctr"/>
                      <a:r>
                        <a:rPr lang="en-US" altLang="zh-TW" sz="2400" dirty="0"/>
                        <a:t>120 min</a:t>
                      </a:r>
                      <a:endParaRPr lang="zh-TW" altLang="en-US" sz="2400" dirty="0"/>
                    </a:p>
                  </a:txBody>
                  <a:tcPr/>
                </a:tc>
                <a:tc>
                  <a:txBody>
                    <a:bodyPr/>
                    <a:lstStyle/>
                    <a:p>
                      <a:pPr algn="ctr"/>
                      <a:r>
                        <a:rPr lang="en-US" altLang="zh-TW" sz="2400" dirty="0"/>
                        <a:t>0.5853</a:t>
                      </a:r>
                      <a:endParaRPr lang="zh-TW" altLang="en-US" sz="2400" dirty="0"/>
                    </a:p>
                  </a:txBody>
                  <a:tcPr/>
                </a:tc>
                <a:tc>
                  <a:txBody>
                    <a:bodyPr/>
                    <a:lstStyle/>
                    <a:p>
                      <a:pPr algn="ctr"/>
                      <a:r>
                        <a:rPr lang="en-US" altLang="zh-TW" sz="2400" dirty="0"/>
                        <a:t>0.1581</a:t>
                      </a:r>
                      <a:endParaRPr lang="zh-TW" altLang="en-US" sz="2400" dirty="0"/>
                    </a:p>
                  </a:txBody>
                  <a:tcPr/>
                </a:tc>
                <a:tc>
                  <a:txBody>
                    <a:bodyPr/>
                    <a:lstStyle/>
                    <a:p>
                      <a:pPr algn="ctr"/>
                      <a:r>
                        <a:rPr lang="en-US" altLang="zh-TW" sz="2400" dirty="0"/>
                        <a:t>0.5569</a:t>
                      </a:r>
                      <a:endParaRPr lang="zh-TW" altLang="en-US" sz="2400" dirty="0"/>
                    </a:p>
                  </a:txBody>
                  <a:tcPr/>
                </a:tc>
                <a:tc>
                  <a:txBody>
                    <a:bodyPr/>
                    <a:lstStyle/>
                    <a:p>
                      <a:pPr algn="ctr"/>
                      <a:r>
                        <a:rPr lang="en-US" altLang="zh-TW" sz="2400" dirty="0"/>
                        <a:t>0.1201</a:t>
                      </a:r>
                      <a:endParaRPr lang="zh-TW" altLang="en-US" sz="2400" dirty="0"/>
                    </a:p>
                  </a:txBody>
                  <a:tcPr/>
                </a:tc>
                <a:tc>
                  <a:txBody>
                    <a:bodyPr/>
                    <a:lstStyle/>
                    <a:p>
                      <a:pPr algn="ctr"/>
                      <a:r>
                        <a:rPr lang="en-US" altLang="zh-TW" sz="2400" dirty="0"/>
                        <a:t>0.5968</a:t>
                      </a:r>
                      <a:endParaRPr lang="zh-TW" altLang="en-US" sz="2400" dirty="0"/>
                    </a:p>
                  </a:txBody>
                  <a:tcPr/>
                </a:tc>
                <a:extLst>
                  <a:ext uri="{0D108BD9-81ED-4DB2-BD59-A6C34878D82A}">
                    <a16:rowId xmlns:a16="http://schemas.microsoft.com/office/drawing/2014/main" val="1386920364"/>
                  </a:ext>
                </a:extLst>
              </a:tr>
              <a:tr h="370840">
                <a:tc>
                  <a:txBody>
                    <a:bodyPr/>
                    <a:lstStyle/>
                    <a:p>
                      <a:pPr algn="ctr"/>
                      <a:r>
                        <a:rPr lang="en-US" altLang="zh-TW" sz="2400" dirty="0"/>
                        <a:t>180 min </a:t>
                      </a:r>
                      <a:endParaRPr lang="zh-TW" altLang="en-US" sz="2400" dirty="0"/>
                    </a:p>
                  </a:txBody>
                  <a:tcPr/>
                </a:tc>
                <a:tc>
                  <a:txBody>
                    <a:bodyPr/>
                    <a:lstStyle/>
                    <a:p>
                      <a:pPr algn="ctr"/>
                      <a:r>
                        <a:rPr lang="en-US" altLang="zh-TW" sz="2400" dirty="0"/>
                        <a:t>0.5649</a:t>
                      </a:r>
                      <a:endParaRPr lang="zh-TW" altLang="en-US" sz="2400" dirty="0"/>
                    </a:p>
                  </a:txBody>
                  <a:tcPr/>
                </a:tc>
                <a:tc>
                  <a:txBody>
                    <a:bodyPr/>
                    <a:lstStyle/>
                    <a:p>
                      <a:pPr algn="ctr"/>
                      <a:r>
                        <a:rPr lang="en-US" altLang="zh-TW" sz="2400" dirty="0"/>
                        <a:t>0.1097</a:t>
                      </a:r>
                      <a:endParaRPr lang="zh-TW" altLang="en-US" sz="2400" dirty="0"/>
                    </a:p>
                  </a:txBody>
                  <a:tcPr/>
                </a:tc>
                <a:tc>
                  <a:txBody>
                    <a:bodyPr/>
                    <a:lstStyle/>
                    <a:p>
                      <a:pPr algn="ctr"/>
                      <a:r>
                        <a:rPr lang="en-US" altLang="zh-TW" sz="2400" dirty="0"/>
                        <a:t>0.5549</a:t>
                      </a:r>
                      <a:endParaRPr lang="zh-TW" altLang="en-US" sz="2400" dirty="0"/>
                    </a:p>
                  </a:txBody>
                  <a:tcPr/>
                </a:tc>
                <a:tc>
                  <a:txBody>
                    <a:bodyPr/>
                    <a:lstStyle/>
                    <a:p>
                      <a:pPr algn="ctr"/>
                      <a:r>
                        <a:rPr lang="en-US" altLang="zh-TW" sz="2400" dirty="0"/>
                        <a:t>0.1021</a:t>
                      </a:r>
                      <a:endParaRPr lang="zh-TW" altLang="en-US" sz="2400" dirty="0"/>
                    </a:p>
                  </a:txBody>
                  <a:tcPr/>
                </a:tc>
                <a:tc>
                  <a:txBody>
                    <a:bodyPr/>
                    <a:lstStyle/>
                    <a:p>
                      <a:pPr algn="ctr"/>
                      <a:r>
                        <a:rPr lang="en-US" altLang="zh-TW" sz="2400" dirty="0"/>
                        <a:t>0.5758</a:t>
                      </a:r>
                      <a:endParaRPr lang="zh-TW" altLang="en-US" sz="2400" dirty="0"/>
                    </a:p>
                  </a:txBody>
                  <a:tcPr/>
                </a:tc>
                <a:extLst>
                  <a:ext uri="{0D108BD9-81ED-4DB2-BD59-A6C34878D82A}">
                    <a16:rowId xmlns:a16="http://schemas.microsoft.com/office/drawing/2014/main" val="101513928"/>
                  </a:ext>
                </a:extLst>
              </a:tr>
            </a:tbl>
          </a:graphicData>
        </a:graphic>
      </p:graphicFrame>
    </p:spTree>
    <p:extLst>
      <p:ext uri="{BB962C8B-B14F-4D97-AF65-F5344CB8AC3E}">
        <p14:creationId xmlns:p14="http://schemas.microsoft.com/office/powerpoint/2010/main" val="1235773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預測液位升降結果</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133</a:t>
            </a:fld>
            <a:endParaRPr kumimoji="1" lang="zh-TW" altLang="en-US"/>
          </a:p>
        </p:txBody>
      </p:sp>
      <p:pic>
        <p:nvPicPr>
          <p:cNvPr id="7" name="圖片 6">
            <a:extLst>
              <a:ext uri="{FF2B5EF4-FFF2-40B4-BE49-F238E27FC236}">
                <a16:creationId xmlns:a16="http://schemas.microsoft.com/office/drawing/2014/main" id="{538C224E-CFE0-1676-DAD4-B8586F792C9A}"/>
              </a:ext>
            </a:extLst>
          </p:cNvPr>
          <p:cNvPicPr>
            <a:picLocks noChangeAspect="1"/>
          </p:cNvPicPr>
          <p:nvPr/>
        </p:nvPicPr>
        <p:blipFill>
          <a:blip r:embed="rId2"/>
          <a:stretch>
            <a:fillRect/>
          </a:stretch>
        </p:blipFill>
        <p:spPr>
          <a:xfrm>
            <a:off x="2286000" y="1454150"/>
            <a:ext cx="7620000" cy="4902200"/>
          </a:xfrm>
          <a:prstGeom prst="rect">
            <a:avLst/>
          </a:prstGeom>
        </p:spPr>
      </p:pic>
    </p:spTree>
    <p:extLst>
      <p:ext uri="{BB962C8B-B14F-4D97-AF65-F5344CB8AC3E}">
        <p14:creationId xmlns:p14="http://schemas.microsoft.com/office/powerpoint/2010/main" val="805093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預測液位升降結論</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134</a:t>
            </a:fld>
            <a:endParaRPr kumimoji="1" lang="zh-TW" altLang="en-US"/>
          </a:p>
        </p:txBody>
      </p:sp>
      <p:sp>
        <p:nvSpPr>
          <p:cNvPr id="6" name="文字方塊 5">
            <a:extLst>
              <a:ext uri="{FF2B5EF4-FFF2-40B4-BE49-F238E27FC236}">
                <a16:creationId xmlns:a16="http://schemas.microsoft.com/office/drawing/2014/main" id="{91AF4ED4-0CA9-FD82-6026-21BEA0CA4435}"/>
              </a:ext>
            </a:extLst>
          </p:cNvPr>
          <p:cNvSpPr txBox="1"/>
          <p:nvPr/>
        </p:nvSpPr>
        <p:spPr>
          <a:xfrm>
            <a:off x="838200" y="1727733"/>
            <a:ext cx="10720242" cy="3347840"/>
          </a:xfrm>
          <a:prstGeom prst="rect">
            <a:avLst/>
          </a:prstGeom>
          <a:noFill/>
        </p:spPr>
        <p:txBody>
          <a:bodyPr wrap="none" rtlCol="0">
            <a:spAutoFit/>
          </a:bodyPr>
          <a:lstStyle/>
          <a:p>
            <a:pPr>
              <a:lnSpc>
                <a:spcPct val="150000"/>
              </a:lnSpc>
            </a:pPr>
            <a:r>
              <a:rPr kumimoji="1" lang="zh-TW" altLang="en-US" sz="2400" dirty="0"/>
              <a:t>當我們在</a:t>
            </a:r>
            <a:r>
              <a:rPr kumimoji="1" lang="zh-TW" altLang="en-US" sz="2400" b="1" dirty="0"/>
              <a:t>預測一到五分鐘的</a:t>
            </a:r>
            <a:r>
              <a:rPr kumimoji="1" lang="en-US" altLang="zh-TW" sz="2400" b="1" dirty="0"/>
              <a:t>Holder</a:t>
            </a:r>
            <a:r>
              <a:rPr kumimoji="1" lang="zh-TW" altLang="en-US" sz="2400" b="1" dirty="0"/>
              <a:t>液位升降時，使用</a:t>
            </a:r>
            <a:r>
              <a:rPr kumimoji="1" lang="en-US" altLang="zh-TW" sz="2400" b="1" dirty="0"/>
              <a:t>logistic</a:t>
            </a:r>
            <a:r>
              <a:rPr kumimoji="1" lang="zh-TW" altLang="en-US" sz="2400" b="1" dirty="0"/>
              <a:t> </a:t>
            </a:r>
            <a:r>
              <a:rPr kumimoji="1" lang="en-US" altLang="zh-TW" sz="2400" b="1" dirty="0"/>
              <a:t>regression</a:t>
            </a:r>
            <a:r>
              <a:rPr kumimoji="1" lang="zh-TW" altLang="en-US" sz="2400" b="1" dirty="0"/>
              <a:t>進行</a:t>
            </a:r>
            <a:br>
              <a:rPr kumimoji="1" lang="en-US" altLang="zh-TW" sz="2400" b="1" dirty="0"/>
            </a:br>
            <a:r>
              <a:rPr kumimoji="1" lang="zh-TW" altLang="en-US" sz="2400" b="1" dirty="0"/>
              <a:t>分類非常的準確</a:t>
            </a:r>
            <a:r>
              <a:rPr kumimoji="1" lang="zh-TW" altLang="en-US" sz="2400" dirty="0"/>
              <a:t>，無論是</a:t>
            </a:r>
            <a:r>
              <a:rPr kumimoji="1" lang="en-US" altLang="zh-TW" sz="2400" dirty="0"/>
              <a:t>Accuracy</a:t>
            </a:r>
            <a:r>
              <a:rPr kumimoji="1" lang="zh-TW" altLang="en-US" sz="2400" dirty="0"/>
              <a:t>、</a:t>
            </a:r>
            <a:r>
              <a:rPr kumimoji="1" lang="en-US" altLang="zh-TW" sz="2400" dirty="0"/>
              <a:t>Kappa</a:t>
            </a:r>
            <a:r>
              <a:rPr kumimoji="1" lang="zh-TW" altLang="en-US" sz="2400" dirty="0"/>
              <a:t>、</a:t>
            </a:r>
            <a:r>
              <a:rPr kumimoji="1" lang="en-US" altLang="zh-TW" sz="2400" dirty="0"/>
              <a:t>AUC</a:t>
            </a:r>
            <a:r>
              <a:rPr kumimoji="1" lang="zh-TW" altLang="en-US" sz="2400" dirty="0"/>
              <a:t>都可以說明預測的準確。但</a:t>
            </a:r>
            <a:endParaRPr kumimoji="1" lang="en-US" altLang="zh-TW" sz="2400" dirty="0"/>
          </a:p>
          <a:p>
            <a:pPr>
              <a:lnSpc>
                <a:spcPct val="150000"/>
              </a:lnSpc>
            </a:pPr>
            <a:r>
              <a:rPr kumimoji="1" lang="zh-TW" altLang="en-US" sz="2400" dirty="0"/>
              <a:t>當我</a:t>
            </a:r>
            <a:r>
              <a:rPr kumimoji="1" lang="zh-TW" altLang="en-US" sz="2400" b="1" dirty="0"/>
              <a:t>預測到十分鐘時</a:t>
            </a:r>
            <a:r>
              <a:rPr kumimoji="1" lang="en-US" altLang="zh-TW" sz="2400" b="1" dirty="0"/>
              <a:t>Kappa</a:t>
            </a:r>
            <a:r>
              <a:rPr kumimoji="1" lang="zh-TW" altLang="en-US" sz="2400" b="1" dirty="0"/>
              <a:t>、</a:t>
            </a:r>
            <a:r>
              <a:rPr lang="en-US" altLang="zh-TW" sz="2400" b="1" dirty="0"/>
              <a:t> AUC</a:t>
            </a:r>
            <a:r>
              <a:rPr lang="zh-TW" altLang="en-US" sz="2400" b="1" dirty="0"/>
              <a:t>這兩個數值開始說明預測開始漸漸不準確，</a:t>
            </a:r>
            <a:endParaRPr lang="en-US" altLang="zh-TW" sz="2400" b="1" dirty="0"/>
          </a:p>
          <a:p>
            <a:pPr>
              <a:lnSpc>
                <a:spcPct val="150000"/>
              </a:lnSpc>
            </a:pPr>
            <a:r>
              <a:rPr kumimoji="1" lang="zh-TW" altLang="en-US" sz="2400" b="1" dirty="0"/>
              <a:t>到三十分鐘時此模型對於液位升降並無法有效預測</a:t>
            </a:r>
            <a:r>
              <a:rPr kumimoji="1" lang="zh-TW" altLang="en-US" sz="2400" dirty="0"/>
              <a:t>，考量到液位升降是</a:t>
            </a:r>
            <a:r>
              <a:rPr kumimoji="1" lang="zh-TW" altLang="en-US" sz="2400" b="1" dirty="0"/>
              <a:t>變化</a:t>
            </a:r>
            <a:endParaRPr kumimoji="1" lang="en-US" altLang="zh-TW" sz="2400" b="1" dirty="0"/>
          </a:p>
          <a:p>
            <a:pPr>
              <a:lnSpc>
                <a:spcPct val="150000"/>
              </a:lnSpc>
            </a:pPr>
            <a:r>
              <a:rPr kumimoji="1" lang="zh-TW" altLang="en-US" sz="2400" b="1" dirty="0"/>
              <a:t>很快速的資料</a:t>
            </a:r>
            <a:r>
              <a:rPr kumimoji="1" lang="zh-TW" altLang="en-US" sz="2400" dirty="0"/>
              <a:t>，可能前十幾分鐘液位都在下降，但隔幾分鐘後液位卻突然升高</a:t>
            </a:r>
            <a:endParaRPr kumimoji="1" lang="en-US" altLang="zh-TW" sz="2400" dirty="0"/>
          </a:p>
          <a:p>
            <a:pPr>
              <a:lnSpc>
                <a:spcPct val="150000"/>
              </a:lnSpc>
            </a:pPr>
            <a:r>
              <a:rPr kumimoji="1" lang="zh-TW" altLang="en-US" sz="2400" dirty="0"/>
              <a:t>然後再隔幾分鐘就突然下降，故</a:t>
            </a:r>
            <a:r>
              <a:rPr kumimoji="1" lang="zh-TW" altLang="en-US" sz="2400" b="1" dirty="0"/>
              <a:t>無法進行長時間預測</a:t>
            </a:r>
            <a:r>
              <a:rPr kumimoji="1" lang="zh-TW" altLang="en-US" sz="2400" dirty="0"/>
              <a:t>。</a:t>
            </a:r>
            <a:endParaRPr kumimoji="1" lang="en-US" altLang="zh-TW" sz="2400" dirty="0"/>
          </a:p>
        </p:txBody>
      </p:sp>
    </p:spTree>
    <p:extLst>
      <p:ext uri="{BB962C8B-B14F-4D97-AF65-F5344CB8AC3E}">
        <p14:creationId xmlns:p14="http://schemas.microsoft.com/office/powerpoint/2010/main" val="24434323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a:xfrm>
            <a:off x="1524000" y="2235200"/>
            <a:ext cx="9144000" cy="2387600"/>
          </a:xfrm>
        </p:spPr>
        <p:txBody>
          <a:bodyPr anchor="ctr">
            <a:normAutofit/>
          </a:bodyPr>
          <a:lstStyle/>
          <a:p>
            <a:pPr>
              <a:lnSpc>
                <a:spcPct val="100000"/>
              </a:lnSpc>
            </a:pPr>
            <a:r>
              <a:rPr kumimoji="1" lang="en-US" altLang="zh-TW" sz="4800" dirty="0"/>
              <a:t>LDA</a:t>
            </a:r>
            <a:r>
              <a:rPr lang="en-US" altLang="zh-TW" sz="4800" dirty="0">
                <a:latin typeface="微軟正黑體" panose="020B0604030504040204" pitchFamily="34" charset="-120"/>
              </a:rPr>
              <a:t> &amp; </a:t>
            </a:r>
            <a:r>
              <a:rPr kumimoji="1" lang="en-US" altLang="zh-TW" sz="4800" dirty="0"/>
              <a:t>QDA</a:t>
            </a:r>
            <a:r>
              <a:rPr kumimoji="1" lang="zh-TW" altLang="en-US" sz="4800" dirty="0"/>
              <a:t>修正</a:t>
            </a:r>
            <a:br>
              <a:rPr kumimoji="1" lang="en-US" altLang="zh-TW" sz="4800" dirty="0"/>
            </a:br>
            <a:r>
              <a:rPr kumimoji="1" lang="zh-TW" altLang="en-US" sz="4800" dirty="0"/>
              <a:t>補充</a:t>
            </a:r>
            <a:r>
              <a:rPr kumimoji="1" lang="en-US" altLang="zh-TW" sz="4800" dirty="0">
                <a:latin typeface="微軟正黑體" panose="020B0604030504040204" pitchFamily="34" charset="-120"/>
                <a:ea typeface="微軟正黑體" panose="020B0604030504040204" pitchFamily="34" charset="-120"/>
              </a:rPr>
              <a:t>Naïve</a:t>
            </a:r>
            <a:r>
              <a:rPr kumimoji="1" lang="zh-TW" altLang="en-US" sz="4800" dirty="0">
                <a:latin typeface="微軟正黑體" panose="020B0604030504040204" pitchFamily="34" charset="-120"/>
                <a:ea typeface="微軟正黑體" panose="020B0604030504040204" pitchFamily="34" charset="-120"/>
              </a:rPr>
              <a:t> </a:t>
            </a:r>
            <a:r>
              <a:rPr kumimoji="1" lang="en-US" altLang="zh-TW" sz="4800" dirty="0">
                <a:latin typeface="微軟正黑體" panose="020B0604030504040204" pitchFamily="34" charset="-120"/>
                <a:ea typeface="微軟正黑體" panose="020B0604030504040204" pitchFamily="34" charset="-120"/>
              </a:rPr>
              <a:t>Bayes</a:t>
            </a:r>
            <a:endParaRPr kumimoji="1" lang="en-US" altLang="zh-TW" sz="4800"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Arial" panose="020B0604020202020204"/>
              <a:ea typeface="微軟正黑體" panose="020B0604030504040204" pitchFamily="34" charset="-120"/>
              <a:cs typeface="+mn-cs"/>
            </a:endParaRPr>
          </a:p>
        </p:txBody>
      </p:sp>
      <p:sp>
        <p:nvSpPr>
          <p:cNvPr id="5" name="投影片編號版面配置區 4">
            <a:extLst>
              <a:ext uri="{FF2B5EF4-FFF2-40B4-BE49-F238E27FC236}">
                <a16:creationId xmlns:a16="http://schemas.microsoft.com/office/drawing/2014/main" id="{73316BF5-B8ED-01DA-5578-3C9A4CCC4A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17058047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8EF31-57BE-4FA3-85E9-D4F296647B3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LDA&amp;QDA&amp;</a:t>
            </a:r>
            <a:r>
              <a:rPr kumimoji="1" lang="en-US" altLang="zh-TW" dirty="0">
                <a:latin typeface="微軟正黑體" panose="020B0604030504040204" pitchFamily="34" charset="-120"/>
                <a:ea typeface="微軟正黑體" panose="020B0604030504040204" pitchFamily="34" charset="-120"/>
              </a:rPr>
              <a:t> 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rPr>
              <a:t>模型初步結果</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EB553BC-AE33-42E3-A893-2826ED1F50D7}"/>
              </a:ext>
            </a:extLst>
          </p:cNvPr>
          <p:cNvSpPr>
            <a:spLocks noGrp="1"/>
          </p:cNvSpPr>
          <p:nvPr>
            <p:ph idx="1"/>
          </p:nvPr>
        </p:nvSpPr>
        <p:spPr/>
        <p:txBody>
          <a:bodyPr/>
          <a:lstStyle/>
          <a:p>
            <a:pPr>
              <a:lnSpc>
                <a:spcPct val="150000"/>
              </a:lnSpc>
            </a:pPr>
            <a:r>
              <a:rPr kumimoji="1" lang="zh-TW" altLang="en-US" sz="2800" dirty="0">
                <a:latin typeface="微軟正黑體" panose="020B0604030504040204" pitchFamily="34" charset="-120"/>
                <a:ea typeface="微軟正黑體" panose="020B0604030504040204" pitchFamily="34" charset="-120"/>
              </a:rPr>
              <a:t>模型概念：把</a:t>
            </a:r>
            <a:r>
              <a:rPr kumimoji="1" lang="en-US" altLang="zh-TW" sz="2800" dirty="0">
                <a:latin typeface="微軟正黑體" panose="020B0604030504040204" pitchFamily="34" charset="-120"/>
                <a:ea typeface="微軟正黑體" panose="020B0604030504040204" pitchFamily="34" charset="-120"/>
              </a:rPr>
              <a:t>Holder2</a:t>
            </a:r>
            <a:r>
              <a:rPr kumimoji="1" lang="zh-TW" altLang="en-US" sz="2800" dirty="0">
                <a:latin typeface="微軟正黑體" panose="020B0604030504040204" pitchFamily="34" charset="-120"/>
                <a:ea typeface="微軟正黑體" panose="020B0604030504040204" pitchFamily="34" charset="-120"/>
              </a:rPr>
              <a:t>液位的上升下降</a:t>
            </a:r>
            <a:r>
              <a:rPr kumimoji="1" lang="zh-TW" altLang="en-US"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微軟正黑體" panose="020B0604030504040204" pitchFamily="34" charset="-120"/>
              </a:rPr>
              <a:t>Holder2</a:t>
            </a:r>
            <a:r>
              <a:rPr kumimoji="1" lang="zh-TW" altLang="en-US" sz="2800" dirty="0">
                <a:latin typeface="微軟正黑體" panose="020B0604030504040204" pitchFamily="34" charset="-120"/>
                <a:ea typeface="微軟正黑體" panose="020B0604030504040204" pitchFamily="34" charset="-120"/>
              </a:rPr>
              <a:t>液位是否正常常為類別變數，把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溫度、壓力、液位，工廠產量</a:t>
            </a:r>
            <a:r>
              <a:rPr kumimoji="1" lang="zh-TW" altLang="en-US" dirty="0">
                <a:latin typeface="微軟正黑體" panose="020B0604030504040204" pitchFamily="34" charset="-120"/>
                <a:ea typeface="微軟正黑體" panose="020B0604030504040204" pitchFamily="34" charset="-120"/>
              </a:rPr>
              <a:t>，</a:t>
            </a:r>
            <a:r>
              <a:rPr kumimoji="1" lang="zh-TW" altLang="en-US" sz="2800" dirty="0">
                <a:latin typeface="微軟正黑體" panose="020B0604030504040204" pitchFamily="34" charset="-120"/>
                <a:ea typeface="微軟正黑體" panose="020B0604030504040204" pitchFamily="34" charset="-120"/>
              </a:rPr>
              <a:t>下游工廠的使用量</a:t>
            </a:r>
            <a:r>
              <a:rPr kumimoji="1" lang="zh-TW" altLang="en-US" dirty="0">
                <a:latin typeface="微軟正黑體" panose="020B0604030504040204" pitchFamily="34" charset="-120"/>
                <a:ea typeface="微軟正黑體" panose="020B0604030504040204" pitchFamily="34" charset="-120"/>
              </a:rPr>
              <a:t>及</a:t>
            </a:r>
            <a:r>
              <a:rPr kumimoji="1" lang="en-US" altLang="zh-TW" dirty="0">
                <a:latin typeface="微軟正黑體" panose="020B0604030504040204" pitchFamily="34" charset="-120"/>
                <a:ea typeface="微軟正黑體" panose="020B0604030504040204" pitchFamily="34" charset="-120"/>
              </a:rPr>
              <a:t>1~5</a:t>
            </a:r>
            <a:r>
              <a:rPr kumimoji="1" lang="zh-TW" altLang="en-US" dirty="0">
                <a:latin typeface="微軟正黑體" panose="020B0604030504040204" pitchFamily="34" charset="-120"/>
                <a:ea typeface="微軟正黑體" panose="020B0604030504040204" pitchFamily="34" charset="-120"/>
              </a:rPr>
              <a:t>分鐘的</a:t>
            </a:r>
            <a:r>
              <a:rPr kumimoji="1" lang="en-US" altLang="zh-TW" dirty="0">
                <a:latin typeface="微軟正黑體" panose="020B0604030504040204" pitchFamily="34" charset="-120"/>
                <a:ea typeface="微軟正黑體" panose="020B0604030504040204" pitchFamily="34" charset="-120"/>
              </a:rPr>
              <a:t>lag time</a:t>
            </a:r>
            <a:r>
              <a:rPr kumimoji="1" lang="zh-TW" altLang="en-US" sz="2800" dirty="0">
                <a:latin typeface="微軟正黑體" panose="020B0604030504040204" pitchFamily="34" charset="-120"/>
                <a:ea typeface="微軟正黑體" panose="020B0604030504040204" pitchFamily="34" charset="-120"/>
              </a:rPr>
              <a:t>當作變數，並加入兩種不同的日週期性變數，</a:t>
            </a:r>
            <a:r>
              <a:rPr kumimoji="1" lang="zh-TW" altLang="en-US" dirty="0">
                <a:latin typeface="微軟正黑體" panose="020B0604030504040204" pitchFamily="34" charset="-120"/>
                <a:ea typeface="微軟正黑體" panose="020B0604030504040204" pitchFamily="34" charset="-120"/>
              </a:rPr>
              <a:t>分別</a:t>
            </a:r>
            <a:r>
              <a:rPr kumimoji="1" lang="zh-TW" altLang="en-US" sz="2800" dirty="0">
                <a:latin typeface="微軟正黑體" panose="020B0604030504040204" pitchFamily="34" charset="-120"/>
                <a:ea typeface="微軟正黑體" panose="020B0604030504040204" pitchFamily="34" charset="-120"/>
              </a:rPr>
              <a:t>進行</a:t>
            </a:r>
            <a:r>
              <a:rPr kumimoji="1" lang="en-US" altLang="zh-TW" sz="2800" dirty="0">
                <a:latin typeface="微軟正黑體" panose="020B0604030504040204" pitchFamily="34" charset="-120"/>
                <a:ea typeface="微軟正黑體" panose="020B0604030504040204" pitchFamily="34" charset="-120"/>
              </a:rPr>
              <a:t>LDA</a:t>
            </a:r>
            <a:r>
              <a:rPr kumimoji="1" lang="zh-TW" altLang="en-US" sz="2800" dirty="0">
                <a:latin typeface="微軟正黑體" panose="020B0604030504040204" pitchFamily="34" charset="-120"/>
                <a:ea typeface="微軟正黑體" panose="020B0604030504040204" pitchFamily="34" charset="-120"/>
              </a:rPr>
              <a:t>、</a:t>
            </a:r>
            <a:r>
              <a:rPr kumimoji="1" lang="en-US" altLang="zh-TW" sz="2800" dirty="0">
                <a:latin typeface="微軟正黑體" panose="020B0604030504040204" pitchFamily="34" charset="-120"/>
                <a:ea typeface="微軟正黑體" panose="020B0604030504040204" pitchFamily="34" charset="-120"/>
              </a:rPr>
              <a:t>QDA</a:t>
            </a:r>
            <a:r>
              <a:rPr kumimoji="1" lang="zh-TW" altLang="en-US" sz="2800" dirty="0">
                <a:latin typeface="微軟正黑體" panose="020B0604030504040204" pitchFamily="34" charset="-120"/>
                <a:ea typeface="微軟正黑體" panose="020B0604030504040204" pitchFamily="34" charset="-120"/>
              </a:rPr>
              <a:t>及</a:t>
            </a:r>
            <a:r>
              <a:rPr kumimoji="1" lang="en-US" altLang="zh-TW" dirty="0">
                <a:latin typeface="微軟正黑體" panose="020B0604030504040204" pitchFamily="34" charset="-120"/>
                <a:ea typeface="微軟正黑體" panose="020B0604030504040204" pitchFamily="34" charset="-120"/>
              </a:rPr>
              <a:t>N</a:t>
            </a:r>
            <a:r>
              <a:rPr kumimoji="1" lang="en-US" altLang="zh-TW" sz="2800" dirty="0">
                <a:latin typeface="微軟正黑體" panose="020B0604030504040204" pitchFamily="34" charset="-120"/>
                <a:ea typeface="微軟正黑體" panose="020B0604030504040204" pitchFamily="34" charset="-120"/>
              </a:rPr>
              <a:t>aïve</a:t>
            </a:r>
            <a:r>
              <a:rPr kumimoji="1" lang="zh-TW" altLang="en-US" sz="2800" dirty="0">
                <a:latin typeface="微軟正黑體" panose="020B0604030504040204" pitchFamily="34" charset="-120"/>
                <a:ea typeface="微軟正黑體" panose="020B0604030504040204" pitchFamily="34" charset="-120"/>
              </a:rPr>
              <a:t> </a:t>
            </a:r>
            <a:r>
              <a:rPr kumimoji="1" lang="en-US" altLang="zh-TW" sz="2800" dirty="0">
                <a:latin typeface="微軟正黑體" panose="020B0604030504040204" pitchFamily="34" charset="-120"/>
                <a:ea typeface="微軟正黑體" panose="020B0604030504040204" pitchFamily="34" charset="-120"/>
              </a:rPr>
              <a:t>Bayes</a:t>
            </a:r>
            <a:r>
              <a:rPr kumimoji="1" lang="zh-TW" altLang="en-US" sz="2800" dirty="0">
                <a:latin typeface="微軟正黑體" panose="020B0604030504040204" pitchFamily="34" charset="-120"/>
                <a:ea typeface="微軟正黑體" panose="020B0604030504040204" pitchFamily="34" charset="-120"/>
              </a:rPr>
              <a:t>分析，並進行兩種不同的預測。</a:t>
            </a:r>
            <a:endParaRPr kumimoji="1" lang="en-US" altLang="zh-TW" sz="2800" dirty="0">
              <a:latin typeface="微軟正黑體" panose="020B0604030504040204" pitchFamily="34" charset="-120"/>
              <a:ea typeface="微軟正黑體" panose="020B0604030504040204" pitchFamily="34" charset="-120"/>
            </a:endParaRPr>
          </a:p>
          <a:p>
            <a:pPr>
              <a:lnSpc>
                <a:spcPct val="150000"/>
              </a:lnSpc>
            </a:pPr>
            <a:r>
              <a:rPr kumimoji="1" lang="zh-TW" altLang="en-US" sz="2800" dirty="0">
                <a:latin typeface="微軟正黑體" panose="020B0604030504040204" pitchFamily="34" charset="-120"/>
                <a:ea typeface="微軟正黑體" panose="020B0604030504040204" pitchFamily="34" charset="-120"/>
              </a:rPr>
              <a:t>期望效果：希望預測結果正確之機率愈高愈好。</a:t>
            </a:r>
            <a:endParaRPr kumimoji="1" lang="en-US" altLang="zh-TW" sz="2800" dirty="0">
              <a:latin typeface="微軟正黑體" panose="020B0604030504040204" pitchFamily="34" charset="-120"/>
              <a:ea typeface="微軟正黑體" panose="020B0604030504040204" pitchFamily="34" charset="-120"/>
            </a:endParaRP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903B7D1-E3DD-FDD5-AAA9-38A471857D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3816445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01C2D-9C26-4423-8147-C44A70533AF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LDA&amp;QDA&amp;</a:t>
            </a:r>
            <a:r>
              <a:rPr kumimoji="1" lang="en-US" altLang="zh-TW" dirty="0">
                <a:latin typeface="微軟正黑體" panose="020B0604030504040204" pitchFamily="34" charset="-120"/>
                <a:ea typeface="微軟正黑體" panose="020B0604030504040204" pitchFamily="34" charset="-120"/>
              </a:rPr>
              <a:t> 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模型方法</a:t>
            </a:r>
          </a:p>
        </p:txBody>
      </p:sp>
      <p:sp>
        <p:nvSpPr>
          <p:cNvPr id="3" name="內容版面配置區 2">
            <a:extLst>
              <a:ext uri="{FF2B5EF4-FFF2-40B4-BE49-F238E27FC236}">
                <a16:creationId xmlns:a16="http://schemas.microsoft.com/office/drawing/2014/main" id="{408BAD30-6935-4510-B842-E50724EAE2A2}"/>
              </a:ext>
            </a:extLst>
          </p:cNvPr>
          <p:cNvSpPr>
            <a:spLocks noGrp="1"/>
          </p:cNvSpPr>
          <p:nvPr>
            <p:ph idx="1"/>
          </p:nvPr>
        </p:nvSpPr>
        <p:spPr/>
        <p:txBody>
          <a:bodyPr/>
          <a:lstStyle/>
          <a:p>
            <a:pPr>
              <a:lnSpc>
                <a:spcPct val="150000"/>
              </a:lnSpc>
            </a:pPr>
            <a:r>
              <a:rPr lang="en-US" altLang="zh-TW" dirty="0">
                <a:latin typeface="微軟正黑體" panose="020B0604030504040204" pitchFamily="34" charset="-120"/>
                <a:ea typeface="微軟正黑體" panose="020B0604030504040204" pitchFamily="34" charset="-120"/>
              </a:rPr>
              <a:t>Type 1</a:t>
            </a:r>
            <a:r>
              <a:rPr lang="zh-TW" altLang="en-US" dirty="0">
                <a:latin typeface="微軟正黑體" panose="020B0604030504040204" pitchFamily="34" charset="-120"/>
                <a:ea typeface="微軟正黑體" panose="020B0604030504040204" pitchFamily="34" charset="-120"/>
              </a:rPr>
              <a:t>：先設定液位</a:t>
            </a:r>
            <a:r>
              <a:rPr kumimoji="1" lang="zh-TW" altLang="en-US" sz="2800" dirty="0">
                <a:latin typeface="微軟正黑體" panose="020B0604030504040204" pitchFamily="34" charset="-120"/>
                <a:ea typeface="微軟正黑體" panose="020B0604030504040204" pitchFamily="34" charset="-120"/>
              </a:rPr>
              <a:t>上升下降是為類別變數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7~11</a:t>
            </a:r>
            <a:r>
              <a:rPr kumimoji="1" lang="zh-TW" altLang="en-US" dirty="0">
                <a:latin typeface="微軟正黑體" panose="020B0604030504040204" pitchFamily="34" charset="-120"/>
                <a:ea typeface="微軟正黑體" panose="020B0604030504040204" pitchFamily="34" charset="-120"/>
              </a:rPr>
              <a:t>月作為</a:t>
            </a:r>
            <a:endParaRPr kumimoji="1"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kumimoji="1"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ea typeface="微軟正黑體" panose="020B0604030504040204" pitchFamily="34" charset="-120"/>
              </a:rPr>
              <a:t>              訓練模型，再對剩下的</a:t>
            </a:r>
            <a:r>
              <a:rPr kumimoji="1" lang="en-US" altLang="zh-TW" dirty="0">
                <a:latin typeface="微軟正黑體" panose="020B0604030504040204" pitchFamily="34" charset="-120"/>
                <a:ea typeface="微軟正黑體" panose="020B0604030504040204" pitchFamily="34" charset="-120"/>
              </a:rPr>
              <a:t>12</a:t>
            </a:r>
            <a:r>
              <a:rPr kumimoji="1" lang="zh-TW" altLang="en-US" dirty="0">
                <a:latin typeface="微軟正黑體" panose="020B0604030504040204" pitchFamily="34" charset="-120"/>
                <a:ea typeface="微軟正黑體" panose="020B0604030504040204" pitchFamily="34" charset="-120"/>
              </a:rPr>
              <a:t>月資料進行預測。</a:t>
            </a:r>
            <a:endParaRPr kumimoji="1"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Type 2 </a:t>
            </a:r>
            <a:r>
              <a:rPr lang="zh-TW" altLang="en-US" dirty="0">
                <a:latin typeface="微軟正黑體" panose="020B0604030504040204" pitchFamily="34" charset="-120"/>
                <a:ea typeface="微軟正黑體" panose="020B0604030504040204" pitchFamily="34" charset="-120"/>
              </a:rPr>
              <a:t>：先設定液位高於</a:t>
            </a:r>
            <a:r>
              <a:rPr lang="en-US" altLang="zh-TW" dirty="0">
                <a:latin typeface="微軟正黑體" panose="020B0604030504040204" pitchFamily="34" charset="-120"/>
                <a:ea typeface="微軟正黑體" panose="020B0604030504040204" pitchFamily="34" charset="-120"/>
              </a:rPr>
              <a:t>80%</a:t>
            </a:r>
            <a:r>
              <a:rPr lang="zh-TW" altLang="en-US" dirty="0">
                <a:latin typeface="微軟正黑體" panose="020B0604030504040204" pitchFamily="34" charset="-120"/>
                <a:ea typeface="微軟正黑體" panose="020B0604030504040204" pitchFamily="34" charset="-120"/>
              </a:rPr>
              <a:t>及低於</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abnormal</a:t>
            </a:r>
            <a:r>
              <a:rPr lang="zh-TW" altLang="en-US" dirty="0">
                <a:latin typeface="微軟正黑體" panose="020B0604030504040204" pitchFamily="34" charset="-120"/>
                <a:ea typeface="微軟正黑體" panose="020B0604030504040204" pitchFamily="34" charset="-120"/>
              </a:rPr>
              <a:t>，其餘則</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normal</a:t>
            </a:r>
            <a:r>
              <a:rPr lang="zh-TW" altLang="en-US" dirty="0">
                <a:latin typeface="微軟正黑體" panose="020B0604030504040204" pitchFamily="34" charset="-120"/>
                <a:ea typeface="微軟正黑體" panose="020B0604030504040204" pitchFamily="34" charset="-120"/>
              </a:rPr>
              <a:t>，並</a:t>
            </a:r>
            <a:r>
              <a:rPr kumimoji="1" lang="zh-TW" altLang="en-US" dirty="0">
                <a:latin typeface="微軟正黑體" panose="020B0604030504040204" pitchFamily="34" charset="-120"/>
                <a:ea typeface="微軟正黑體" panose="020B0604030504040204" pitchFamily="34" charset="-120"/>
              </a:rPr>
              <a:t>視</a:t>
            </a:r>
            <a:r>
              <a:rPr kumimoji="1" lang="zh-TW" altLang="en-US" sz="2800" dirty="0">
                <a:latin typeface="微軟正黑體" panose="020B0604030504040204" pitchFamily="34" charset="-120"/>
                <a:ea typeface="微軟正黑體" panose="020B0604030504040204" pitchFamily="34" charset="-120"/>
              </a:rPr>
              <a:t>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7~11</a:t>
            </a:r>
            <a:r>
              <a:rPr kumimoji="1" lang="zh-TW" altLang="en-US" dirty="0">
                <a:latin typeface="微軟正黑體" panose="020B0604030504040204" pitchFamily="34" charset="-120"/>
                <a:ea typeface="微軟正黑體" panose="020B0604030504040204" pitchFamily="34" charset="-120"/>
              </a:rPr>
              <a:t>月作為訓練模</a:t>
            </a:r>
            <a:endParaRPr kumimoji="1"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kumimoji="1"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ea typeface="微軟正黑體" panose="020B0604030504040204" pitchFamily="34" charset="-120"/>
              </a:rPr>
              <a:t>型，再對剩下的</a:t>
            </a:r>
            <a:r>
              <a:rPr kumimoji="1" lang="en-US" altLang="zh-TW" dirty="0">
                <a:latin typeface="微軟正黑體" panose="020B0604030504040204" pitchFamily="34" charset="-120"/>
                <a:ea typeface="微軟正黑體" panose="020B0604030504040204" pitchFamily="34" charset="-120"/>
              </a:rPr>
              <a:t>12</a:t>
            </a:r>
            <a:r>
              <a:rPr kumimoji="1" lang="zh-TW" altLang="en-US" dirty="0">
                <a:latin typeface="微軟正黑體" panose="020B0604030504040204" pitchFamily="34" charset="-120"/>
                <a:ea typeface="微軟正黑體" panose="020B0604030504040204" pitchFamily="34" charset="-120"/>
              </a:rPr>
              <a:t>月資料進行預測。</a:t>
            </a:r>
            <a:endParaRPr kumimoji="1" lang="en-US" altLang="zh-TW" dirty="0">
              <a:latin typeface="微軟正黑體" panose="020B0604030504040204" pitchFamily="34" charset="-120"/>
              <a:ea typeface="微軟正黑體" panose="020B0604030504040204" pitchFamily="34" charset="-120"/>
            </a:endParaRPr>
          </a:p>
          <a:p>
            <a:pPr>
              <a:lnSpc>
                <a:spcPct val="150000"/>
              </a:lnSpc>
            </a:pPr>
            <a:endParaRPr kumimoji="1"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D23F2E8-FBD0-CB78-10F7-0D1FC7CE3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40844337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12331</a:t>
                      </a:r>
                      <a:endParaRPr lang="zh-TW" altLang="en-US" sz="3200" dirty="0"/>
                    </a:p>
                  </a:txBody>
                  <a:tcPr anchor="ctr"/>
                </a:tc>
                <a:tc>
                  <a:txBody>
                    <a:bodyPr/>
                    <a:lstStyle/>
                    <a:p>
                      <a:pPr algn="ctr"/>
                      <a:r>
                        <a:rPr lang="en-US" altLang="zh-TW" sz="3200" dirty="0"/>
                        <a:t>2265</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975</a:t>
                      </a:r>
                      <a:endParaRPr lang="zh-TW" altLang="en-US" sz="3200" dirty="0"/>
                    </a:p>
                  </a:txBody>
                  <a:tcPr anchor="ctr"/>
                </a:tc>
                <a:tc>
                  <a:txBody>
                    <a:bodyPr/>
                    <a:lstStyle/>
                    <a:p>
                      <a:pPr algn="ctr"/>
                      <a:r>
                        <a:rPr lang="en-US" altLang="zh-TW" sz="3200" dirty="0"/>
                        <a:t>11069</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4"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0</a:t>
                      </a:r>
                      <a:endParaRPr lang="zh-TW" altLang="en-US" sz="3200" dirty="0"/>
                    </a:p>
                  </a:txBody>
                  <a:tcPr anchor="ctr"/>
                </a:tc>
                <a:tc>
                  <a:txBody>
                    <a:bodyPr/>
                    <a:lstStyle/>
                    <a:p>
                      <a:pPr algn="ctr"/>
                      <a:r>
                        <a:rPr lang="en-US" altLang="zh-TW" sz="3200" dirty="0"/>
                        <a:t>2836</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4</a:t>
                      </a:r>
                      <a:endParaRPr lang="zh-TW" altLang="en-US" sz="3200" dirty="0"/>
                    </a:p>
                  </a:txBody>
                  <a:tcPr anchor="ctr"/>
                </a:tc>
                <a:tc>
                  <a:txBody>
                    <a:bodyPr/>
                    <a:lstStyle/>
                    <a:p>
                      <a:pPr algn="ctr"/>
                      <a:r>
                        <a:rPr lang="en-US" altLang="zh-TW" sz="3200" dirty="0"/>
                        <a:t>23800</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375429"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503119" y="1367522"/>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87817"/>
            <a:ext cx="1292662" cy="2221121"/>
          </a:xfrm>
          <a:prstGeom prst="rect">
            <a:avLst/>
          </a:prstGeom>
          <a:noFill/>
        </p:spPr>
        <p:txBody>
          <a:bodyPr vert="vert270" wrap="none" rtlCol="0">
            <a:spAutoFit/>
          </a:bodyPr>
          <a:lstStyle/>
          <a:p>
            <a:r>
              <a:rPr lang="en-US" altLang="zh-TW" sz="3600" dirty="0"/>
              <a:t>Reference</a:t>
            </a:r>
          </a:p>
          <a:p>
            <a:endParaRPr lang="en-US" altLang="zh-TW" sz="3600" dirty="0"/>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90477"/>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64228" y="5490477"/>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41453641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QDA-</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9429</a:t>
                      </a:r>
                      <a:endParaRPr lang="zh-TW" altLang="en-US" sz="3200" dirty="0"/>
                    </a:p>
                  </a:txBody>
                  <a:tcPr anchor="ctr"/>
                </a:tc>
                <a:tc>
                  <a:txBody>
                    <a:bodyPr/>
                    <a:lstStyle/>
                    <a:p>
                      <a:pPr algn="ctr"/>
                      <a:r>
                        <a:rPr lang="en-US" altLang="zh-TW" sz="3200" dirty="0"/>
                        <a:t>5167</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1361</a:t>
                      </a:r>
                      <a:endParaRPr lang="zh-TW" altLang="en-US" sz="3200" dirty="0"/>
                    </a:p>
                  </a:txBody>
                  <a:tcPr anchor="ctr"/>
                </a:tc>
                <a:tc>
                  <a:txBody>
                    <a:bodyPr/>
                    <a:lstStyle/>
                    <a:p>
                      <a:pPr algn="ctr"/>
                      <a:r>
                        <a:rPr lang="en-US" altLang="zh-TW" sz="3200" dirty="0"/>
                        <a:t>10683</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2" y="2000238"/>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1669</a:t>
                      </a:r>
                      <a:endParaRPr lang="zh-TW" altLang="en-US" sz="3200" dirty="0"/>
                    </a:p>
                  </a:txBody>
                  <a:tcPr anchor="ctr"/>
                </a:tc>
                <a:tc>
                  <a:txBody>
                    <a:bodyPr/>
                    <a:lstStyle/>
                    <a:p>
                      <a:pPr algn="ctr"/>
                      <a:r>
                        <a:rPr lang="en-US" altLang="zh-TW" sz="3200" dirty="0"/>
                        <a:t>1167</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4500</a:t>
                      </a:r>
                      <a:endParaRPr lang="zh-TW" altLang="en-US" sz="3200" dirty="0"/>
                    </a:p>
                  </a:txBody>
                  <a:tcPr anchor="ctr"/>
                </a:tc>
                <a:tc>
                  <a:txBody>
                    <a:bodyPr/>
                    <a:lstStyle/>
                    <a:p>
                      <a:pPr algn="ctr"/>
                      <a:r>
                        <a:rPr lang="en-US" altLang="zh-TW" sz="3200" dirty="0"/>
                        <a:t>19304</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375429"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503117" y="1372409"/>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95673"/>
            <a:ext cx="738664" cy="2221121"/>
          </a:xfrm>
          <a:prstGeom prst="rect">
            <a:avLst/>
          </a:prstGeom>
          <a:noFill/>
        </p:spPr>
        <p:txBody>
          <a:bodyPr vert="vert270" wrap="none" rtlCol="0">
            <a:spAutoFit/>
          </a:bodyPr>
          <a:lstStyle/>
          <a:p>
            <a:r>
              <a:rPr lang="en-US" altLang="zh-TW" sz="3600" dirty="0"/>
              <a:t>Reference</a:t>
            </a:r>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84782"/>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64226" y="5484782"/>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354156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加入門檻值之結果</a:t>
            </a:r>
          </a:p>
        </p:txBody>
      </p:sp>
      <p:grpSp>
        <p:nvGrpSpPr>
          <p:cNvPr id="17" name="群組 16">
            <a:extLst>
              <a:ext uri="{FF2B5EF4-FFF2-40B4-BE49-F238E27FC236}">
                <a16:creationId xmlns:a16="http://schemas.microsoft.com/office/drawing/2014/main" id="{C9D8749E-82C7-445A-ADE4-17755D6F50F8}"/>
              </a:ext>
            </a:extLst>
          </p:cNvPr>
          <p:cNvGrpSpPr/>
          <p:nvPr/>
        </p:nvGrpSpPr>
        <p:grpSpPr>
          <a:xfrm>
            <a:off x="748742" y="1308443"/>
            <a:ext cx="10694516" cy="2292008"/>
            <a:chOff x="748743" y="1664043"/>
            <a:chExt cx="10694516" cy="2292008"/>
          </a:xfrm>
        </p:grpSpPr>
        <p:grpSp>
          <p:nvGrpSpPr>
            <p:cNvPr id="16" name="群組 15">
              <a:extLst>
                <a:ext uri="{FF2B5EF4-FFF2-40B4-BE49-F238E27FC236}">
                  <a16:creationId xmlns:a16="http://schemas.microsoft.com/office/drawing/2014/main" id="{652FA2AE-A378-42BE-9C1F-194ABAD1B8DC}"/>
                </a:ext>
              </a:extLst>
            </p:cNvPr>
            <p:cNvGrpSpPr/>
            <p:nvPr/>
          </p:nvGrpSpPr>
          <p:grpSpPr>
            <a:xfrm>
              <a:off x="748743" y="1672051"/>
              <a:ext cx="3420209" cy="2283999"/>
              <a:chOff x="748742" y="1672049"/>
              <a:chExt cx="4343869" cy="2654786"/>
            </a:xfrm>
          </p:grpSpPr>
          <p:pic>
            <p:nvPicPr>
              <p:cNvPr id="12" name="圖片 11">
                <a:extLst>
                  <a:ext uri="{FF2B5EF4-FFF2-40B4-BE49-F238E27FC236}">
                    <a16:creationId xmlns:a16="http://schemas.microsoft.com/office/drawing/2014/main" id="{89F09788-2256-47EC-BE9D-3C0A262E0407}"/>
                  </a:ext>
                </a:extLst>
              </p:cNvPr>
              <p:cNvPicPr>
                <a:picLocks noChangeAspect="1"/>
              </p:cNvPicPr>
              <p:nvPr/>
            </p:nvPicPr>
            <p:blipFill>
              <a:blip r:embed="rId3"/>
              <a:stretch>
                <a:fillRect/>
              </a:stretch>
            </p:blipFill>
            <p:spPr>
              <a:xfrm>
                <a:off x="748742" y="2072160"/>
                <a:ext cx="4343869" cy="2254675"/>
              </a:xfrm>
              <a:prstGeom prst="rect">
                <a:avLst/>
              </a:prstGeom>
            </p:spPr>
          </p:pic>
          <p:sp>
            <p:nvSpPr>
              <p:cNvPr id="15" name="文字方塊 14">
                <a:extLst>
                  <a:ext uri="{FF2B5EF4-FFF2-40B4-BE49-F238E27FC236}">
                    <a16:creationId xmlns:a16="http://schemas.microsoft.com/office/drawing/2014/main" id="{2F72309E-41C1-4F0D-8DD0-4F05D715F0AC}"/>
                  </a:ext>
                </a:extLst>
              </p:cNvPr>
              <p:cNvSpPr txBox="1"/>
              <p:nvPr/>
            </p:nvSpPr>
            <p:spPr>
              <a:xfrm>
                <a:off x="1972158" y="1672049"/>
                <a:ext cx="1897036" cy="44644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0.8</a:t>
                </a:r>
                <a:endParaRPr lang="zh-TW" altLang="en-US" sz="2000" dirty="0">
                  <a:latin typeface="微軟正黑體" panose="020B0604030504040204" pitchFamily="34" charset="-120"/>
                  <a:ea typeface="微軟正黑體" panose="020B0604030504040204" pitchFamily="34" charset="-120"/>
                </a:endParaRPr>
              </a:p>
            </p:txBody>
          </p:sp>
        </p:grpSp>
        <p:grpSp>
          <p:nvGrpSpPr>
            <p:cNvPr id="44" name="群組 43">
              <a:extLst>
                <a:ext uri="{FF2B5EF4-FFF2-40B4-BE49-F238E27FC236}">
                  <a16:creationId xmlns:a16="http://schemas.microsoft.com/office/drawing/2014/main" id="{39138B07-B980-4D8B-B3B3-3221E361157B}"/>
                </a:ext>
              </a:extLst>
            </p:cNvPr>
            <p:cNvGrpSpPr/>
            <p:nvPr/>
          </p:nvGrpSpPr>
          <p:grpSpPr>
            <a:xfrm>
              <a:off x="4385895" y="1672051"/>
              <a:ext cx="3420209" cy="2284000"/>
              <a:chOff x="748742" y="1672049"/>
              <a:chExt cx="4343869" cy="2654787"/>
            </a:xfrm>
          </p:grpSpPr>
          <p:pic>
            <p:nvPicPr>
              <p:cNvPr id="45" name="圖片 44">
                <a:extLst>
                  <a:ext uri="{FF2B5EF4-FFF2-40B4-BE49-F238E27FC236}">
                    <a16:creationId xmlns:a16="http://schemas.microsoft.com/office/drawing/2014/main" id="{3AA49EC2-0E7B-4776-9788-FC422D58A0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8742" y="2072161"/>
                <a:ext cx="4343869" cy="2254675"/>
              </a:xfrm>
              <a:prstGeom prst="rect">
                <a:avLst/>
              </a:prstGeom>
            </p:spPr>
          </p:pic>
          <p:sp>
            <p:nvSpPr>
              <p:cNvPr id="46" name="文字方塊 45">
                <a:extLst>
                  <a:ext uri="{FF2B5EF4-FFF2-40B4-BE49-F238E27FC236}">
                    <a16:creationId xmlns:a16="http://schemas.microsoft.com/office/drawing/2014/main" id="{A029C5D3-50C2-4013-AC60-554B070BDC71}"/>
                  </a:ext>
                </a:extLst>
              </p:cNvPr>
              <p:cNvSpPr txBox="1"/>
              <p:nvPr/>
            </p:nvSpPr>
            <p:spPr>
              <a:xfrm>
                <a:off x="1972159" y="1672049"/>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0.5</a:t>
                </a:r>
                <a:endParaRPr lang="zh-TW" altLang="en-US" sz="2000" dirty="0">
                  <a:latin typeface="微軟正黑體" panose="020B0604030504040204" pitchFamily="34" charset="-120"/>
                  <a:ea typeface="微軟正黑體" panose="020B0604030504040204" pitchFamily="34" charset="-120"/>
                </a:endParaRPr>
              </a:p>
            </p:txBody>
          </p:sp>
        </p:grpSp>
        <p:grpSp>
          <p:nvGrpSpPr>
            <p:cNvPr id="47" name="群組 46">
              <a:extLst>
                <a:ext uri="{FF2B5EF4-FFF2-40B4-BE49-F238E27FC236}">
                  <a16:creationId xmlns:a16="http://schemas.microsoft.com/office/drawing/2014/main" id="{5249CAFC-68A3-452B-8CB0-53635A13D185}"/>
                </a:ext>
              </a:extLst>
            </p:cNvPr>
            <p:cNvGrpSpPr/>
            <p:nvPr/>
          </p:nvGrpSpPr>
          <p:grpSpPr>
            <a:xfrm>
              <a:off x="8023050" y="1664043"/>
              <a:ext cx="3420209" cy="2292007"/>
              <a:chOff x="748742" y="1662740"/>
              <a:chExt cx="4343869" cy="2664094"/>
            </a:xfrm>
          </p:grpSpPr>
          <p:pic>
            <p:nvPicPr>
              <p:cNvPr id="48" name="圖片 47">
                <a:extLst>
                  <a:ext uri="{FF2B5EF4-FFF2-40B4-BE49-F238E27FC236}">
                    <a16:creationId xmlns:a16="http://schemas.microsoft.com/office/drawing/2014/main" id="{F9B96C6A-4399-4414-AA4D-E5F09DBDA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8742" y="2072161"/>
                <a:ext cx="4343869" cy="2254673"/>
              </a:xfrm>
              <a:prstGeom prst="rect">
                <a:avLst/>
              </a:prstGeom>
            </p:spPr>
          </p:pic>
          <p:sp>
            <p:nvSpPr>
              <p:cNvPr id="49" name="文字方塊 48">
                <a:extLst>
                  <a:ext uri="{FF2B5EF4-FFF2-40B4-BE49-F238E27FC236}">
                    <a16:creationId xmlns:a16="http://schemas.microsoft.com/office/drawing/2014/main" id="{8E6D6504-F33D-40D6-88AD-2C5A10608583}"/>
                  </a:ext>
                </a:extLst>
              </p:cNvPr>
              <p:cNvSpPr txBox="1"/>
              <p:nvPr/>
            </p:nvSpPr>
            <p:spPr>
              <a:xfrm>
                <a:off x="1972157" y="1662740"/>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0.2</a:t>
                </a:r>
                <a:endParaRPr lang="zh-TW" altLang="en-US" sz="2000" dirty="0">
                  <a:latin typeface="微軟正黑體" panose="020B0604030504040204" pitchFamily="34" charset="-120"/>
                  <a:ea typeface="微軟正黑體" panose="020B0604030504040204" pitchFamily="34" charset="-120"/>
                </a:endParaRPr>
              </a:p>
            </p:txBody>
          </p:sp>
        </p:grpSp>
      </p:gr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39" y="3952688"/>
            <a:ext cx="10694518" cy="228729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可以看到隨著門檻值的增加找到的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越分散。成功達到抽出某時間點下訓練資料集的目的，接下來將討論文不同預測模型下的預測情形。</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備註：</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文中並沒有說明之後選擇訓練模型資料時使用的門檻值，以及不同門檻值、距離計算方式對於後面預測準確率的影響，此部分可以做為小組日後實作時討論的方向。</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A8FE532-EE1A-AA1A-4DF7-E4E6EA9214D2}"/>
              </a:ext>
            </a:extLst>
          </p:cNvPr>
          <p:cNvSpPr>
            <a:spLocks noGrp="1"/>
          </p:cNvSpPr>
          <p:nvPr>
            <p:ph type="sldNum" sz="quarter" idx="12"/>
          </p:nvPr>
        </p:nvSpPr>
        <p:spPr/>
        <p:txBody>
          <a:bodyPr/>
          <a:lstStyle/>
          <a:p>
            <a:fld id="{C3836E5B-D4B7-FA44-A0C9-2630295C2636}" type="slidenum">
              <a:rPr kumimoji="1" lang="zh-TW" altLang="en-US" smtClean="0"/>
              <a:t>14</a:t>
            </a:fld>
            <a:endParaRPr kumimoji="1" lang="zh-TW" altLang="en-US"/>
          </a:p>
        </p:txBody>
      </p:sp>
    </p:spTree>
    <p:extLst>
      <p:ext uri="{BB962C8B-B14F-4D97-AF65-F5344CB8AC3E}">
        <p14:creationId xmlns:p14="http://schemas.microsoft.com/office/powerpoint/2010/main" val="34637967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a:xfrm>
            <a:off x="838199" y="365125"/>
            <a:ext cx="10977081" cy="1325563"/>
          </a:xfrm>
        </p:spPr>
        <p:txBody>
          <a:bodyPr/>
          <a:lstStyle/>
          <a:p>
            <a:r>
              <a:rPr kumimoji="1" lang="en-US" altLang="zh-TW" dirty="0">
                <a:latin typeface="微軟正黑體" panose="020B0604030504040204" pitchFamily="34" charset="-120"/>
                <a:ea typeface="微軟正黑體" panose="020B0604030504040204" pitchFamily="34" charset="-120"/>
              </a:rPr>
              <a:t>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8087</a:t>
                      </a:r>
                      <a:endParaRPr lang="zh-TW" altLang="en-US" sz="3200" dirty="0"/>
                    </a:p>
                  </a:txBody>
                  <a:tcPr anchor="ctr"/>
                </a:tc>
                <a:tc>
                  <a:txBody>
                    <a:bodyPr/>
                    <a:lstStyle/>
                    <a:p>
                      <a:pPr algn="ctr"/>
                      <a:r>
                        <a:rPr lang="en-US" altLang="zh-TW" sz="3200" dirty="0"/>
                        <a:t>6509</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511</a:t>
                      </a:r>
                      <a:endParaRPr lang="zh-TW" altLang="en-US" sz="3200" dirty="0"/>
                    </a:p>
                  </a:txBody>
                  <a:tcPr anchor="ctr"/>
                </a:tc>
                <a:tc>
                  <a:txBody>
                    <a:bodyPr/>
                    <a:lstStyle/>
                    <a:p>
                      <a:pPr algn="ctr"/>
                      <a:r>
                        <a:rPr lang="en-US" altLang="zh-TW" sz="3200" dirty="0"/>
                        <a:t>11533</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2" y="2000238"/>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1276</a:t>
                      </a:r>
                      <a:endParaRPr lang="zh-TW" altLang="en-US" sz="3200" dirty="0"/>
                    </a:p>
                  </a:txBody>
                  <a:tcPr anchor="ctr"/>
                </a:tc>
                <a:tc>
                  <a:txBody>
                    <a:bodyPr/>
                    <a:lstStyle/>
                    <a:p>
                      <a:pPr algn="ctr"/>
                      <a:r>
                        <a:rPr lang="en-US" altLang="zh-TW" sz="3200" dirty="0"/>
                        <a:t>1560</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1625</a:t>
                      </a:r>
                      <a:endParaRPr lang="zh-TW" altLang="en-US" sz="3200" dirty="0"/>
                    </a:p>
                  </a:txBody>
                  <a:tcPr anchor="ctr"/>
                </a:tc>
                <a:tc>
                  <a:txBody>
                    <a:bodyPr/>
                    <a:lstStyle/>
                    <a:p>
                      <a:pPr algn="ctr"/>
                      <a:r>
                        <a:rPr lang="en-US" altLang="zh-TW" sz="3200" dirty="0"/>
                        <a:t>22179</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424673"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453875" y="1367522"/>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95673"/>
            <a:ext cx="738664" cy="2221121"/>
          </a:xfrm>
          <a:prstGeom prst="rect">
            <a:avLst/>
          </a:prstGeom>
          <a:noFill/>
        </p:spPr>
        <p:txBody>
          <a:bodyPr vert="vert270" wrap="none" rtlCol="0">
            <a:spAutoFit/>
          </a:bodyPr>
          <a:lstStyle/>
          <a:p>
            <a:r>
              <a:rPr lang="en-US" altLang="zh-TW" sz="3600" dirty="0"/>
              <a:t>Reference</a:t>
            </a:r>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90476"/>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14984" y="5490475"/>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14520674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1073741" y="5969655"/>
            <a:ext cx="10044518"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根據分析結果在</a:t>
            </a:r>
            <a:r>
              <a:rPr lang="en-US" altLang="zh-TW" sz="2800" dirty="0"/>
              <a:t>Type 1</a:t>
            </a:r>
            <a:r>
              <a:rPr lang="zh-TW" altLang="en-US" sz="2800" dirty="0"/>
              <a:t>時</a:t>
            </a:r>
            <a:r>
              <a:rPr lang="en-US" altLang="zh-TW" sz="2800" dirty="0">
                <a:latin typeface="微軟正黑體" panose="020B0604030504040204" pitchFamily="34" charset="-120"/>
                <a:ea typeface="微軟正黑體" panose="020B0604030504040204" pitchFamily="34" charset="-120"/>
              </a:rPr>
              <a:t>LDA</a:t>
            </a:r>
            <a:r>
              <a:rPr lang="zh-TW" altLang="en-US" sz="2800" dirty="0">
                <a:latin typeface="微軟正黑體" panose="020B0604030504040204" pitchFamily="34" charset="-120"/>
                <a:ea typeface="微軟正黑體" panose="020B0604030504040204" pitchFamily="34" charset="-120"/>
              </a:rPr>
              <a:t>較</a:t>
            </a:r>
            <a:r>
              <a:rPr lang="en-US" altLang="zh-TW" sz="2800" dirty="0">
                <a:latin typeface="微軟正黑體" panose="020B0604030504040204" pitchFamily="34" charset="-120"/>
                <a:ea typeface="微軟正黑體" panose="020B0604030504040204" pitchFamily="34" charset="-120"/>
              </a:rPr>
              <a:t>QDA</a:t>
            </a:r>
            <a:r>
              <a:rPr lang="zh-TW" altLang="en-US" sz="2800"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mn-ea"/>
              </a:rPr>
              <a:t>Naïve</a:t>
            </a:r>
            <a:r>
              <a:rPr kumimoji="1" lang="zh-TW" altLang="en-US" sz="2800" dirty="0">
                <a:latin typeface="微軟正黑體" panose="020B0604030504040204" pitchFamily="34" charset="-120"/>
                <a:ea typeface="+mn-ea"/>
              </a:rPr>
              <a:t> </a:t>
            </a:r>
            <a:r>
              <a:rPr kumimoji="1" lang="en-US" altLang="zh-TW" sz="2800" dirty="0">
                <a:latin typeface="微軟正黑體" panose="020B0604030504040204" pitchFamily="34" charset="-120"/>
                <a:ea typeface="+mn-ea"/>
              </a:rPr>
              <a:t>Bayes </a:t>
            </a:r>
            <a:r>
              <a:rPr lang="zh-TW" altLang="en-US" sz="2800" dirty="0">
                <a:latin typeface="微軟正黑體" panose="020B0604030504040204" pitchFamily="34" charset="-120"/>
                <a:ea typeface="微軟正黑體" panose="020B0604030504040204" pitchFamily="34" charset="-120"/>
              </a:rPr>
              <a:t>預測準確</a:t>
            </a: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fld id="{C3836E5B-D4B7-FA44-A0C9-2630295C2636}" type="slidenum">
              <a:rPr kumimoji="1" lang="zh-TW" altLang="en-US" smtClean="0"/>
              <a:t>141</a:t>
            </a:fld>
            <a:endParaRPr kumimoji="1" lang="zh-TW" altLang="en-US"/>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838200" y="1389564"/>
          <a:ext cx="10515600" cy="4328788"/>
        </p:xfrm>
        <a:graphic>
          <a:graphicData uri="http://schemas.openxmlformats.org/drawingml/2006/table">
            <a:tbl>
              <a:tblPr firstRow="1" bandRow="1">
                <a:tableStyleId>{073A0DAA-6AF3-43AB-8588-CEC1D06C72B9}</a:tableStyleId>
              </a:tblPr>
              <a:tblGrid>
                <a:gridCol w="3821127">
                  <a:extLst>
                    <a:ext uri="{9D8B030D-6E8A-4147-A177-3AD203B41FA5}">
                      <a16:colId xmlns:a16="http://schemas.microsoft.com/office/drawing/2014/main" val="4245084959"/>
                    </a:ext>
                  </a:extLst>
                </a:gridCol>
                <a:gridCol w="2231491">
                  <a:extLst>
                    <a:ext uri="{9D8B030D-6E8A-4147-A177-3AD203B41FA5}">
                      <a16:colId xmlns:a16="http://schemas.microsoft.com/office/drawing/2014/main" val="3536511325"/>
                    </a:ext>
                  </a:extLst>
                </a:gridCol>
                <a:gridCol w="2231491">
                  <a:extLst>
                    <a:ext uri="{9D8B030D-6E8A-4147-A177-3AD203B41FA5}">
                      <a16:colId xmlns:a16="http://schemas.microsoft.com/office/drawing/2014/main" val="702300073"/>
                    </a:ext>
                  </a:extLst>
                </a:gridCol>
                <a:gridCol w="2231491">
                  <a:extLst>
                    <a:ext uri="{9D8B030D-6E8A-4147-A177-3AD203B41FA5}">
                      <a16:colId xmlns:a16="http://schemas.microsoft.com/office/drawing/2014/main" val="3053642732"/>
                    </a:ext>
                  </a:extLst>
                </a:gridCol>
              </a:tblGrid>
              <a:tr h="815497">
                <a:tc>
                  <a:txBody>
                    <a:bodyPr/>
                    <a:lstStyle/>
                    <a:p>
                      <a:pPr marL="0" indent="0" algn="ctr">
                        <a:buFont typeface="+mj-lt"/>
                        <a:buNone/>
                      </a:pPr>
                      <a:r>
                        <a:rPr lang="en-US" altLang="zh-TW" sz="3200" dirty="0"/>
                        <a:t>Type 1</a:t>
                      </a:r>
                      <a:endParaRPr lang="zh-TW" altLang="en-US" sz="3200" dirty="0"/>
                    </a:p>
                  </a:txBody>
                  <a:tcPr anchor="ctr"/>
                </a:tc>
                <a:tc>
                  <a:txBody>
                    <a:bodyPr/>
                    <a:lstStyle/>
                    <a:p>
                      <a:pPr marL="0" indent="0" algn="ctr">
                        <a:buFont typeface="+mj-lt"/>
                        <a:buNone/>
                      </a:pPr>
                      <a:r>
                        <a:rPr lang="en-US" altLang="zh-TW" sz="3200" dirty="0"/>
                        <a:t>LDA</a:t>
                      </a:r>
                      <a:endParaRPr lang="zh-TW" altLang="en-US" sz="3200" dirty="0"/>
                    </a:p>
                  </a:txBody>
                  <a:tcPr anchor="ctr"/>
                </a:tc>
                <a:tc>
                  <a:txBody>
                    <a:bodyPr/>
                    <a:lstStyle/>
                    <a:p>
                      <a:pPr marL="0" indent="0" algn="ctr">
                        <a:buFont typeface="+mj-lt"/>
                        <a:buNone/>
                      </a:pPr>
                      <a:r>
                        <a:rPr lang="en-US" altLang="zh-TW" sz="3200" dirty="0"/>
                        <a:t>QDA</a:t>
                      </a:r>
                      <a:endParaRPr lang="zh-TW" altLang="en-US" sz="3200" dirty="0"/>
                    </a:p>
                  </a:txBody>
                  <a:tcPr anchor="ctr"/>
                </a:tc>
                <a:tc>
                  <a:txBody>
                    <a:bodyPr/>
                    <a:lstStyle/>
                    <a:p>
                      <a:pPr marL="0" indent="0" algn="ctr">
                        <a:buFont typeface="+mj-lt"/>
                        <a:buNone/>
                      </a:pPr>
                      <a:r>
                        <a:rPr kumimoji="1" lang="en-US" altLang="zh-TW" sz="3200" dirty="0">
                          <a:latin typeface="微軟正黑體" panose="020B0604030504040204" pitchFamily="34" charset="-120"/>
                          <a:ea typeface="+mn-ea"/>
                        </a:rPr>
                        <a:t>Naïve</a:t>
                      </a:r>
                      <a:r>
                        <a:rPr kumimoji="1" lang="zh-TW" altLang="en-US" sz="3200" dirty="0">
                          <a:latin typeface="微軟正黑體" panose="020B0604030504040204" pitchFamily="34" charset="-120"/>
                          <a:ea typeface="+mn-ea"/>
                        </a:rPr>
                        <a:t> </a:t>
                      </a:r>
                      <a:r>
                        <a:rPr kumimoji="1" lang="en-US" altLang="zh-TW" sz="3200" dirty="0">
                          <a:latin typeface="微軟正黑體" panose="020B0604030504040204" pitchFamily="34" charset="-120"/>
                          <a:ea typeface="+mn-ea"/>
                        </a:rPr>
                        <a:t>Bayes </a:t>
                      </a:r>
                      <a:endParaRPr lang="zh-TW" altLang="en-US" sz="3200" dirty="0"/>
                    </a:p>
                  </a:txBody>
                  <a:tcPr anchor="ctr"/>
                </a:tc>
                <a:extLst>
                  <a:ext uri="{0D108BD9-81ED-4DB2-BD59-A6C34878D82A}">
                    <a16:rowId xmlns:a16="http://schemas.microsoft.com/office/drawing/2014/main" val="3038756722"/>
                  </a:ext>
                </a:extLst>
              </a:tr>
              <a:tr h="815497">
                <a:tc>
                  <a:txBody>
                    <a:bodyPr/>
                    <a:lstStyle/>
                    <a:p>
                      <a:pPr marL="0" indent="0" algn="ctr">
                        <a:buFont typeface="+mj-lt"/>
                        <a:buNone/>
                      </a:pPr>
                      <a:r>
                        <a:rPr lang="en-US" altLang="zh-TW" sz="3200" dirty="0"/>
                        <a:t>Accuracy</a:t>
                      </a:r>
                      <a:endParaRPr lang="zh-TW" altLang="en-US" sz="3200" dirty="0"/>
                    </a:p>
                  </a:txBody>
                  <a:tcPr anchor="ctr"/>
                </a:tc>
                <a:tc>
                  <a:txBody>
                    <a:bodyPr/>
                    <a:lstStyle/>
                    <a:p>
                      <a:pPr marL="0" indent="0" algn="ctr">
                        <a:buFont typeface="+mj-lt"/>
                        <a:buNone/>
                      </a:pPr>
                      <a:r>
                        <a:rPr lang="en-US" altLang="zh-TW" sz="3200" dirty="0"/>
                        <a:t>0.8784</a:t>
                      </a:r>
                      <a:endParaRPr lang="zh-TW" altLang="en-US" sz="3200" dirty="0"/>
                    </a:p>
                  </a:txBody>
                  <a:tcPr anchor="ctr"/>
                </a:tc>
                <a:tc>
                  <a:txBody>
                    <a:bodyPr/>
                    <a:lstStyle/>
                    <a:p>
                      <a:pPr marL="0" indent="0" algn="ctr">
                        <a:buFont typeface="+mj-lt"/>
                        <a:buNone/>
                      </a:pPr>
                      <a:r>
                        <a:rPr lang="en-US" altLang="zh-TW" sz="3200" dirty="0"/>
                        <a:t>0.755</a:t>
                      </a:r>
                      <a:endParaRPr lang="zh-TW" altLang="en-US" sz="3200" dirty="0"/>
                    </a:p>
                  </a:txBody>
                  <a:tcPr anchor="ctr"/>
                </a:tc>
                <a:tc>
                  <a:txBody>
                    <a:bodyPr/>
                    <a:lstStyle/>
                    <a:p>
                      <a:pPr marL="0" indent="0" algn="ctr">
                        <a:buFont typeface="+mj-lt"/>
                        <a:buNone/>
                      </a:pPr>
                      <a:r>
                        <a:rPr lang="en-US" altLang="zh-TW" sz="3200" dirty="0"/>
                        <a:t>0.7365</a:t>
                      </a:r>
                      <a:endParaRPr lang="zh-TW" altLang="en-US" sz="3200" dirty="0"/>
                    </a:p>
                  </a:txBody>
                  <a:tcPr anchor="ctr"/>
                </a:tc>
                <a:extLst>
                  <a:ext uri="{0D108BD9-81ED-4DB2-BD59-A6C34878D82A}">
                    <a16:rowId xmlns:a16="http://schemas.microsoft.com/office/drawing/2014/main" val="402497924"/>
                  </a:ext>
                </a:extLst>
              </a:tr>
              <a:tr h="815497">
                <a:tc>
                  <a:txBody>
                    <a:bodyPr/>
                    <a:lstStyle/>
                    <a:p>
                      <a:pPr marL="0" indent="0" algn="ctr">
                        <a:buFont typeface="+mj-lt"/>
                        <a:buNone/>
                      </a:pPr>
                      <a:r>
                        <a:rPr lang="en-US" altLang="zh-TW" sz="3200" dirty="0"/>
                        <a:t>Kappa</a:t>
                      </a:r>
                      <a:endParaRPr lang="zh-TW" altLang="en-US" sz="3200" dirty="0"/>
                    </a:p>
                  </a:txBody>
                  <a:tcPr anchor="ctr"/>
                </a:tc>
                <a:tc>
                  <a:txBody>
                    <a:bodyPr/>
                    <a:lstStyle/>
                    <a:p>
                      <a:pPr marL="0" indent="0" algn="ctr">
                        <a:buFont typeface="+mj-lt"/>
                        <a:buNone/>
                      </a:pPr>
                      <a:r>
                        <a:rPr lang="en-US" altLang="zh-TW" sz="3200" b="1" dirty="0"/>
                        <a:t>0.7568</a:t>
                      </a:r>
                      <a:endParaRPr lang="zh-TW" altLang="en-US" sz="3200" b="1" dirty="0"/>
                    </a:p>
                  </a:txBody>
                  <a:tcPr anchor="ctr"/>
                </a:tc>
                <a:tc>
                  <a:txBody>
                    <a:bodyPr/>
                    <a:lstStyle/>
                    <a:p>
                      <a:pPr marL="0" indent="0" algn="ctr">
                        <a:buFont typeface="+mj-lt"/>
                        <a:buNone/>
                      </a:pPr>
                      <a:r>
                        <a:rPr lang="en-US" altLang="zh-TW" sz="3200" dirty="0"/>
                        <a:t>0.5187</a:t>
                      </a:r>
                      <a:endParaRPr lang="zh-TW" altLang="en-US" sz="3200" dirty="0"/>
                    </a:p>
                  </a:txBody>
                  <a:tcPr anchor="ctr"/>
                </a:tc>
                <a:tc>
                  <a:txBody>
                    <a:bodyPr/>
                    <a:lstStyle/>
                    <a:p>
                      <a:pPr marL="0" indent="0" algn="ctr">
                        <a:buFont typeface="+mj-lt"/>
                        <a:buNone/>
                      </a:pPr>
                      <a:r>
                        <a:rPr lang="en-US" altLang="zh-TW" sz="3200" dirty="0"/>
                        <a:t>0.4903</a:t>
                      </a:r>
                      <a:endParaRPr lang="zh-TW" altLang="en-US" sz="3200" dirty="0"/>
                    </a:p>
                  </a:txBody>
                  <a:tcPr anchor="ctr"/>
                </a:tc>
                <a:extLst>
                  <a:ext uri="{0D108BD9-81ED-4DB2-BD59-A6C34878D82A}">
                    <a16:rowId xmlns:a16="http://schemas.microsoft.com/office/drawing/2014/main" val="422616809"/>
                  </a:ext>
                </a:extLst>
              </a:tr>
              <a:tr h="815497">
                <a:tc>
                  <a:txBody>
                    <a:bodyPr/>
                    <a:lstStyle/>
                    <a:p>
                      <a:pPr marL="0" indent="0" algn="ctr">
                        <a:buFont typeface="+mj-lt"/>
                        <a:buNone/>
                      </a:pPr>
                      <a:r>
                        <a:rPr lang="en-US" altLang="zh-TW" sz="3200" dirty="0"/>
                        <a:t>Sensitivity</a:t>
                      </a:r>
                      <a:endParaRPr lang="zh-TW" altLang="en-US" sz="3200" dirty="0"/>
                    </a:p>
                  </a:txBody>
                  <a:tcPr anchor="ctr"/>
                </a:tc>
                <a:tc>
                  <a:txBody>
                    <a:bodyPr/>
                    <a:lstStyle/>
                    <a:p>
                      <a:pPr marL="0" indent="0" algn="ctr">
                        <a:buFont typeface="+mj-lt"/>
                        <a:buNone/>
                      </a:pPr>
                      <a:r>
                        <a:rPr lang="en-US" altLang="zh-TW" sz="3200" dirty="0"/>
                        <a:t>0.9267</a:t>
                      </a:r>
                      <a:endParaRPr lang="zh-TW" altLang="en-US" sz="3200" dirty="0"/>
                    </a:p>
                  </a:txBody>
                  <a:tcPr anchor="ctr"/>
                </a:tc>
                <a:tc>
                  <a:txBody>
                    <a:bodyPr/>
                    <a:lstStyle/>
                    <a:p>
                      <a:pPr marL="0" indent="0" algn="ctr">
                        <a:buFont typeface="+mj-lt"/>
                        <a:buNone/>
                      </a:pPr>
                      <a:r>
                        <a:rPr lang="en-US" altLang="zh-TW" sz="3200" dirty="0"/>
                        <a:t>0.8739</a:t>
                      </a:r>
                      <a:endParaRPr lang="zh-TW" altLang="en-US" sz="3200" dirty="0"/>
                    </a:p>
                  </a:txBody>
                  <a:tcPr anchor="ctr"/>
                </a:tc>
                <a:tc>
                  <a:txBody>
                    <a:bodyPr/>
                    <a:lstStyle/>
                    <a:p>
                      <a:pPr marL="0" indent="0" algn="ctr">
                        <a:buFont typeface="+mj-lt"/>
                        <a:buNone/>
                      </a:pPr>
                      <a:r>
                        <a:rPr lang="en-US" altLang="zh-TW" sz="3200" dirty="0"/>
                        <a:t>0.9406</a:t>
                      </a:r>
                      <a:endParaRPr lang="zh-TW" altLang="en-US" sz="3200" dirty="0"/>
                    </a:p>
                  </a:txBody>
                  <a:tcPr anchor="ctr"/>
                </a:tc>
                <a:extLst>
                  <a:ext uri="{0D108BD9-81ED-4DB2-BD59-A6C34878D82A}">
                    <a16:rowId xmlns:a16="http://schemas.microsoft.com/office/drawing/2014/main" val="2209078867"/>
                  </a:ext>
                </a:extLst>
              </a:tr>
              <a:tr h="815497">
                <a:tc>
                  <a:txBody>
                    <a:bodyPr/>
                    <a:lstStyle/>
                    <a:p>
                      <a:pPr marL="0" indent="0" algn="ctr">
                        <a:buFont typeface="+mj-lt"/>
                        <a:buNone/>
                      </a:pPr>
                      <a:r>
                        <a:rPr lang="en-US" altLang="zh-TW" sz="3200" dirty="0"/>
                        <a:t>Specificity</a:t>
                      </a:r>
                      <a:endParaRPr lang="zh-TW" altLang="en-US" sz="3200" dirty="0"/>
                    </a:p>
                  </a:txBody>
                  <a:tcPr anchor="ctr"/>
                </a:tc>
                <a:tc>
                  <a:txBody>
                    <a:bodyPr/>
                    <a:lstStyle/>
                    <a:p>
                      <a:pPr marL="0" indent="0" algn="ctr">
                        <a:buFont typeface="+mj-lt"/>
                        <a:buNone/>
                      </a:pPr>
                      <a:r>
                        <a:rPr lang="en-US" altLang="zh-TW" sz="3200" dirty="0"/>
                        <a:t>0.8301</a:t>
                      </a:r>
                      <a:endParaRPr lang="zh-TW" altLang="en-US" sz="3200" dirty="0"/>
                    </a:p>
                  </a:txBody>
                  <a:tcPr anchor="ctr"/>
                </a:tc>
                <a:tc>
                  <a:txBody>
                    <a:bodyPr/>
                    <a:lstStyle/>
                    <a:p>
                      <a:pPr marL="0" indent="0" algn="ctr">
                        <a:buFont typeface="+mj-lt"/>
                        <a:buNone/>
                      </a:pPr>
                      <a:r>
                        <a:rPr lang="en-US" altLang="zh-TW" sz="3200" dirty="0"/>
                        <a:t>0.6740</a:t>
                      </a:r>
                      <a:endParaRPr lang="zh-TW" altLang="en-US" sz="3200" dirty="0"/>
                    </a:p>
                  </a:txBody>
                  <a:tcPr anchor="ctr"/>
                </a:tc>
                <a:tc>
                  <a:txBody>
                    <a:bodyPr/>
                    <a:lstStyle/>
                    <a:p>
                      <a:pPr marL="0" indent="0" algn="ctr">
                        <a:buFont typeface="+mj-lt"/>
                        <a:buNone/>
                      </a:pPr>
                      <a:r>
                        <a:rPr lang="en-US" altLang="zh-TW" sz="3200" dirty="0"/>
                        <a:t>0.6392</a:t>
                      </a:r>
                      <a:endParaRPr lang="zh-TW" altLang="en-US" sz="3200" dirty="0"/>
                    </a:p>
                  </a:txBody>
                  <a:tcPr anchor="ctr"/>
                </a:tc>
                <a:extLst>
                  <a:ext uri="{0D108BD9-81ED-4DB2-BD59-A6C34878D82A}">
                    <a16:rowId xmlns:a16="http://schemas.microsoft.com/office/drawing/2014/main" val="3853944926"/>
                  </a:ext>
                </a:extLst>
              </a:tr>
            </a:tbl>
          </a:graphicData>
        </a:graphic>
      </p:graphicFrame>
    </p:spTree>
    <p:extLst>
      <p:ext uri="{BB962C8B-B14F-4D97-AF65-F5344CB8AC3E}">
        <p14:creationId xmlns:p14="http://schemas.microsoft.com/office/powerpoint/2010/main" val="2143042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502593" y="6031210"/>
            <a:ext cx="11186814"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根據分析結果</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雖準確率高但</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Kappa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出現問題，</a:t>
            </a:r>
            <a:r>
              <a:rPr lang="zh-TW" altLang="en-US" sz="2400" dirty="0">
                <a:solidFill>
                  <a:prstClr val="black"/>
                </a:solidFill>
                <a:latin typeface="微軟正黑體" panose="020B0604030504040204" pitchFamily="34" charset="-120"/>
                <a:ea typeface="微軟正黑體" panose="020B0604030504040204" pitchFamily="34" charset="-120"/>
              </a:rPr>
              <a:t>其餘則是</a:t>
            </a:r>
            <a:r>
              <a:rPr kumimoji="1" lang="en-US" altLang="zh-TW" sz="2400" dirty="0">
                <a:latin typeface="微軟正黑體" panose="020B0604030504040204" pitchFamily="34" charset="-120"/>
                <a:ea typeface="+mn-ea"/>
              </a:rPr>
              <a:t>Naïve</a:t>
            </a:r>
            <a:r>
              <a:rPr kumimoji="1" lang="zh-TW" altLang="en-US" sz="2400" dirty="0">
                <a:latin typeface="微軟正黑體" panose="020B0604030504040204" pitchFamily="34" charset="-120"/>
                <a:ea typeface="+mn-ea"/>
              </a:rPr>
              <a:t> </a:t>
            </a:r>
            <a:r>
              <a:rPr kumimoji="1" lang="en-US" altLang="zh-TW" sz="2400" dirty="0">
                <a:latin typeface="微軟正黑體" panose="020B0604030504040204" pitchFamily="34" charset="-120"/>
                <a:ea typeface="+mn-ea"/>
              </a:rPr>
              <a:t>Bayes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優於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QDA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1" lang="zh-TW" altLang="en-US" sz="1200" b="0" i="0" u="none" strike="noStrike" kern="1200" cap="none" spc="0" normalizeH="0" baseline="0" noProof="0" dirty="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838200" y="1389564"/>
          <a:ext cx="10515600" cy="4328788"/>
        </p:xfrm>
        <a:graphic>
          <a:graphicData uri="http://schemas.openxmlformats.org/drawingml/2006/table">
            <a:tbl>
              <a:tblPr firstRow="1" bandRow="1">
                <a:tableStyleId>{073A0DAA-6AF3-43AB-8588-CEC1D06C72B9}</a:tableStyleId>
              </a:tblPr>
              <a:tblGrid>
                <a:gridCol w="3821127">
                  <a:extLst>
                    <a:ext uri="{9D8B030D-6E8A-4147-A177-3AD203B41FA5}">
                      <a16:colId xmlns:a16="http://schemas.microsoft.com/office/drawing/2014/main" val="4245084959"/>
                    </a:ext>
                  </a:extLst>
                </a:gridCol>
                <a:gridCol w="2231491">
                  <a:extLst>
                    <a:ext uri="{9D8B030D-6E8A-4147-A177-3AD203B41FA5}">
                      <a16:colId xmlns:a16="http://schemas.microsoft.com/office/drawing/2014/main" val="3536511325"/>
                    </a:ext>
                  </a:extLst>
                </a:gridCol>
                <a:gridCol w="2231491">
                  <a:extLst>
                    <a:ext uri="{9D8B030D-6E8A-4147-A177-3AD203B41FA5}">
                      <a16:colId xmlns:a16="http://schemas.microsoft.com/office/drawing/2014/main" val="702300073"/>
                    </a:ext>
                  </a:extLst>
                </a:gridCol>
                <a:gridCol w="2231491">
                  <a:extLst>
                    <a:ext uri="{9D8B030D-6E8A-4147-A177-3AD203B41FA5}">
                      <a16:colId xmlns:a16="http://schemas.microsoft.com/office/drawing/2014/main" val="3053642732"/>
                    </a:ext>
                  </a:extLst>
                </a:gridCol>
              </a:tblGrid>
              <a:tr h="815497">
                <a:tc>
                  <a:txBody>
                    <a:bodyPr/>
                    <a:lstStyle/>
                    <a:p>
                      <a:pPr algn="ctr"/>
                      <a:r>
                        <a:rPr lang="en-US" altLang="zh-TW" sz="3200" dirty="0"/>
                        <a:t>Type 2</a:t>
                      </a:r>
                      <a:endParaRPr lang="zh-TW" altLang="en-US" sz="3200" dirty="0"/>
                    </a:p>
                  </a:txBody>
                  <a:tcPr anchor="ctr"/>
                </a:tc>
                <a:tc>
                  <a:txBody>
                    <a:bodyPr/>
                    <a:lstStyle/>
                    <a:p>
                      <a:pPr algn="ctr"/>
                      <a:r>
                        <a:rPr lang="en-US" altLang="zh-TW" sz="3200" dirty="0"/>
                        <a:t>LDA</a:t>
                      </a:r>
                      <a:endParaRPr lang="zh-TW" altLang="en-US" sz="3200" dirty="0"/>
                    </a:p>
                  </a:txBody>
                  <a:tcPr anchor="ctr"/>
                </a:tc>
                <a:tc>
                  <a:txBody>
                    <a:bodyPr/>
                    <a:lstStyle/>
                    <a:p>
                      <a:pPr algn="ctr"/>
                      <a:r>
                        <a:rPr lang="en-US" altLang="zh-TW" sz="3200" dirty="0"/>
                        <a:t>QDA</a:t>
                      </a:r>
                      <a:endParaRPr lang="zh-TW" altLang="en-US" sz="3200" dirty="0"/>
                    </a:p>
                  </a:txBody>
                  <a:tcPr anchor="ctr"/>
                </a:tc>
                <a:tc>
                  <a:txBody>
                    <a:bodyPr/>
                    <a:lstStyle/>
                    <a:p>
                      <a:pPr algn="ctr"/>
                      <a:r>
                        <a:rPr kumimoji="1" lang="en-US" altLang="zh-TW" sz="3200" dirty="0">
                          <a:latin typeface="微軟正黑體" panose="020B0604030504040204" pitchFamily="34" charset="-120"/>
                          <a:ea typeface="+mn-ea"/>
                        </a:rPr>
                        <a:t>Naïve</a:t>
                      </a:r>
                      <a:r>
                        <a:rPr kumimoji="1" lang="zh-TW" altLang="en-US" sz="3200" dirty="0">
                          <a:latin typeface="微軟正黑體" panose="020B0604030504040204" pitchFamily="34" charset="-120"/>
                          <a:ea typeface="+mn-ea"/>
                        </a:rPr>
                        <a:t> </a:t>
                      </a:r>
                      <a:r>
                        <a:rPr kumimoji="1" lang="en-US" altLang="zh-TW" sz="3200" dirty="0">
                          <a:latin typeface="微軟正黑體" panose="020B0604030504040204" pitchFamily="34" charset="-120"/>
                          <a:ea typeface="+mn-ea"/>
                        </a:rPr>
                        <a:t>Bayes </a:t>
                      </a:r>
                      <a:endParaRPr lang="zh-TW" altLang="en-US" sz="3200" dirty="0"/>
                    </a:p>
                  </a:txBody>
                  <a:tcPr anchor="ctr"/>
                </a:tc>
                <a:extLst>
                  <a:ext uri="{0D108BD9-81ED-4DB2-BD59-A6C34878D82A}">
                    <a16:rowId xmlns:a16="http://schemas.microsoft.com/office/drawing/2014/main" val="3038756722"/>
                  </a:ext>
                </a:extLst>
              </a:tr>
              <a:tr h="815497">
                <a:tc>
                  <a:txBody>
                    <a:bodyPr/>
                    <a:lstStyle/>
                    <a:p>
                      <a:pPr algn="ctr"/>
                      <a:r>
                        <a:rPr lang="en-US" altLang="zh-TW" sz="3200" dirty="0"/>
                        <a:t>Accuracy</a:t>
                      </a:r>
                      <a:endParaRPr lang="zh-TW" altLang="en-US" sz="3200" dirty="0"/>
                    </a:p>
                  </a:txBody>
                  <a:tcPr anchor="ctr"/>
                </a:tc>
                <a:tc>
                  <a:txBody>
                    <a:bodyPr/>
                    <a:lstStyle/>
                    <a:p>
                      <a:pPr algn="ctr"/>
                      <a:r>
                        <a:rPr lang="en-US" altLang="zh-TW" sz="3200" dirty="0"/>
                        <a:t>0.8934</a:t>
                      </a:r>
                      <a:endParaRPr lang="zh-TW" altLang="en-US" sz="3200" dirty="0"/>
                    </a:p>
                  </a:txBody>
                  <a:tcPr anchor="ctr"/>
                </a:tc>
                <a:tc>
                  <a:txBody>
                    <a:bodyPr/>
                    <a:lstStyle/>
                    <a:p>
                      <a:pPr algn="ctr"/>
                      <a:r>
                        <a:rPr lang="en-US" altLang="zh-TW" sz="3200" dirty="0"/>
                        <a:t>0.7873</a:t>
                      </a:r>
                      <a:endParaRPr lang="zh-TW" altLang="en-US" sz="3200" dirty="0"/>
                    </a:p>
                  </a:txBody>
                  <a:tcPr anchor="ctr"/>
                </a:tc>
                <a:tc>
                  <a:txBody>
                    <a:bodyPr/>
                    <a:lstStyle/>
                    <a:p>
                      <a:pPr algn="ctr"/>
                      <a:r>
                        <a:rPr lang="en-US" altLang="zh-TW" sz="3200" dirty="0"/>
                        <a:t>0.8804</a:t>
                      </a:r>
                      <a:endParaRPr lang="zh-TW" altLang="en-US" sz="3200" dirty="0"/>
                    </a:p>
                  </a:txBody>
                  <a:tcPr anchor="ctr"/>
                </a:tc>
                <a:extLst>
                  <a:ext uri="{0D108BD9-81ED-4DB2-BD59-A6C34878D82A}">
                    <a16:rowId xmlns:a16="http://schemas.microsoft.com/office/drawing/2014/main" val="402497924"/>
                  </a:ext>
                </a:extLst>
              </a:tr>
              <a:tr h="815497">
                <a:tc>
                  <a:txBody>
                    <a:bodyPr/>
                    <a:lstStyle/>
                    <a:p>
                      <a:pPr algn="ctr"/>
                      <a:r>
                        <a:rPr lang="en-US" altLang="zh-TW" sz="3200" dirty="0"/>
                        <a:t>Kappa</a:t>
                      </a:r>
                      <a:endParaRPr lang="zh-TW" altLang="en-US" sz="3200" dirty="0"/>
                    </a:p>
                  </a:txBody>
                  <a:tcPr anchor="ctr"/>
                </a:tc>
                <a:tc>
                  <a:txBody>
                    <a:bodyPr/>
                    <a:lstStyle/>
                    <a:p>
                      <a:pPr algn="ctr"/>
                      <a:r>
                        <a:rPr lang="en-US" altLang="zh-TW" sz="3200" b="1" dirty="0"/>
                        <a:t>-3e-04</a:t>
                      </a:r>
                      <a:endParaRPr lang="zh-TW" altLang="en-US" sz="3200" b="1" dirty="0"/>
                    </a:p>
                  </a:txBody>
                  <a:tcPr anchor="ctr"/>
                </a:tc>
                <a:tc>
                  <a:txBody>
                    <a:bodyPr/>
                    <a:lstStyle/>
                    <a:p>
                      <a:pPr algn="ctr"/>
                      <a:r>
                        <a:rPr lang="en-US" altLang="zh-TW" sz="3200" dirty="0"/>
                        <a:t>0.2632</a:t>
                      </a:r>
                      <a:endParaRPr lang="zh-TW" altLang="en-US" sz="3200" dirty="0"/>
                    </a:p>
                  </a:txBody>
                  <a:tcPr anchor="ctr"/>
                </a:tc>
                <a:tc>
                  <a:txBody>
                    <a:bodyPr/>
                    <a:lstStyle/>
                    <a:p>
                      <a:pPr algn="ctr"/>
                      <a:r>
                        <a:rPr lang="en-US" altLang="zh-TW" sz="3200" dirty="0"/>
                        <a:t>0.3778</a:t>
                      </a:r>
                      <a:endParaRPr lang="zh-TW" altLang="en-US" sz="3200" dirty="0"/>
                    </a:p>
                  </a:txBody>
                  <a:tcPr anchor="ctr"/>
                </a:tc>
                <a:extLst>
                  <a:ext uri="{0D108BD9-81ED-4DB2-BD59-A6C34878D82A}">
                    <a16:rowId xmlns:a16="http://schemas.microsoft.com/office/drawing/2014/main" val="422616809"/>
                  </a:ext>
                </a:extLst>
              </a:tr>
              <a:tr h="815497">
                <a:tc>
                  <a:txBody>
                    <a:bodyPr/>
                    <a:lstStyle/>
                    <a:p>
                      <a:pPr algn="ctr"/>
                      <a:r>
                        <a:rPr lang="en-US" altLang="zh-TW" sz="3200" dirty="0"/>
                        <a:t>Sensitivity</a:t>
                      </a:r>
                      <a:endParaRPr lang="zh-TW" altLang="en-US" sz="3200" dirty="0"/>
                    </a:p>
                  </a:txBody>
                  <a:tcPr anchor="ctr"/>
                </a:tc>
                <a:tc>
                  <a:txBody>
                    <a:bodyPr/>
                    <a:lstStyle/>
                    <a:p>
                      <a:pPr algn="ctr"/>
                      <a:r>
                        <a:rPr lang="en-US" altLang="zh-TW" sz="3200" b="1" dirty="0"/>
                        <a:t>0</a:t>
                      </a:r>
                      <a:endParaRPr lang="zh-TW" altLang="en-US" sz="3200" b="1" dirty="0"/>
                    </a:p>
                  </a:txBody>
                  <a:tcPr anchor="ctr"/>
                </a:tc>
                <a:tc>
                  <a:txBody>
                    <a:bodyPr/>
                    <a:lstStyle/>
                    <a:p>
                      <a:pPr algn="ctr"/>
                      <a:r>
                        <a:rPr lang="en-US" altLang="zh-TW" sz="3200" dirty="0"/>
                        <a:t>0.2706</a:t>
                      </a:r>
                      <a:endParaRPr lang="zh-TW" altLang="en-US" sz="3200" dirty="0"/>
                    </a:p>
                  </a:txBody>
                  <a:tcPr anchor="ctr"/>
                </a:tc>
                <a:tc>
                  <a:txBody>
                    <a:bodyPr/>
                    <a:lstStyle/>
                    <a:p>
                      <a:pPr algn="ctr"/>
                      <a:r>
                        <a:rPr lang="en-US" altLang="zh-TW" sz="3200" dirty="0"/>
                        <a:t>0.4398</a:t>
                      </a:r>
                      <a:endParaRPr lang="zh-TW" altLang="en-US" sz="3200" dirty="0"/>
                    </a:p>
                  </a:txBody>
                  <a:tcPr anchor="ctr"/>
                </a:tc>
                <a:extLst>
                  <a:ext uri="{0D108BD9-81ED-4DB2-BD59-A6C34878D82A}">
                    <a16:rowId xmlns:a16="http://schemas.microsoft.com/office/drawing/2014/main" val="2209078867"/>
                  </a:ext>
                </a:extLst>
              </a:tr>
              <a:tr h="815497">
                <a:tc>
                  <a:txBody>
                    <a:bodyPr/>
                    <a:lstStyle/>
                    <a:p>
                      <a:pPr algn="ctr"/>
                      <a:r>
                        <a:rPr lang="en-US" altLang="zh-TW" sz="3200" dirty="0"/>
                        <a:t>Specificity</a:t>
                      </a:r>
                      <a:endParaRPr lang="zh-TW" altLang="en-US" sz="3200" dirty="0"/>
                    </a:p>
                  </a:txBody>
                  <a:tcPr anchor="ctr"/>
                </a:tc>
                <a:tc>
                  <a:txBody>
                    <a:bodyPr/>
                    <a:lstStyle/>
                    <a:p>
                      <a:pPr algn="ctr"/>
                      <a:r>
                        <a:rPr lang="en-US" altLang="zh-TW" sz="3200" dirty="0"/>
                        <a:t>0.8935</a:t>
                      </a:r>
                      <a:endParaRPr lang="zh-TW" altLang="en-US" sz="3200" dirty="0"/>
                    </a:p>
                  </a:txBody>
                  <a:tcPr anchor="ctr"/>
                </a:tc>
                <a:tc>
                  <a:txBody>
                    <a:bodyPr/>
                    <a:lstStyle/>
                    <a:p>
                      <a:pPr algn="ctr"/>
                      <a:r>
                        <a:rPr lang="en-US" altLang="zh-TW" sz="3200" dirty="0"/>
                        <a:t>0.9429</a:t>
                      </a:r>
                      <a:endParaRPr lang="zh-TW" altLang="en-US" sz="3200" dirty="0"/>
                    </a:p>
                  </a:txBody>
                  <a:tcPr anchor="ctr"/>
                </a:tc>
                <a:tc>
                  <a:txBody>
                    <a:bodyPr/>
                    <a:lstStyle/>
                    <a:p>
                      <a:pPr algn="ctr"/>
                      <a:r>
                        <a:rPr lang="en-US" altLang="zh-TW" sz="3200" dirty="0"/>
                        <a:t>0.9343</a:t>
                      </a:r>
                      <a:endParaRPr lang="zh-TW" altLang="en-US" sz="3200" dirty="0"/>
                    </a:p>
                  </a:txBody>
                  <a:tcPr anchor="ctr"/>
                </a:tc>
                <a:extLst>
                  <a:ext uri="{0D108BD9-81ED-4DB2-BD59-A6C34878D82A}">
                    <a16:rowId xmlns:a16="http://schemas.microsoft.com/office/drawing/2014/main" val="3853944926"/>
                  </a:ext>
                </a:extLst>
              </a:tr>
            </a:tbl>
          </a:graphicData>
        </a:graphic>
      </p:graphicFrame>
    </p:spTree>
    <p:extLst>
      <p:ext uri="{BB962C8B-B14F-4D97-AF65-F5344CB8AC3E}">
        <p14:creationId xmlns:p14="http://schemas.microsoft.com/office/powerpoint/2010/main" val="35637286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8139E-2B53-41FF-B937-D5531A3FDF84}"/>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kumimoji="1" lang="zh-TW" altLang="en-US" dirty="0">
                <a:latin typeface="微軟正黑體" panose="020B0604030504040204" pitchFamily="34" charset="-120"/>
              </a:rPr>
              <a:t>模型總結</a:t>
            </a:r>
            <a:endParaRPr lang="zh-TW" altLang="en-US" dirty="0"/>
          </a:p>
        </p:txBody>
      </p:sp>
      <p:sp>
        <p:nvSpPr>
          <p:cNvPr id="3" name="內容版面配置區 2">
            <a:extLst>
              <a:ext uri="{FF2B5EF4-FFF2-40B4-BE49-F238E27FC236}">
                <a16:creationId xmlns:a16="http://schemas.microsoft.com/office/drawing/2014/main" id="{CCC68882-6FA7-46E1-8BD7-8670C692061B}"/>
              </a:ext>
            </a:extLst>
          </p:cNvPr>
          <p:cNvSpPr>
            <a:spLocks noGrp="1"/>
          </p:cNvSpPr>
          <p:nvPr>
            <p:ph idx="1"/>
          </p:nvPr>
        </p:nvSpPr>
        <p:spPr/>
        <p:txBody>
          <a:bodyPr>
            <a:normAutofit fontScale="92500" lnSpcReduction="10000"/>
          </a:bodyPr>
          <a:lstStyle/>
          <a:p>
            <a:pPr>
              <a:lnSpc>
                <a:spcPct val="150000"/>
              </a:lnSpc>
            </a:pPr>
            <a:r>
              <a:rPr lang="zh-TW" altLang="en-US" dirty="0">
                <a:latin typeface="微軟正黑體" panose="020B0604030504040204" pitchFamily="34" charset="-120"/>
                <a:ea typeface="微軟正黑體" panose="020B0604030504040204" pitchFamily="34" charset="-120"/>
              </a:rPr>
              <a:t>根據修正後的</a:t>
            </a:r>
            <a:r>
              <a:rPr lang="en-US" altLang="zh-TW" b="0" i="0" dirty="0">
                <a:solidFill>
                  <a:srgbClr val="202122"/>
                </a:solidFill>
                <a:effectLst/>
                <a:latin typeface="微軟正黑體" panose="020B0604030504040204" pitchFamily="34" charset="-120"/>
                <a:ea typeface="微軟正黑體" panose="020B0604030504040204" pitchFamily="34" charset="-120"/>
              </a:rPr>
              <a:t>LDA</a:t>
            </a:r>
            <a:r>
              <a:rPr lang="en-US" altLang="zh-TW" dirty="0">
                <a:latin typeface="微軟正黑體" panose="020B0604030504040204" pitchFamily="34" charset="-120"/>
                <a:ea typeface="微軟正黑體" panose="020B0604030504040204" pitchFamily="34" charset="-120"/>
              </a:rPr>
              <a:t> &amp;QDA</a:t>
            </a:r>
            <a:r>
              <a:rPr lang="zh-TW" altLang="en-US" dirty="0">
                <a:latin typeface="微軟正黑體" panose="020B0604030504040204" pitchFamily="34" charset="-120"/>
                <a:ea typeface="微軟正黑體" panose="020B0604030504040204" pitchFamily="34" charset="-120"/>
              </a:rPr>
              <a:t>加入了</a:t>
            </a:r>
            <a:r>
              <a:rPr lang="en-US" altLang="zh-TW" dirty="0">
                <a:latin typeface="微軟正黑體" panose="020B0604030504040204" pitchFamily="34" charset="-120"/>
                <a:ea typeface="微軟正黑體" panose="020B0604030504040204" pitchFamily="34" charset="-120"/>
              </a:rPr>
              <a:t>time lag</a:t>
            </a:r>
            <a:r>
              <a:rPr lang="zh-TW" altLang="en-US" dirty="0">
                <a:latin typeface="微軟正黑體" panose="020B0604030504040204" pitchFamily="34" charset="-120"/>
                <a:ea typeface="微軟正黑體" panose="020B0604030504040204" pitchFamily="34" charset="-120"/>
              </a:rPr>
              <a:t>及周期性的考量後，明顯較之前預測更準確</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sz="2800" dirty="0"/>
              <a:t>Type 1</a:t>
            </a:r>
            <a:r>
              <a:rPr lang="zh-TW" altLang="en-US" sz="2800" dirty="0"/>
              <a:t>模型中</a:t>
            </a:r>
            <a:r>
              <a:rPr lang="en-US" altLang="zh-TW" b="0" i="0" u="none" strike="noStrike" dirty="0">
                <a:solidFill>
                  <a:srgbClr val="000000"/>
                </a:solidFill>
                <a:effectLst/>
                <a:latin typeface="Lato" panose="020B0604020202020204" pitchFamily="34" charset="0"/>
              </a:rPr>
              <a:t>Cohen Kappa</a:t>
            </a:r>
            <a:r>
              <a:rPr lang="zh-TW" altLang="en-US" b="0" i="0" u="none" strike="noStrike" dirty="0">
                <a:solidFill>
                  <a:srgbClr val="000000"/>
                </a:solidFill>
                <a:effectLst/>
                <a:latin typeface="Lato" panose="020B0604020202020204" pitchFamily="34" charset="0"/>
              </a:rPr>
              <a:t>係數介於</a:t>
            </a:r>
            <a:r>
              <a:rPr lang="en-US" altLang="zh-TW" b="0" i="0" u="none" strike="noStrike" dirty="0">
                <a:solidFill>
                  <a:srgbClr val="000000"/>
                </a:solidFill>
                <a:effectLst/>
                <a:latin typeface="Lato" panose="020B0604020202020204" pitchFamily="34" charset="0"/>
              </a:rPr>
              <a:t>0.6~0.8</a:t>
            </a:r>
            <a:r>
              <a:rPr lang="zh-TW" altLang="en-US" b="0" i="0" u="none" strike="noStrike" dirty="0">
                <a:solidFill>
                  <a:srgbClr val="000000"/>
                </a:solidFill>
                <a:effectLst/>
                <a:latin typeface="Lato" panose="020B0604020202020204" pitchFamily="34" charset="0"/>
              </a:rPr>
              <a:t>間，效果相當好</a:t>
            </a:r>
          </a:p>
          <a:p>
            <a:pPr>
              <a:lnSpc>
                <a:spcPct val="150000"/>
              </a:lnSpc>
            </a:pPr>
            <a:r>
              <a:rPr lang="en-US" altLang="zh-TW" sz="2800" dirty="0"/>
              <a:t>Type 2</a:t>
            </a:r>
            <a:r>
              <a:rPr lang="zh-TW" altLang="en-US" sz="2800" dirty="0"/>
              <a:t>模型中</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LDA</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雖準確率高但</a:t>
            </a:r>
            <a:r>
              <a:rPr lang="en-US" altLang="zh-TW" sz="2800" dirty="0"/>
              <a:t>Sensitivity</a:t>
            </a:r>
            <a:r>
              <a:rPr lang="zh-TW" altLang="en-US" dirty="0"/>
              <a:t>為</a:t>
            </a:r>
            <a:r>
              <a:rPr lang="en-US" altLang="zh-TW" dirty="0"/>
              <a:t>0</a:t>
            </a:r>
            <a:r>
              <a:rPr lang="zh-TW" altLang="en-US" dirty="0">
                <a:solidFill>
                  <a:prstClr val="black"/>
                </a:solidFill>
                <a:latin typeface="微軟正黑體" panose="020B0604030504040204" pitchFamily="34" charset="-120"/>
                <a:ea typeface="微軟正黑體" panose="020B0604030504040204" pitchFamily="34" charset="-120"/>
              </a:rPr>
              <a:t>，可以看出模型將幾乎所有結果預測為</a:t>
            </a:r>
            <a:r>
              <a:rPr lang="en-US" altLang="zh-TW" dirty="0">
                <a:solidFill>
                  <a:prstClr val="black"/>
                </a:solidFill>
                <a:latin typeface="微軟正黑體" panose="020B0604030504040204" pitchFamily="34" charset="-120"/>
                <a:ea typeface="微軟正黑體" panose="020B0604030504040204" pitchFamily="34" charset="-120"/>
              </a:rPr>
              <a:t>normal</a:t>
            </a:r>
            <a:r>
              <a:rPr lang="zh-TW" altLang="en-US" dirty="0">
                <a:solidFill>
                  <a:prstClr val="black"/>
                </a:solidFill>
                <a:latin typeface="微軟正黑體" panose="020B0604030504040204" pitchFamily="34" charset="-120"/>
                <a:ea typeface="微軟正黑體" panose="020B0604030504040204" pitchFamily="34" charset="-120"/>
              </a:rPr>
              <a:t>，我們推測因為</a:t>
            </a:r>
            <a:r>
              <a:rPr lang="en-US" altLang="zh-TW" dirty="0">
                <a:solidFill>
                  <a:prstClr val="black"/>
                </a:solidFill>
                <a:latin typeface="微軟正黑體" panose="020B0604030504040204" pitchFamily="34" charset="-120"/>
                <a:ea typeface="微軟正黑體" panose="020B0604030504040204" pitchFamily="34" charset="-120"/>
              </a:rPr>
              <a:t>abnormal</a:t>
            </a:r>
            <a:r>
              <a:rPr lang="zh-TW" altLang="en-US" dirty="0">
                <a:solidFill>
                  <a:prstClr val="black"/>
                </a:solidFill>
                <a:latin typeface="微軟正黑體" panose="020B0604030504040204" pitchFamily="34" charset="-120"/>
                <a:ea typeface="微軟正黑體" panose="020B0604030504040204" pitchFamily="34" charset="-120"/>
              </a:rPr>
              <a:t>為</a:t>
            </a:r>
            <a:r>
              <a:rPr lang="en-US" altLang="zh-TW" dirty="0">
                <a:solidFill>
                  <a:prstClr val="black"/>
                </a:solidFill>
                <a:latin typeface="微軟正黑體" panose="020B0604030504040204" pitchFamily="34" charset="-120"/>
                <a:ea typeface="微軟正黑體" panose="020B0604030504040204" pitchFamily="34" charset="-120"/>
              </a:rPr>
              <a:t>&gt;80</a:t>
            </a:r>
            <a:r>
              <a:rPr lang="zh-TW" altLang="en-US" dirty="0">
                <a:solidFill>
                  <a:prstClr val="black"/>
                </a:solidFill>
                <a:latin typeface="微軟正黑體" panose="020B0604030504040204" pitchFamily="34" charset="-120"/>
                <a:ea typeface="微軟正黑體" panose="020B0604030504040204" pitchFamily="34" charset="-120"/>
              </a:rPr>
              <a:t>及</a:t>
            </a:r>
            <a:r>
              <a:rPr lang="en-US" altLang="zh-TW" dirty="0">
                <a:solidFill>
                  <a:prstClr val="black"/>
                </a:solidFill>
                <a:latin typeface="微軟正黑體" panose="020B0604030504040204" pitchFamily="34" charset="-120"/>
                <a:ea typeface="微軟正黑體" panose="020B0604030504040204" pitchFamily="34" charset="-120"/>
              </a:rPr>
              <a:t>&lt;20</a:t>
            </a:r>
            <a:r>
              <a:rPr lang="zh-TW" altLang="en-US" dirty="0">
                <a:solidFill>
                  <a:prstClr val="black"/>
                </a:solidFill>
                <a:latin typeface="微軟正黑體" panose="020B0604030504040204" pitchFamily="34" charset="-120"/>
                <a:ea typeface="微軟正黑體" panose="020B0604030504040204" pitchFamily="34" charset="-120"/>
              </a:rPr>
              <a:t>分布於兩端而</a:t>
            </a:r>
            <a:r>
              <a:rPr lang="en-US" altLang="zh-TW" dirty="0">
                <a:solidFill>
                  <a:prstClr val="black"/>
                </a:solidFill>
                <a:latin typeface="微軟正黑體" panose="020B0604030504040204" pitchFamily="34" charset="-120"/>
                <a:ea typeface="微軟正黑體" panose="020B0604030504040204" pitchFamily="34" charset="-120"/>
              </a:rPr>
              <a:t>normal</a:t>
            </a:r>
            <a:r>
              <a:rPr lang="zh-TW" altLang="en-US" dirty="0">
                <a:solidFill>
                  <a:prstClr val="black"/>
                </a:solidFill>
                <a:latin typeface="微軟正黑體" panose="020B0604030504040204" pitchFamily="34" charset="-120"/>
                <a:ea typeface="微軟正黑體" panose="020B0604030504040204" pitchFamily="34" charset="-120"/>
              </a:rPr>
              <a:t>分布於中間，屬於線性的</a:t>
            </a:r>
            <a:r>
              <a:rPr lang="en-US" altLang="zh-TW" dirty="0">
                <a:solidFill>
                  <a:prstClr val="black"/>
                </a:solidFill>
                <a:latin typeface="微軟正黑體" panose="020B0604030504040204" pitchFamily="34" charset="-120"/>
                <a:ea typeface="微軟正黑體" panose="020B0604030504040204" pitchFamily="34" charset="-120"/>
              </a:rPr>
              <a:t>LDA</a:t>
            </a:r>
            <a:r>
              <a:rPr lang="zh-TW" altLang="en-US" dirty="0">
                <a:solidFill>
                  <a:prstClr val="black"/>
                </a:solidFill>
                <a:latin typeface="微軟正黑體" panose="020B0604030504040204" pitchFamily="34" charset="-120"/>
                <a:ea typeface="微軟正黑體" panose="020B0604030504040204" pitchFamily="34" charset="-120"/>
              </a:rPr>
              <a:t>因此無法正確分析而將大部分的預測歸類為</a:t>
            </a:r>
            <a:r>
              <a:rPr lang="en-US" altLang="zh-TW" dirty="0">
                <a:solidFill>
                  <a:prstClr val="black"/>
                </a:solidFill>
                <a:latin typeface="微軟正黑體" panose="020B0604030504040204" pitchFamily="34" charset="-120"/>
                <a:ea typeface="微軟正黑體" panose="020B0604030504040204" pitchFamily="34" charset="-120"/>
              </a:rPr>
              <a:t>normal</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16A6849-8E89-463A-7161-5691C3614C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23016474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a:xfrm>
            <a:off x="1524000" y="2499359"/>
            <a:ext cx="9144000" cy="1010603"/>
          </a:xfrm>
        </p:spPr>
        <p:txBody>
          <a:bodyPr>
            <a:normAutofit/>
          </a:bodyPr>
          <a:lstStyle/>
          <a:p>
            <a:pPr>
              <a:lnSpc>
                <a:spcPct val="100000"/>
              </a:lnSpc>
            </a:pPr>
            <a:r>
              <a:rPr kumimoji="1" lang="en-US" altLang="zh-TW" sz="4800" dirty="0"/>
              <a:t>Random Forest</a:t>
            </a: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144</a:t>
            </a:fld>
            <a:endParaRPr kumimoji="1" lang="zh-TW" altLang="en-US"/>
          </a:p>
        </p:txBody>
      </p:sp>
    </p:spTree>
    <p:extLst>
      <p:ext uri="{BB962C8B-B14F-4D97-AF65-F5344CB8AC3E}">
        <p14:creationId xmlns:p14="http://schemas.microsoft.com/office/powerpoint/2010/main" val="17448001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dirty="0">
                <a:latin typeface="微軟正黑體" panose="020B0604030504040204" pitchFamily="34" charset="-120"/>
                <a:ea typeface="微軟正黑體" panose="020B0604030504040204" pitchFamily="34" charset="-120"/>
              </a:rPr>
              <a:t>Random Forest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838200" y="1220653"/>
            <a:ext cx="10515600" cy="4966001"/>
          </a:xfrm>
        </p:spPr>
        <p:txBody>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模型概念：延續使用透過</a:t>
            </a:r>
            <a:r>
              <a:rPr kumimoji="1" lang="en-US" altLang="zh-TW" sz="2400" dirty="0">
                <a:latin typeface="微軟正黑體" panose="020B0604030504040204" pitchFamily="34" charset="-120"/>
                <a:ea typeface="微軟正黑體" panose="020B0604030504040204" pitchFamily="34" charset="-120"/>
              </a:rPr>
              <a:t>KNN</a:t>
            </a:r>
            <a:r>
              <a:rPr kumimoji="1" lang="zh-TW" altLang="en-US" sz="2400" dirty="0">
                <a:latin typeface="微軟正黑體" panose="020B0604030504040204" pitchFamily="34" charset="-120"/>
                <a:ea typeface="微軟正黑體" panose="020B0604030504040204" pitchFamily="34" charset="-120"/>
              </a:rPr>
              <a:t>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的訓練資料，再使用</a:t>
            </a:r>
            <a:r>
              <a:rPr kumimoji="1" lang="en-US" altLang="zh-TW" sz="2400" dirty="0">
                <a:latin typeface="微軟正黑體" panose="020B0604030504040204" pitchFamily="34" charset="-120"/>
                <a:ea typeface="微軟正黑體" panose="020B0604030504040204" pitchFamily="34" charset="-120"/>
              </a:rPr>
              <a:t>random forest </a:t>
            </a:r>
            <a:r>
              <a:rPr kumimoji="1" lang="zh-TW" altLang="en-US" sz="2400" dirty="0">
                <a:latin typeface="微軟正黑體" panose="020B0604030504040204" pitchFamily="34" charset="-120"/>
                <a:ea typeface="微軟正黑體" panose="020B0604030504040204" pitchFamily="34" charset="-120"/>
              </a:rPr>
              <a:t>預測</a:t>
            </a:r>
            <a:r>
              <a:rPr kumimoji="1" lang="en-US" altLang="zh-TW" sz="2400" dirty="0">
                <a:latin typeface="微軟正黑體" panose="020B0604030504040204" pitchFamily="34" charset="-120"/>
                <a:ea typeface="微軟正黑體" panose="020B0604030504040204" pitchFamily="34" charset="-120"/>
              </a:rPr>
              <a:t>holder 1 </a:t>
            </a:r>
            <a:r>
              <a:rPr kumimoji="1" lang="zh-TW" altLang="en-US" sz="2400" dirty="0">
                <a:latin typeface="微軟正黑體" panose="020B0604030504040204" pitchFamily="34" charset="-120"/>
                <a:ea typeface="微軟正黑體" panose="020B0604030504040204" pitchFamily="34" charset="-120"/>
              </a:rPr>
              <a:t>的液位。</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基本參數：</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a:latin typeface="微軟正黑體" panose="020B0604030504040204" pitchFamily="34" charset="-120"/>
                <a:ea typeface="微軟正黑體" panose="020B0604030504040204" pitchFamily="34" charset="-120"/>
              </a:rPr>
              <a:t>KNN</a:t>
            </a:r>
            <a:r>
              <a:rPr kumimoji="1" lang="zh-TW" altLang="en-US" sz="2000" dirty="0">
                <a:latin typeface="微軟正黑體" panose="020B0604030504040204" pitchFamily="34" charset="-120"/>
                <a:ea typeface="微軟正黑體" panose="020B0604030504040204" pitchFamily="34" charset="-120"/>
              </a:rPr>
              <a:t>（</a:t>
            </a:r>
            <a:r>
              <a:rPr kumimoji="1" lang="en-US" altLang="zh-TW" sz="2000" dirty="0">
                <a:latin typeface="微軟正黑體" panose="020B0604030504040204" pitchFamily="34" charset="-120"/>
                <a:ea typeface="微軟正黑體" panose="020B0604030504040204" pitchFamily="34" charset="-120"/>
              </a:rPr>
              <a:t>local model</a:t>
            </a:r>
            <a:r>
              <a:rPr kumimoji="1" lang="zh-TW" altLang="en-US" sz="2000" dirty="0">
                <a:latin typeface="微軟正黑體" panose="020B0604030504040204" pitchFamily="34" charset="-120"/>
                <a:ea typeface="微軟正黑體" panose="020B0604030504040204" pitchFamily="34" charset="-120"/>
              </a:rPr>
              <a:t>）筆數：</a:t>
            </a:r>
            <a:r>
              <a:rPr kumimoji="1" lang="en-US" altLang="zh-TW" sz="2000" dirty="0">
                <a:latin typeface="微軟正黑體" panose="020B0604030504040204" pitchFamily="34" charset="-120"/>
                <a:ea typeface="微軟正黑體" panose="020B0604030504040204" pitchFamily="34" charset="-120"/>
              </a:rPr>
              <a:t>10</a:t>
            </a:r>
          </a:p>
          <a:p>
            <a:pPr lvl="1">
              <a:lnSpc>
                <a:spcPct val="150000"/>
              </a:lnSpc>
            </a:pPr>
            <a:r>
              <a:rPr lang="zh-TW" altLang="en-US" sz="2000" dirty="0">
                <a:latin typeface="微軟正黑體" panose="020B0604030504040204" pitchFamily="34" charset="-120"/>
                <a:ea typeface="微軟正黑體" panose="020B0604030504040204" pitchFamily="34" charset="-120"/>
              </a:rPr>
              <a:t>延遲時間（</a:t>
            </a:r>
            <a:r>
              <a:rPr lang="en-US" altLang="zh-TW" sz="2000" dirty="0">
                <a:latin typeface="微軟正黑體" panose="020B0604030504040204" pitchFamily="34" charset="-120"/>
                <a:ea typeface="微軟正黑體" panose="020B0604030504040204" pitchFamily="34" charset="-120"/>
              </a:rPr>
              <a:t> Predictor</a:t>
            </a:r>
            <a:r>
              <a:rPr lang="zh-TW" altLang="en-US" sz="2000" dirty="0">
                <a:latin typeface="微軟正黑體" panose="020B0604030504040204" pitchFamily="34" charset="-120"/>
                <a:ea typeface="微軟正黑體" panose="020B0604030504040204" pitchFamily="34" charset="-120"/>
              </a:rPr>
              <a:t>數量）：</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Training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1~239,999</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Testing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240,000~260,000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抽</a:t>
            </a:r>
            <a:r>
              <a:rPr lang="en-US" altLang="zh-TW" sz="2000" dirty="0">
                <a:latin typeface="微軟正黑體" panose="020B0604030504040204" pitchFamily="34" charset="-120"/>
                <a:ea typeface="微軟正黑體" panose="020B0604030504040204" pitchFamily="34" charset="-120"/>
              </a:rPr>
              <a:t>50</a:t>
            </a:r>
            <a:r>
              <a:rPr lang="zh-TW" altLang="en-US" sz="2000" dirty="0">
                <a:latin typeface="微軟正黑體" panose="020B0604030504040204" pitchFamily="34" charset="-120"/>
                <a:ea typeface="微軟正黑體" panose="020B0604030504040204" pitchFamily="34" charset="-120"/>
              </a:rPr>
              <a:t>個時間點做預測</a:t>
            </a:r>
            <a:endParaRPr lang="en-US" altLang="zh-TW" sz="2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145</a:t>
            </a:fld>
            <a:endParaRPr kumimoji="1" lang="zh-TW" altLang="en-US"/>
          </a:p>
        </p:txBody>
      </p:sp>
    </p:spTree>
    <p:extLst>
      <p:ext uri="{BB962C8B-B14F-4D97-AF65-F5344CB8AC3E}">
        <p14:creationId xmlns:p14="http://schemas.microsoft.com/office/powerpoint/2010/main" val="35983982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latin typeface="微軟正黑體" panose="020B0604030504040204" pitchFamily="34" charset="-120"/>
                <a:ea typeface="微軟正黑體" panose="020B0604030504040204" pitchFamily="34" charset="-120"/>
              </a:rPr>
              <a:t>Random Forest</a:t>
            </a:r>
            <a:r>
              <a:rPr lang="zh-TW" altLang="en-US" dirty="0">
                <a:latin typeface="微軟正黑體" panose="020B0604030504040204" pitchFamily="34" charset="-120"/>
                <a:ea typeface="微軟正黑體" panose="020B0604030504040204" pitchFamily="34" charset="-120"/>
              </a:rPr>
              <a:t> 預測結果</a:t>
            </a:r>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146</a:t>
            </a:fld>
            <a:endParaRPr kumimoji="1" lang="zh-TW" altLang="en-US"/>
          </a:p>
        </p:txBody>
      </p:sp>
      <p:graphicFrame>
        <p:nvGraphicFramePr>
          <p:cNvPr id="11" name="內容版面配置區 10">
            <a:extLst>
              <a:ext uri="{FF2B5EF4-FFF2-40B4-BE49-F238E27FC236}">
                <a16:creationId xmlns:a16="http://schemas.microsoft.com/office/drawing/2014/main" id="{51D92F7C-4F4D-D270-2F78-A15C132851FB}"/>
              </a:ext>
            </a:extLst>
          </p:cNvPr>
          <p:cNvGraphicFramePr>
            <a:graphicFrameLocks noGrp="1"/>
          </p:cNvGraphicFramePr>
          <p:nvPr>
            <p:ph idx="1"/>
          </p:nvPr>
        </p:nvGraphicFramePr>
        <p:xfrm>
          <a:off x="624538" y="1448013"/>
          <a:ext cx="10942919" cy="3143582"/>
        </p:xfrm>
        <a:graphic>
          <a:graphicData uri="http://schemas.openxmlformats.org/drawingml/2006/table">
            <a:tbl>
              <a:tblPr firstRow="1" firstCol="1" bandRow="1">
                <a:tableStyleId>{5C22544A-7EE6-4342-B048-85BDC9FD1C3A}</a:tableStyleId>
              </a:tblPr>
              <a:tblGrid>
                <a:gridCol w="1287931">
                  <a:extLst>
                    <a:ext uri="{9D8B030D-6E8A-4147-A177-3AD203B41FA5}">
                      <a16:colId xmlns:a16="http://schemas.microsoft.com/office/drawing/2014/main" val="1669965379"/>
                    </a:ext>
                  </a:extLst>
                </a:gridCol>
                <a:gridCol w="1338729">
                  <a:extLst>
                    <a:ext uri="{9D8B030D-6E8A-4147-A177-3AD203B41FA5}">
                      <a16:colId xmlns:a16="http://schemas.microsoft.com/office/drawing/2014/main" val="2496989199"/>
                    </a:ext>
                  </a:extLst>
                </a:gridCol>
                <a:gridCol w="1188037">
                  <a:extLst>
                    <a:ext uri="{9D8B030D-6E8A-4147-A177-3AD203B41FA5}">
                      <a16:colId xmlns:a16="http://schemas.microsoft.com/office/drawing/2014/main" val="3743512703"/>
                    </a:ext>
                  </a:extLst>
                </a:gridCol>
                <a:gridCol w="1188037">
                  <a:extLst>
                    <a:ext uri="{9D8B030D-6E8A-4147-A177-3AD203B41FA5}">
                      <a16:colId xmlns:a16="http://schemas.microsoft.com/office/drawing/2014/main" val="375655259"/>
                    </a:ext>
                  </a:extLst>
                </a:gridCol>
                <a:gridCol w="1188037">
                  <a:extLst>
                    <a:ext uri="{9D8B030D-6E8A-4147-A177-3AD203B41FA5}">
                      <a16:colId xmlns:a16="http://schemas.microsoft.com/office/drawing/2014/main" val="3810357256"/>
                    </a:ext>
                  </a:extLst>
                </a:gridCol>
                <a:gridCol w="1188037">
                  <a:extLst>
                    <a:ext uri="{9D8B030D-6E8A-4147-A177-3AD203B41FA5}">
                      <a16:colId xmlns:a16="http://schemas.microsoft.com/office/drawing/2014/main" val="2731590732"/>
                    </a:ext>
                  </a:extLst>
                </a:gridCol>
                <a:gridCol w="1188037">
                  <a:extLst>
                    <a:ext uri="{9D8B030D-6E8A-4147-A177-3AD203B41FA5}">
                      <a16:colId xmlns:a16="http://schemas.microsoft.com/office/drawing/2014/main" val="163435823"/>
                    </a:ext>
                  </a:extLst>
                </a:gridCol>
                <a:gridCol w="1188037">
                  <a:extLst>
                    <a:ext uri="{9D8B030D-6E8A-4147-A177-3AD203B41FA5}">
                      <a16:colId xmlns:a16="http://schemas.microsoft.com/office/drawing/2014/main" val="2427324046"/>
                    </a:ext>
                  </a:extLst>
                </a:gridCol>
                <a:gridCol w="1188037">
                  <a:extLst>
                    <a:ext uri="{9D8B030D-6E8A-4147-A177-3AD203B41FA5}">
                      <a16:colId xmlns:a16="http://schemas.microsoft.com/office/drawing/2014/main" val="2837359674"/>
                    </a:ext>
                  </a:extLst>
                </a:gridCol>
              </a:tblGrid>
              <a:tr h="320654">
                <a:tc>
                  <a:txBody>
                    <a:bodyPr/>
                    <a:lstStyle/>
                    <a:p>
                      <a:endParaRPr lang="en-US" sz="2000" kern="100" dirty="0">
                        <a:effectLst/>
                        <a:latin typeface="微軟正黑體" panose="020B0604030504040204" pitchFamily="34" charset="-120"/>
                        <a:ea typeface="微軟正黑體" panose="020B0604030504040204" pitchFamily="34" charset="-120"/>
                      </a:endParaRPr>
                    </a:p>
                  </a:txBody>
                  <a:tcPr marL="160978" marR="160978" marT="0" marB="0"/>
                </a:tc>
                <a:tc>
                  <a:txBody>
                    <a:bodyPr/>
                    <a:lstStyle/>
                    <a:p>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預測時間</a:t>
                      </a:r>
                      <a:endParaRPr lang="en-US" sz="2000" kern="100" dirty="0">
                        <a:effectLst/>
                        <a:latin typeface="微軟正黑體" panose="020B0604030504040204" pitchFamily="34" charset="-120"/>
                        <a:ea typeface="微軟正黑體" panose="020B0604030504040204" pitchFamily="34" charset="-12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1</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5</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10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30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60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120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latin typeface="微軟正黑體" panose="020B0604030504040204" pitchFamily="34" charset="-120"/>
                          <a:ea typeface="微軟正黑體" panose="020B0604030504040204" pitchFamily="34" charset="-120"/>
                        </a:rPr>
                        <a:t>180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extLst>
                  <a:ext uri="{0D108BD9-81ED-4DB2-BD59-A6C34878D82A}">
                    <a16:rowId xmlns:a16="http://schemas.microsoft.com/office/drawing/2014/main" val="2749009212"/>
                  </a:ext>
                </a:extLst>
              </a:tr>
              <a:tr h="705732">
                <a:tc rowSpan="2">
                  <a:txBody>
                    <a:bodyPr/>
                    <a:lstStyle/>
                    <a:p>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Holder 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nchor="ctr"/>
                </a:tc>
                <a:tc>
                  <a:txBody>
                    <a:bodyPr/>
                    <a:lstStyle/>
                    <a:p>
                      <a:r>
                        <a:rPr lang="en-US" sz="1800" kern="100" dirty="0">
                          <a:effectLst/>
                          <a:latin typeface="微軟正黑體" panose="020B0604030504040204" pitchFamily="34" charset="-120"/>
                          <a:ea typeface="微軟正黑體" panose="020B0604030504040204" pitchFamily="34" charset="-120"/>
                        </a:rPr>
                        <a:t>MAPE</a:t>
                      </a:r>
                      <a:r>
                        <a:rPr lang="en-US" altLang="zh-TW" sz="1800" kern="100" dirty="0">
                          <a:effectLst/>
                          <a:latin typeface="微軟正黑體" panose="020B0604030504040204" pitchFamily="34" charset="-120"/>
                          <a:ea typeface="微軟正黑體" panose="020B0604030504040204" pitchFamily="34" charset="-120"/>
                        </a:rPr>
                        <a:t>(%)</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latin typeface="微軟正黑體" panose="020B0604030504040204" pitchFamily="34" charset="-120"/>
                          <a:ea typeface="微軟正黑體" panose="020B0604030504040204" pitchFamily="34" charset="-120"/>
                        </a:rPr>
                        <a:t>5</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636</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4</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907</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11</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04</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19</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419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39</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934</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130</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183</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147</a:t>
                      </a:r>
                      <a:r>
                        <a:rPr lang="en-US" altLang="zh-TW" sz="1800" kern="100" dirty="0">
                          <a:effectLst/>
                          <a:latin typeface="微軟正黑體" panose="020B0604030504040204" pitchFamily="34" charset="-120"/>
                          <a:ea typeface="微軟正黑體" panose="020B0604030504040204" pitchFamily="34" charset="-120"/>
                        </a:rPr>
                        <a:t>.</a:t>
                      </a:r>
                      <a:r>
                        <a:rPr lang="en-US" sz="1800" kern="100" dirty="0">
                          <a:effectLst/>
                          <a:latin typeface="微軟正黑體" panose="020B0604030504040204" pitchFamily="34" charset="-120"/>
                          <a:ea typeface="微軟正黑體" panose="020B0604030504040204" pitchFamily="34" charset="-120"/>
                        </a:rPr>
                        <a:t>149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extLst>
                  <a:ext uri="{0D108BD9-81ED-4DB2-BD59-A6C34878D82A}">
                    <a16:rowId xmlns:a16="http://schemas.microsoft.com/office/drawing/2014/main" val="1713119269"/>
                  </a:ext>
                </a:extLst>
              </a:tr>
              <a:tr h="705732">
                <a:tc vMerge="1">
                  <a:txBody>
                    <a:bodyPr/>
                    <a:lstStyle/>
                    <a:p>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latin typeface="微軟正黑體" panose="020B0604030504040204" pitchFamily="34" charset="-120"/>
                          <a:ea typeface="微軟正黑體" panose="020B0604030504040204" pitchFamily="34" charset="-120"/>
                        </a:rPr>
                        <a:t>MSE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latin typeface="微軟正黑體" panose="020B0604030504040204" pitchFamily="34" charset="-120"/>
                          <a:ea typeface="微軟正黑體" panose="020B0604030504040204" pitchFamily="34" charset="-120"/>
                        </a:rPr>
                        <a:t>1.09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1.23</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3.4</a:t>
                      </a:r>
                      <a:r>
                        <a:rPr lang="en-US" altLang="zh-TW" sz="1800" kern="100" dirty="0">
                          <a:effectLst/>
                          <a:latin typeface="微軟正黑體" panose="020B0604030504040204" pitchFamily="34" charset="-120"/>
                          <a:ea typeface="微軟正黑體" panose="020B0604030504040204" pitchFamily="34" charset="-120"/>
                        </a:rPr>
                        <a:t>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10.95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51.7</a:t>
                      </a:r>
                      <a:r>
                        <a:rPr lang="en-US" altLang="zh-TW" sz="1800" kern="100" dirty="0">
                          <a:effectLst/>
                          <a:latin typeface="微軟正黑體" panose="020B0604030504040204" pitchFamily="34" charset="-120"/>
                          <a:ea typeface="微軟正黑體" panose="020B0604030504040204" pitchFamily="34" charset="-120"/>
                        </a:rPr>
                        <a:t>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382.85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latin typeface="微軟正黑體" panose="020B0604030504040204" pitchFamily="34" charset="-120"/>
                          <a:ea typeface="微軟正黑體" panose="020B0604030504040204" pitchFamily="34" charset="-120"/>
                        </a:rPr>
                        <a:t>542.25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extLst>
                  <a:ext uri="{0D108BD9-81ED-4DB2-BD59-A6C34878D82A}">
                    <a16:rowId xmlns:a16="http://schemas.microsoft.com/office/drawing/2014/main" val="2319068860"/>
                  </a:ext>
                </a:extLst>
              </a:tr>
              <a:tr h="705732">
                <a:tc rowSpan="2">
                  <a:txBody>
                    <a:bodyPr/>
                    <a:lstStyle/>
                    <a:p>
                      <a:r>
                        <a:rPr lang="en-US" alt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rPr>
                        <a:t>Holder 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nchor="ctr"/>
                </a:tc>
                <a:tc>
                  <a:txBody>
                    <a:bodyPr/>
                    <a:lstStyle/>
                    <a:p>
                      <a:r>
                        <a:rPr lang="en-US" sz="1800" kern="100" dirty="0">
                          <a:effectLst/>
                          <a:latin typeface="微軟正黑體" panose="020B0604030504040204" pitchFamily="34" charset="-120"/>
                          <a:ea typeface="微軟正黑體" panose="020B0604030504040204" pitchFamily="34" charset="-120"/>
                        </a:rPr>
                        <a:t>MAPE</a:t>
                      </a:r>
                      <a:r>
                        <a:rPr lang="en-US" altLang="zh-TW" sz="1800" kern="100" dirty="0">
                          <a:effectLst/>
                          <a:latin typeface="微軟正黑體" panose="020B0604030504040204" pitchFamily="34" charset="-120"/>
                          <a:ea typeface="微軟正黑體" panose="020B0604030504040204" pitchFamily="34" charset="-120"/>
                        </a:rPr>
                        <a:t>(%)</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0</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450</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4</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1</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9837</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4</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123</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13</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158</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25</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295</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27</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629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37</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a:t>
                      </a:r>
                      <a:r>
                        <a:rPr lang="en-US" sz="1800" kern="100" dirty="0">
                          <a:solidFill>
                            <a:schemeClr val="dk1"/>
                          </a:solidFill>
                          <a:effectLst/>
                          <a:latin typeface="微軟正黑體" panose="020B0604030504040204" pitchFamily="34" charset="-120"/>
                          <a:ea typeface="微軟正黑體" panose="020B0604030504040204" pitchFamily="34" charset="-120"/>
                          <a:cs typeface="+mn-cs"/>
                        </a:rPr>
                        <a:t>10</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extLst>
                  <a:ext uri="{0D108BD9-81ED-4DB2-BD59-A6C34878D82A}">
                    <a16:rowId xmlns:a16="http://schemas.microsoft.com/office/drawing/2014/main" val="2810278600"/>
                  </a:ext>
                </a:extLst>
              </a:tr>
              <a:tr h="705732">
                <a:tc vMerge="1">
                  <a:txBody>
                    <a:bodyPr/>
                    <a:lstStyle/>
                    <a:p>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latin typeface="微軟正黑體" panose="020B0604030504040204" pitchFamily="34" charset="-120"/>
                          <a:ea typeface="微軟正黑體" panose="020B0604030504040204" pitchFamily="34" charset="-120"/>
                        </a:rPr>
                        <a:t>MSE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0.067</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8</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1.312</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6</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5.559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59.717</a:t>
                      </a:r>
                      <a:r>
                        <a:rPr lang="en-US" altLang="zh-TW" sz="1800" kern="100" dirty="0">
                          <a:solidFill>
                            <a:schemeClr val="dk1"/>
                          </a:solidFill>
                          <a:effectLst/>
                          <a:latin typeface="微軟正黑體" panose="020B0604030504040204" pitchFamily="34" charset="-120"/>
                          <a:ea typeface="微軟正黑體" panose="020B0604030504040204" pitchFamily="34" charset="-120"/>
                          <a:cs typeface="+mn-cs"/>
                        </a:rPr>
                        <a:t>2</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189.8422</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240.1229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latin typeface="微軟正黑體" panose="020B0604030504040204" pitchFamily="34" charset="-120"/>
                          <a:ea typeface="微軟正黑體" panose="020B0604030504040204" pitchFamily="34" charset="-120"/>
                          <a:cs typeface="+mn-cs"/>
                        </a:rPr>
                        <a:t>341.4316</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extLst>
                  <a:ext uri="{0D108BD9-81ED-4DB2-BD59-A6C34878D82A}">
                    <a16:rowId xmlns:a16="http://schemas.microsoft.com/office/drawing/2014/main" val="2846960456"/>
                  </a:ext>
                </a:extLst>
              </a:tr>
            </a:tbl>
          </a:graphicData>
        </a:graphic>
      </p:graphicFrame>
      <p:sp>
        <p:nvSpPr>
          <p:cNvPr id="14" name="內容版面配置區 2">
            <a:extLst>
              <a:ext uri="{FF2B5EF4-FFF2-40B4-BE49-F238E27FC236}">
                <a16:creationId xmlns:a16="http://schemas.microsoft.com/office/drawing/2014/main" id="{386B1968-A464-FCC6-FA80-928B9AE786B4}"/>
              </a:ext>
            </a:extLst>
          </p:cNvPr>
          <p:cNvSpPr txBox="1">
            <a:spLocks/>
          </p:cNvSpPr>
          <p:nvPr/>
        </p:nvSpPr>
        <p:spPr>
          <a:xfrm>
            <a:off x="690153" y="4905103"/>
            <a:ext cx="10811691" cy="1587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1800" dirty="0">
                <a:latin typeface="微軟正黑體" panose="020B0604030504040204" pitchFamily="34" charset="-120"/>
                <a:ea typeface="微軟正黑體" panose="020B0604030504040204" pitchFamily="34" charset="-120"/>
              </a:rPr>
              <a:t>在將所有時間都當作</a:t>
            </a:r>
            <a:r>
              <a:rPr lang="en-US" altLang="zh-TW" sz="1800" dirty="0">
                <a:latin typeface="微軟正黑體" panose="020B0604030504040204" pitchFamily="34" charset="-120"/>
                <a:ea typeface="微軟正黑體" panose="020B0604030504040204" pitchFamily="34" charset="-120"/>
              </a:rPr>
              <a:t>Predictors</a:t>
            </a:r>
            <a:r>
              <a:rPr lang="zh-TW" altLang="en-US" sz="1800" dirty="0">
                <a:latin typeface="微軟正黑體" panose="020B0604030504040204" pitchFamily="34" charset="-120"/>
                <a:ea typeface="微軟正黑體" panose="020B0604030504040204" pitchFamily="34" charset="-120"/>
              </a:rPr>
              <a:t>的狀態下，預測的</a:t>
            </a:r>
            <a:r>
              <a:rPr lang="en-US" altLang="zh-TW" sz="1800" dirty="0">
                <a:latin typeface="微軟正黑體" panose="020B0604030504040204" pitchFamily="34" charset="-120"/>
                <a:ea typeface="微軟正黑體" panose="020B0604030504040204" pitchFamily="34" charset="-120"/>
              </a:rPr>
              <a:t>MAPE</a:t>
            </a:r>
            <a:r>
              <a:rPr lang="zh-TW" altLang="en-US" sz="1800" dirty="0">
                <a:latin typeface="微軟正黑體" panose="020B0604030504040204" pitchFamily="34" charset="-120"/>
                <a:ea typeface="微軟正黑體" panose="020B0604030504040204" pitchFamily="34" charset="-120"/>
              </a:rPr>
              <a:t>和</a:t>
            </a:r>
            <a:r>
              <a:rPr lang="en-US" altLang="zh-TW" sz="1800" dirty="0">
                <a:latin typeface="微軟正黑體" panose="020B0604030504040204" pitchFamily="34" charset="-120"/>
                <a:ea typeface="微軟正黑體" panose="020B0604030504040204" pitchFamily="34" charset="-120"/>
              </a:rPr>
              <a:t>local model+</a:t>
            </a:r>
            <a:r>
              <a:rPr lang="zh-TW" altLang="en-US" sz="1800" dirty="0">
                <a:latin typeface="微軟正黑體" panose="020B0604030504040204" pitchFamily="34" charset="-120"/>
                <a:ea typeface="微軟正黑體" panose="020B0604030504040204" pitchFamily="34" charset="-120"/>
              </a:rPr>
              <a:t>線性迴歸差不多（</a:t>
            </a:r>
            <a:r>
              <a:rPr lang="en-US" altLang="zh-TW" sz="1800" dirty="0">
                <a:latin typeface="微軟正黑體" panose="020B0604030504040204" pitchFamily="34" charset="-120"/>
                <a:ea typeface="微軟正黑體" panose="020B0604030504040204" pitchFamily="34" charset="-120"/>
              </a:rPr>
              <a:t>holder 2 </a:t>
            </a:r>
            <a:r>
              <a:rPr lang="zh-TW" altLang="en-US" sz="1800" dirty="0">
                <a:latin typeface="微軟正黑體" panose="020B0604030504040204" pitchFamily="34" charset="-120"/>
                <a:ea typeface="微軟正黑體" panose="020B0604030504040204" pitchFamily="34" charset="-120"/>
              </a:rPr>
              <a:t>預測十分鐘</a:t>
            </a:r>
            <a:r>
              <a:rPr lang="en-US" altLang="zh-TW" sz="1800" dirty="0">
                <a:latin typeface="微軟正黑體" panose="020B0604030504040204" pitchFamily="34" charset="-120"/>
                <a:ea typeface="微軟正黑體" panose="020B0604030504040204" pitchFamily="34" charset="-120"/>
              </a:rPr>
              <a:t>MAPE </a:t>
            </a:r>
            <a:r>
              <a:rPr lang="zh-TW" altLang="en-US" sz="1800" dirty="0">
                <a:latin typeface="微軟正黑體" panose="020B0604030504040204" pitchFamily="34" charset="-120"/>
                <a:ea typeface="微軟正黑體" panose="020B0604030504040204" pitchFamily="34" charset="-120"/>
              </a:rPr>
              <a:t>落在 </a:t>
            </a:r>
            <a:r>
              <a:rPr lang="en-US" altLang="zh-TW" sz="1800" dirty="0">
                <a:latin typeface="微軟正黑體" panose="020B0604030504040204" pitchFamily="34" charset="-120"/>
                <a:ea typeface="微軟正黑體" panose="020B0604030504040204" pitchFamily="34" charset="-120"/>
              </a:rPr>
              <a:t>5%</a:t>
            </a:r>
            <a:r>
              <a:rPr lang="zh-TW" altLang="en-US" sz="1800"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a:lnSpc>
                <a:spcPct val="150000"/>
              </a:lnSpc>
            </a:pPr>
            <a:r>
              <a:rPr lang="zh-TW" altLang="en-US" sz="1800" dirty="0">
                <a:latin typeface="微軟正黑體" panose="020B0604030504040204" pitchFamily="34" charset="-120"/>
                <a:ea typeface="微軟正黑體" panose="020B0604030504040204" pitchFamily="34" charset="-120"/>
              </a:rPr>
              <a:t>所有時間點下，預測</a:t>
            </a:r>
            <a:r>
              <a:rPr lang="en-US" altLang="zh-TW" sz="1800" dirty="0">
                <a:latin typeface="微軟正黑體" panose="020B0604030504040204" pitchFamily="34" charset="-120"/>
                <a:ea typeface="微軟正黑體" panose="020B0604030504040204" pitchFamily="34" charset="-120"/>
              </a:rPr>
              <a:t>holder 2</a:t>
            </a:r>
            <a:r>
              <a:rPr lang="zh-TW" altLang="en-US" sz="1800" dirty="0">
                <a:latin typeface="微軟正黑體" panose="020B0604030504040204" pitchFamily="34" charset="-120"/>
                <a:ea typeface="微軟正黑體" panose="020B0604030504040204" pitchFamily="34" charset="-120"/>
              </a:rPr>
              <a:t>的效果都優於</a:t>
            </a:r>
            <a:r>
              <a:rPr lang="en-US" altLang="zh-TW" sz="1800" dirty="0">
                <a:latin typeface="微軟正黑體" panose="020B0604030504040204" pitchFamily="34" charset="-120"/>
                <a:ea typeface="微軟正黑體" panose="020B0604030504040204" pitchFamily="34" charset="-120"/>
              </a:rPr>
              <a:t>holder 1</a:t>
            </a:r>
          </a:p>
        </p:txBody>
      </p:sp>
    </p:spTree>
    <p:extLst>
      <p:ext uri="{BB962C8B-B14F-4D97-AF65-F5344CB8AC3E}">
        <p14:creationId xmlns:p14="http://schemas.microsoft.com/office/powerpoint/2010/main" val="36004986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639445"/>
            <a:ext cx="10515600" cy="845837"/>
          </a:xfrm>
        </p:spPr>
        <p:txBody>
          <a:bodyPr>
            <a:normAutofit/>
          </a:bodyPr>
          <a:lstStyle/>
          <a:p>
            <a:r>
              <a:rPr kumimoji="1" lang="en-US" altLang="zh-TW" kern="1200" dirty="0">
                <a:solidFill>
                  <a:srgbClr val="000000"/>
                </a:solidFill>
                <a:effectLst/>
                <a:latin typeface="微軟正黑體" panose="020B0604030504040204" pitchFamily="34" charset="-120"/>
                <a:ea typeface="微軟正黑體" panose="020B0604030504040204" pitchFamily="34" charset="-120"/>
              </a:rPr>
              <a:t>Random Forest</a:t>
            </a:r>
            <a:r>
              <a:rPr kumimoji="1" lang="zh-TW" altLang="en-US" kern="1200" dirty="0">
                <a:solidFill>
                  <a:srgbClr val="000000"/>
                </a:solidFill>
                <a:effectLst/>
                <a:latin typeface="微軟正黑體" panose="020B0604030504040204" pitchFamily="34" charset="-120"/>
                <a:ea typeface="微軟正黑體" panose="020B0604030504040204" pitchFamily="34" charset="-120"/>
              </a:rPr>
              <a:t> 結論</a:t>
            </a:r>
            <a:endParaRPr lang="zh-TW" altLang="en-US" sz="8800"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BF5C8089-D353-717E-B86D-7094A3CCD6A6}"/>
              </a:ext>
            </a:extLst>
          </p:cNvPr>
          <p:cNvSpPr>
            <a:spLocks noGrp="1"/>
          </p:cNvSpPr>
          <p:nvPr>
            <p:ph idx="1"/>
          </p:nvPr>
        </p:nvSpPr>
        <p:spPr>
          <a:xfrm>
            <a:off x="670560" y="2112962"/>
            <a:ext cx="10683240" cy="3845579"/>
          </a:xfrm>
        </p:spPr>
        <p:txBody>
          <a:bodyPr>
            <a:norm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會因為</a:t>
            </a:r>
            <a:r>
              <a:rPr lang="en-US" altLang="zh-TW" sz="2400" dirty="0">
                <a:latin typeface="微軟正黑體" panose="020B0604030504040204" pitchFamily="34" charset="-120"/>
                <a:ea typeface="微軟正黑體" panose="020B0604030504040204" pitchFamily="34" charset="-120"/>
              </a:rPr>
              <a:t>holder 1 &amp; 2</a:t>
            </a:r>
            <a:r>
              <a:rPr lang="zh-TW" altLang="en-US" sz="2400" dirty="0">
                <a:latin typeface="微軟正黑體" panose="020B0604030504040204" pitchFamily="34" charset="-120"/>
                <a:ea typeface="微軟正黑體" panose="020B0604030504040204" pitchFamily="34" charset="-120"/>
              </a:rPr>
              <a:t>平均液位不同而影響，例如相同方法預測</a:t>
            </a:r>
            <a:r>
              <a:rPr lang="en-US" altLang="zh-TW" sz="2400" dirty="0">
                <a:latin typeface="微軟正黑體" panose="020B0604030504040204" pitchFamily="34" charset="-120"/>
                <a:ea typeface="微軟正黑體" panose="020B0604030504040204" pitchFamily="34" charset="-120"/>
              </a:rPr>
              <a:t>holder 1 </a:t>
            </a:r>
            <a:r>
              <a:rPr lang="zh-TW" altLang="en-US" sz="2400" dirty="0">
                <a:latin typeface="微軟正黑體" panose="020B0604030504040204" pitchFamily="34" charset="-120"/>
                <a:ea typeface="微軟正黑體" panose="020B0604030504040204" pitchFamily="34" charset="-120"/>
              </a:rPr>
              <a:t>的</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會比預測</a:t>
            </a:r>
            <a:r>
              <a:rPr lang="en-US" altLang="zh-TW" sz="2400" dirty="0">
                <a:latin typeface="微軟正黑體" panose="020B0604030504040204" pitchFamily="34" charset="-120"/>
                <a:ea typeface="微軟正黑體" panose="020B0604030504040204" pitchFamily="34" charset="-120"/>
              </a:rPr>
              <a:t>holder2</a:t>
            </a:r>
            <a:r>
              <a:rPr lang="zh-TW" altLang="en-US" sz="2400" dirty="0">
                <a:latin typeface="微軟正黑體" panose="020B0604030504040204" pitchFamily="34" charset="-120"/>
                <a:ea typeface="微軟正黑體" panose="020B0604030504040204" pitchFamily="34" charset="-120"/>
              </a:rPr>
              <a:t>高兩倍左右，可能不適合做比較。</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但即便考慮上述情形，兩個</a:t>
            </a:r>
            <a:r>
              <a:rPr lang="en-US" altLang="zh-TW" sz="2400" dirty="0">
                <a:latin typeface="微軟正黑體" panose="020B0604030504040204" pitchFamily="34" charset="-120"/>
                <a:ea typeface="微軟正黑體" panose="020B0604030504040204" pitchFamily="34" charset="-120"/>
              </a:rPr>
              <a:t>holder</a:t>
            </a:r>
            <a:r>
              <a:rPr lang="zh-TW" altLang="en-US" sz="2400" dirty="0">
                <a:latin typeface="微軟正黑體" panose="020B0604030504040204" pitchFamily="34" charset="-120"/>
                <a:ea typeface="微軟正黑體" panose="020B0604030504040204" pitchFamily="34" charset="-120"/>
              </a:rPr>
              <a:t>的預測準確度上仍有明顯不同。</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嘗試使用</a:t>
            </a:r>
            <a:r>
              <a:rPr lang="en-US" altLang="zh-TW" sz="2400" dirty="0" err="1">
                <a:latin typeface="微軟正黑體" panose="020B0604030504040204" pitchFamily="34" charset="-120"/>
                <a:ea typeface="微軟正黑體" panose="020B0604030504040204" pitchFamily="34" charset="-120"/>
              </a:rPr>
              <a:t>mtry</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來控制</a:t>
            </a:r>
            <a:r>
              <a:rPr lang="en-US" altLang="zh-TW" sz="2400" dirty="0">
                <a:latin typeface="微軟正黑體" panose="020B0604030504040204" pitchFamily="34" charset="-120"/>
                <a:ea typeface="微軟正黑體" panose="020B0604030504040204" pitchFamily="34" charset="-120"/>
              </a:rPr>
              <a:t>rf</a:t>
            </a:r>
            <a:r>
              <a:rPr lang="zh-TW" altLang="en-US" sz="2400" dirty="0">
                <a:latin typeface="微軟正黑體" panose="020B0604030504040204" pitchFamily="34" charset="-120"/>
                <a:ea typeface="微軟正黑體" panose="020B0604030504040204" pitchFamily="34" charset="-120"/>
              </a:rPr>
              <a:t>的變數個數，但是對</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MSE</a:t>
            </a:r>
            <a:r>
              <a:rPr lang="zh-TW" altLang="en-US" sz="2400" dirty="0">
                <a:latin typeface="微軟正黑體" panose="020B0604030504040204" pitchFamily="34" charset="-120"/>
                <a:ea typeface="微軟正黑體" panose="020B0604030504040204" pitchFamily="34" charset="-120"/>
              </a:rPr>
              <a:t>沒有顯著的提升。</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隨機森林相較於線性迴歸方法，可以有效避免預測值大於</a:t>
            </a:r>
            <a:r>
              <a:rPr lang="en-US" altLang="zh-TW" sz="2400" dirty="0">
                <a:latin typeface="微軟正黑體" panose="020B0604030504040204" pitchFamily="34" charset="-120"/>
                <a:ea typeface="微軟正黑體" panose="020B0604030504040204" pitchFamily="34" charset="-120"/>
              </a:rPr>
              <a:t>100</a:t>
            </a:r>
            <a:r>
              <a:rPr lang="zh-TW" altLang="en-US" sz="2400" dirty="0">
                <a:latin typeface="微軟正黑體" panose="020B0604030504040204" pitchFamily="34" charset="-120"/>
                <a:ea typeface="微軟正黑體" panose="020B0604030504040204" pitchFamily="34" charset="-120"/>
              </a:rPr>
              <a:t>或小於</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的問題。</a:t>
            </a: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endParaRPr lang="zh-TW" altLang="en-US" sz="3200" dirty="0"/>
          </a:p>
        </p:txBody>
      </p:sp>
    </p:spTree>
    <p:extLst>
      <p:ext uri="{BB962C8B-B14F-4D97-AF65-F5344CB8AC3E}">
        <p14:creationId xmlns:p14="http://schemas.microsoft.com/office/powerpoint/2010/main" val="40260602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normAutofit/>
          </a:bodyPr>
          <a:lstStyle/>
          <a:p>
            <a:pPr>
              <a:lnSpc>
                <a:spcPct val="100000"/>
              </a:lnSpc>
            </a:pPr>
            <a:r>
              <a:rPr kumimoji="1" lang="en-US" altLang="zh-TW" sz="4800" dirty="0"/>
              <a:t>SVR</a:t>
            </a: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148</a:t>
            </a:fld>
            <a:endParaRPr kumimoji="1" lang="zh-TW" altLang="en-US"/>
          </a:p>
        </p:txBody>
      </p:sp>
    </p:spTree>
    <p:extLst>
      <p:ext uri="{BB962C8B-B14F-4D97-AF65-F5344CB8AC3E}">
        <p14:creationId xmlns:p14="http://schemas.microsoft.com/office/powerpoint/2010/main" val="31717595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dirty="0">
                <a:latin typeface="微軟正黑體" panose="020B0604030504040204" pitchFamily="34" charset="-120"/>
                <a:ea typeface="微軟正黑體" panose="020B0604030504040204" pitchFamily="34" charset="-120"/>
              </a:rPr>
              <a:t>SVR</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838200" y="1220653"/>
            <a:ext cx="10515600" cy="5500822"/>
          </a:xfrm>
        </p:spPr>
        <p:txBody>
          <a:bodyPr>
            <a:normAutofit lnSpcReduction="10000"/>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模型概念：延續使用透過</a:t>
            </a:r>
            <a:r>
              <a:rPr kumimoji="1" lang="en-US" altLang="zh-TW" sz="2400" dirty="0">
                <a:latin typeface="微軟正黑體" panose="020B0604030504040204" pitchFamily="34" charset="-120"/>
                <a:ea typeface="微軟正黑體" panose="020B0604030504040204" pitchFamily="34" charset="-120"/>
              </a:rPr>
              <a:t>KNN</a:t>
            </a:r>
            <a:r>
              <a:rPr kumimoji="1" lang="zh-TW" altLang="en-US" sz="2400" dirty="0">
                <a:latin typeface="微軟正黑體" panose="020B0604030504040204" pitchFamily="34" charset="-120"/>
                <a:ea typeface="微軟正黑體" panose="020B0604030504040204" pitchFamily="34" charset="-120"/>
              </a:rPr>
              <a:t>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的訓練資料，再使用</a:t>
            </a:r>
            <a:r>
              <a:rPr kumimoji="1" lang="en-US" altLang="zh-TW" sz="2400" dirty="0">
                <a:latin typeface="微軟正黑體" panose="020B0604030504040204" pitchFamily="34" charset="-120"/>
                <a:ea typeface="微軟正黑體" panose="020B0604030504040204" pitchFamily="34" charset="-120"/>
              </a:rPr>
              <a:t>SVR</a:t>
            </a:r>
            <a:r>
              <a:rPr kumimoji="1" lang="zh-TW" altLang="en-US" sz="2400" dirty="0">
                <a:latin typeface="微軟正黑體" panose="020B0604030504040204" pitchFamily="34" charset="-120"/>
                <a:ea typeface="微軟正黑體" panose="020B0604030504040204" pitchFamily="34" charset="-120"/>
              </a:rPr>
              <a:t>預測</a:t>
            </a:r>
            <a:r>
              <a:rPr kumimoji="1" lang="en-US" altLang="zh-TW" sz="2400" dirty="0">
                <a:latin typeface="微軟正黑體" panose="020B0604030504040204" pitchFamily="34" charset="-120"/>
                <a:ea typeface="微軟正黑體" panose="020B0604030504040204" pitchFamily="34" charset="-120"/>
              </a:rPr>
              <a:t>holder 2 </a:t>
            </a:r>
            <a:r>
              <a:rPr kumimoji="1" lang="zh-TW" altLang="en-US" sz="2400" dirty="0">
                <a:latin typeface="微軟正黑體" panose="020B0604030504040204" pitchFamily="34" charset="-120"/>
                <a:ea typeface="微軟正黑體" panose="020B0604030504040204" pitchFamily="34" charset="-120"/>
              </a:rPr>
              <a:t>的液位。</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基本參數：</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a:latin typeface="微軟正黑體" panose="020B0604030504040204" pitchFamily="34" charset="-120"/>
                <a:ea typeface="微軟正黑體" panose="020B0604030504040204" pitchFamily="34" charset="-120"/>
              </a:rPr>
              <a:t>KNN</a:t>
            </a:r>
            <a:r>
              <a:rPr kumimoji="1" lang="zh-TW" altLang="en-US" sz="2000" dirty="0">
                <a:latin typeface="微軟正黑體" panose="020B0604030504040204" pitchFamily="34" charset="-120"/>
                <a:ea typeface="微軟正黑體" panose="020B0604030504040204" pitchFamily="34" charset="-120"/>
              </a:rPr>
              <a:t>（</a:t>
            </a:r>
            <a:r>
              <a:rPr kumimoji="1" lang="en-US" altLang="zh-TW" sz="2000" dirty="0">
                <a:latin typeface="微軟正黑體" panose="020B0604030504040204" pitchFamily="34" charset="-120"/>
                <a:ea typeface="微軟正黑體" panose="020B0604030504040204" pitchFamily="34" charset="-120"/>
              </a:rPr>
              <a:t>local model</a:t>
            </a:r>
            <a:r>
              <a:rPr kumimoji="1" lang="zh-TW" altLang="en-US" sz="2000" dirty="0">
                <a:latin typeface="微軟正黑體" panose="020B0604030504040204" pitchFamily="34" charset="-120"/>
                <a:ea typeface="微軟正黑體" panose="020B0604030504040204" pitchFamily="34" charset="-120"/>
              </a:rPr>
              <a:t>）筆數：</a:t>
            </a:r>
            <a:r>
              <a:rPr kumimoji="1" lang="en-US" altLang="zh-TW" sz="2000" dirty="0">
                <a:latin typeface="微軟正黑體" panose="020B0604030504040204" pitchFamily="34" charset="-120"/>
                <a:ea typeface="微軟正黑體" panose="020B0604030504040204" pitchFamily="34" charset="-120"/>
              </a:rPr>
              <a:t>10</a:t>
            </a:r>
          </a:p>
          <a:p>
            <a:pPr lvl="1">
              <a:lnSpc>
                <a:spcPct val="150000"/>
              </a:lnSpc>
            </a:pPr>
            <a:r>
              <a:rPr lang="zh-TW" altLang="en-US" sz="2000" dirty="0">
                <a:latin typeface="微軟正黑體" panose="020B0604030504040204" pitchFamily="34" charset="-120"/>
                <a:ea typeface="微軟正黑體" panose="020B0604030504040204" pitchFamily="34" charset="-120"/>
              </a:rPr>
              <a:t>延遲時間（</a:t>
            </a:r>
            <a:r>
              <a:rPr lang="en-US" altLang="zh-TW" sz="2000" dirty="0">
                <a:latin typeface="微軟正黑體" panose="020B0604030504040204" pitchFamily="34" charset="-120"/>
                <a:ea typeface="微軟正黑體" panose="020B0604030504040204" pitchFamily="34" charset="-120"/>
              </a:rPr>
              <a:t> Predictor</a:t>
            </a:r>
            <a:r>
              <a:rPr lang="zh-TW" altLang="en-US" sz="2000" dirty="0">
                <a:latin typeface="微軟正黑體" panose="020B0604030504040204" pitchFamily="34" charset="-120"/>
                <a:ea typeface="微軟正黑體" panose="020B0604030504040204" pitchFamily="34" charset="-120"/>
              </a:rPr>
              <a:t>數量）：</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Training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1~239,999</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Testing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240,000~260,000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抽</a:t>
            </a:r>
            <a:r>
              <a:rPr lang="en-US" altLang="zh-TW" sz="2000" dirty="0">
                <a:latin typeface="微軟正黑體" panose="020B0604030504040204" pitchFamily="34" charset="-120"/>
                <a:ea typeface="微軟正黑體" panose="020B0604030504040204" pitchFamily="34" charset="-120"/>
              </a:rPr>
              <a:t>50</a:t>
            </a:r>
            <a:r>
              <a:rPr lang="zh-TW" altLang="en-US" sz="2000" dirty="0">
                <a:latin typeface="微軟正黑體" panose="020B0604030504040204" pitchFamily="34" charset="-120"/>
                <a:ea typeface="微軟正黑體" panose="020B0604030504040204" pitchFamily="34" charset="-120"/>
              </a:rPr>
              <a:t>個時間點做預測</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因</a:t>
            </a:r>
            <a:r>
              <a:rPr lang="en-US" altLang="zh-TW" sz="2400" dirty="0">
                <a:latin typeface="微軟正黑體" panose="020B0604030504040204" pitchFamily="34" charset="-120"/>
                <a:ea typeface="微軟正黑體" panose="020B0604030504040204" pitchFamily="34" charset="-120"/>
              </a:rPr>
              <a:t>holder 1 </a:t>
            </a:r>
            <a:r>
              <a:rPr lang="zh-TW" altLang="en-US" sz="2400" dirty="0">
                <a:latin typeface="微軟正黑體" panose="020B0604030504040204" pitchFamily="34" charset="-120"/>
                <a:ea typeface="微軟正黑體" panose="020B0604030504040204" pitchFamily="34" charset="-120"/>
              </a:rPr>
              <a:t>部分時間點下連續十分鐘的數值都不變，以致無法套用</a:t>
            </a:r>
            <a:r>
              <a:rPr lang="en-US" altLang="zh-TW" sz="2400" dirty="0">
                <a:latin typeface="微軟正黑體" panose="020B0604030504040204" pitchFamily="34" charset="-120"/>
                <a:ea typeface="微軟正黑體" panose="020B0604030504040204" pitchFamily="34" charset="-120"/>
              </a:rPr>
              <a:t>SVR</a:t>
            </a:r>
            <a:r>
              <a:rPr lang="zh-TW" altLang="en-US" sz="2400" dirty="0">
                <a:latin typeface="微軟正黑體" panose="020B0604030504040204" pitchFamily="34" charset="-120"/>
                <a:ea typeface="微軟正黑體" panose="020B0604030504040204" pitchFamily="34" charset="-120"/>
              </a:rPr>
              <a:t>模型，故改預測</a:t>
            </a:r>
            <a:r>
              <a:rPr lang="en-US" altLang="zh-TW" sz="2400" dirty="0">
                <a:latin typeface="微軟正黑體" panose="020B0604030504040204" pitchFamily="34" charset="-120"/>
                <a:ea typeface="微軟正黑體" panose="020B0604030504040204" pitchFamily="34" charset="-120"/>
              </a:rPr>
              <a:t>holder2</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149</a:t>
            </a:fld>
            <a:endParaRPr kumimoji="1" lang="zh-TW" altLang="en-US"/>
          </a:p>
        </p:txBody>
      </p:sp>
    </p:spTree>
    <p:extLst>
      <p:ext uri="{BB962C8B-B14F-4D97-AF65-F5344CB8AC3E}">
        <p14:creationId xmlns:p14="http://schemas.microsoft.com/office/powerpoint/2010/main" val="291939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模型訓練（全域與區域模型 </a:t>
            </a:r>
            <a:r>
              <a:rPr lang="en-US" altLang="zh-TW" sz="3200" b="1" dirty="0">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42" y="1278770"/>
            <a:ext cx="5868979" cy="264914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傳統預測議題習慣用全部資料來適配模型，但此作法遇到過於震盪的資料時（如本篇處理的液位預測）容易不準確。因此引入區域模型，區域模型在本訓練中找出</a:t>
            </a:r>
            <a:r>
              <a:rPr lang="zh-TW" altLang="en-US" sz="2000" dirty="0">
                <a:solidFill>
                  <a:srgbClr val="FF0000"/>
                </a:solidFill>
                <a:latin typeface="微軟正黑體" panose="020B0604030504040204" pitchFamily="34" charset="-120"/>
                <a:ea typeface="微軟正黑體" panose="020B0604030504040204" pitchFamily="34" charset="-120"/>
              </a:rPr>
              <a:t>與測試資料相似</a:t>
            </a:r>
            <a:r>
              <a:rPr lang="zh-TW" altLang="en-US" sz="2000" dirty="0">
                <a:latin typeface="微軟正黑體" panose="020B0604030504040204" pitchFamily="34" charset="-120"/>
                <a:ea typeface="微軟正黑體" panose="020B0604030504040204" pitchFamily="34" charset="-120"/>
              </a:rPr>
              <a:t>的子樣本來</a:t>
            </a:r>
            <a:r>
              <a:rPr lang="zh-TW" altLang="en-US" sz="2000" dirty="0">
                <a:solidFill>
                  <a:srgbClr val="FF0000"/>
                </a:solidFill>
                <a:latin typeface="微軟正黑體" panose="020B0604030504040204" pitchFamily="34" charset="-120"/>
                <a:ea typeface="微軟正黑體" panose="020B0604030504040204" pitchFamily="34" charset="-120"/>
              </a:rPr>
              <a:t>訓練區域模型</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右圖中藍色為真實資料結果，灰點為全域模型預測值，綠點為參考區域模型得到的預測值，綠色橢圓形為區域模型的訓練資料集，可以看到考慮區域模型後的準確度明顯較好。</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AC509F12-5398-4311-A41C-DFE7B85D574C}"/>
              </a:ext>
            </a:extLst>
          </p:cNvPr>
          <p:cNvPicPr>
            <a:picLocks noChangeAspect="1"/>
          </p:cNvPicPr>
          <p:nvPr/>
        </p:nvPicPr>
        <p:blipFill rotWithShape="1">
          <a:blip r:embed="rId3"/>
          <a:srcRect t="6254"/>
          <a:stretch/>
        </p:blipFill>
        <p:spPr>
          <a:xfrm>
            <a:off x="6660249" y="1462640"/>
            <a:ext cx="4790546" cy="2275015"/>
          </a:xfrm>
          <a:prstGeom prst="rect">
            <a:avLst/>
          </a:prstGeom>
          <a:ln>
            <a:solidFill>
              <a:schemeClr val="tx1"/>
            </a:solidFill>
          </a:ln>
        </p:spPr>
      </p:pic>
      <p:sp>
        <p:nvSpPr>
          <p:cNvPr id="5" name="橢圓 4">
            <a:extLst>
              <a:ext uri="{FF2B5EF4-FFF2-40B4-BE49-F238E27FC236}">
                <a16:creationId xmlns:a16="http://schemas.microsoft.com/office/drawing/2014/main" id="{9226A637-7EE8-49A2-ABC8-660DA3872CF6}"/>
              </a:ext>
            </a:extLst>
          </p:cNvPr>
          <p:cNvSpPr/>
          <p:nvPr/>
        </p:nvSpPr>
        <p:spPr>
          <a:xfrm>
            <a:off x="9122676" y="2346293"/>
            <a:ext cx="126814" cy="126814"/>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AEC3F41-C370-4661-B791-E49CC9AD7B8F}"/>
              </a:ext>
            </a:extLst>
          </p:cNvPr>
          <p:cNvSpPr/>
          <p:nvPr/>
        </p:nvSpPr>
        <p:spPr>
          <a:xfrm>
            <a:off x="9067567" y="2533207"/>
            <a:ext cx="126814" cy="12681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06A9BC4D-37E7-4204-B78B-C3091221A0DB}"/>
              </a:ext>
            </a:extLst>
          </p:cNvPr>
          <p:cNvSpPr/>
          <p:nvPr/>
        </p:nvSpPr>
        <p:spPr>
          <a:xfrm>
            <a:off x="9137649" y="2596614"/>
            <a:ext cx="126814" cy="1268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4" y="4058066"/>
            <a:ext cx="6312829" cy="272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分析的參數包含三千多萬筆資料，資料設定延遲為</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，分別預測未來</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分鐘後的結果。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候選的模型共有右邊六種，差別除有無區域模型外，有區域模型的訓練集會移除高重疊的樣本。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PLS</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Partial Least </a:t>
            </a:r>
            <a:r>
              <a:rPr lang="en-US" altLang="zh-TW" sz="1100" dirty="0" err="1">
                <a:latin typeface="微軟正黑體" panose="020B0604030504040204" pitchFamily="34" charset="-120"/>
                <a:ea typeface="微軟正黑體" panose="020B0604030504040204" pitchFamily="34" charset="-120"/>
              </a:rPr>
              <a:t>SquareRegression</a:t>
            </a:r>
            <a:endParaRPr lang="en-US" altLang="zh-TW" sz="11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SVR</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Support Vector Regression</a:t>
            </a:r>
          </a:p>
          <a:p>
            <a:pPr algn="l">
              <a:lnSpc>
                <a:spcPct val="100000"/>
              </a:lnSpc>
            </a:pPr>
            <a:r>
              <a:rPr lang="en-US" altLang="zh-TW" sz="1100" dirty="0">
                <a:latin typeface="微軟正黑體" panose="020B0604030504040204" pitchFamily="34" charset="-120"/>
                <a:ea typeface="微軟正黑體" panose="020B0604030504040204" pitchFamily="34" charset="-120"/>
              </a:rPr>
              <a:t>CART</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Classification and Regression Tree</a:t>
            </a:r>
            <a:endParaRPr lang="en-US" altLang="zh-TW" sz="20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EA535A9-6F20-451A-B202-CD68213F3DED}"/>
              </a:ext>
            </a:extLst>
          </p:cNvPr>
          <p:cNvPicPr>
            <a:picLocks noChangeAspect="1"/>
          </p:cNvPicPr>
          <p:nvPr/>
        </p:nvPicPr>
        <p:blipFill rotWithShape="1">
          <a:blip r:embed="rId4"/>
          <a:srcRect l="1972" t="3685" r="1974" b="5174"/>
          <a:stretch/>
        </p:blipFill>
        <p:spPr>
          <a:xfrm>
            <a:off x="7129946" y="5132168"/>
            <a:ext cx="4320850" cy="1394961"/>
          </a:xfrm>
          <a:prstGeom prst="rect">
            <a:avLst/>
          </a:prstGeom>
          <a:ln>
            <a:solidFill>
              <a:schemeClr val="tx1"/>
            </a:solidFill>
          </a:ln>
        </p:spPr>
      </p:pic>
      <p:pic>
        <p:nvPicPr>
          <p:cNvPr id="9" name="圖片 8">
            <a:extLst>
              <a:ext uri="{FF2B5EF4-FFF2-40B4-BE49-F238E27FC236}">
                <a16:creationId xmlns:a16="http://schemas.microsoft.com/office/drawing/2014/main" id="{D6B92629-2362-499D-ABD9-7F9A8DDA2600}"/>
              </a:ext>
            </a:extLst>
          </p:cNvPr>
          <p:cNvPicPr>
            <a:picLocks noChangeAspect="1"/>
          </p:cNvPicPr>
          <p:nvPr/>
        </p:nvPicPr>
        <p:blipFill rotWithShape="1">
          <a:blip r:embed="rId5"/>
          <a:srcRect l="1340" t="6835" r="2448" b="14963"/>
          <a:stretch/>
        </p:blipFill>
        <p:spPr>
          <a:xfrm>
            <a:off x="7129946" y="4058067"/>
            <a:ext cx="4320849" cy="75368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0DDF3D1D-504C-E7D6-97D8-02DBDE81B08C}"/>
              </a:ext>
            </a:extLst>
          </p:cNvPr>
          <p:cNvSpPr>
            <a:spLocks noGrp="1"/>
          </p:cNvSpPr>
          <p:nvPr>
            <p:ph type="sldNum" sz="quarter" idx="12"/>
          </p:nvPr>
        </p:nvSpPr>
        <p:spPr/>
        <p:txBody>
          <a:bodyPr/>
          <a:lstStyle/>
          <a:p>
            <a:fld id="{C3836E5B-D4B7-FA44-A0C9-2630295C2636}" type="slidenum">
              <a:rPr kumimoji="1" lang="zh-TW" altLang="en-US" smtClean="0"/>
              <a:t>15</a:t>
            </a:fld>
            <a:endParaRPr kumimoji="1" lang="zh-TW" altLang="en-US"/>
          </a:p>
        </p:txBody>
      </p:sp>
    </p:spTree>
    <p:extLst>
      <p:ext uri="{BB962C8B-B14F-4D97-AF65-F5344CB8AC3E}">
        <p14:creationId xmlns:p14="http://schemas.microsoft.com/office/powerpoint/2010/main" val="3245874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latin typeface="微軟正黑體" panose="020B0604030504040204" pitchFamily="34" charset="-120"/>
                <a:ea typeface="微軟正黑體" panose="020B0604030504040204" pitchFamily="34" charset="-120"/>
              </a:rPr>
              <a:t>SVR</a:t>
            </a:r>
            <a:r>
              <a:rPr lang="zh-TW" altLang="en-US" dirty="0">
                <a:latin typeface="微軟正黑體" panose="020B0604030504040204" pitchFamily="34" charset="-120"/>
                <a:ea typeface="微軟正黑體" panose="020B0604030504040204" pitchFamily="34" charset="-120"/>
              </a:rPr>
              <a:t> 預測結果</a:t>
            </a:r>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150</a:t>
            </a:fld>
            <a:endParaRPr kumimoji="1" lang="zh-TW" altLang="en-US"/>
          </a:p>
        </p:txBody>
      </p:sp>
      <p:sp>
        <p:nvSpPr>
          <p:cNvPr id="14" name="內容版面配置區 2">
            <a:extLst>
              <a:ext uri="{FF2B5EF4-FFF2-40B4-BE49-F238E27FC236}">
                <a16:creationId xmlns:a16="http://schemas.microsoft.com/office/drawing/2014/main" id="{386B1968-A464-FCC6-FA80-928B9AE786B4}"/>
              </a:ext>
            </a:extLst>
          </p:cNvPr>
          <p:cNvSpPr txBox="1">
            <a:spLocks/>
          </p:cNvSpPr>
          <p:nvPr/>
        </p:nvSpPr>
        <p:spPr>
          <a:xfrm>
            <a:off x="535640" y="5162887"/>
            <a:ext cx="11120719" cy="17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1600" dirty="0">
                <a:latin typeface="微軟正黑體" panose="020B0604030504040204" pitchFamily="34" charset="-120"/>
                <a:ea typeface="微軟正黑體" panose="020B0604030504040204" pitchFamily="34" charset="-120"/>
              </a:rPr>
              <a:t>Poly </a:t>
            </a:r>
            <a:r>
              <a:rPr lang="zh-TW" altLang="en-US" sz="1600" dirty="0">
                <a:latin typeface="微軟正黑體" panose="020B0604030504040204" pitchFamily="34" charset="-120"/>
                <a:ea typeface="微軟正黑體" panose="020B0604030504040204" pitchFamily="34" charset="-120"/>
              </a:rPr>
              <a:t>模式下，</a:t>
            </a:r>
            <a:r>
              <a:rPr lang="en-US" altLang="zh-TW" sz="1600" dirty="0">
                <a:latin typeface="微軟正黑體" panose="020B0604030504040204" pitchFamily="34" charset="-120"/>
                <a:ea typeface="微軟正黑體" panose="020B0604030504040204" pitchFamily="34" charset="-120"/>
              </a:rPr>
              <a:t>SVR</a:t>
            </a:r>
            <a:r>
              <a:rPr lang="zh-TW" altLang="en-US" sz="1600" dirty="0">
                <a:latin typeface="微軟正黑體" panose="020B0604030504040204" pitchFamily="34" charset="-120"/>
                <a:ea typeface="微軟正黑體" panose="020B0604030504040204" pitchFamily="34" charset="-120"/>
              </a:rPr>
              <a:t>有可能會有預測值不在</a:t>
            </a:r>
            <a:r>
              <a:rPr lang="en-US" altLang="zh-TW" sz="1600" dirty="0">
                <a:latin typeface="微軟正黑體" panose="020B0604030504040204" pitchFamily="34" charset="-120"/>
                <a:ea typeface="微軟正黑體" panose="020B0604030504040204" pitchFamily="34" charset="-120"/>
              </a:rPr>
              <a:t>0-100</a:t>
            </a:r>
            <a:r>
              <a:rPr lang="zh-TW" altLang="en-US" sz="1600" dirty="0">
                <a:latin typeface="微軟正黑體" panose="020B0604030504040204" pitchFamily="34" charset="-120"/>
                <a:ea typeface="微軟正黑體" panose="020B0604030504040204" pitchFamily="34" charset="-120"/>
              </a:rPr>
              <a:t>之間的問題，若移除該筆預測</a:t>
            </a:r>
            <a:r>
              <a:rPr lang="en-US" altLang="zh-TW" sz="1600" dirty="0">
                <a:latin typeface="微軟正黑體" panose="020B0604030504040204" pitchFamily="34" charset="-120"/>
                <a:ea typeface="微軟正黑體" panose="020B0604030504040204" pitchFamily="34" charset="-120"/>
              </a:rPr>
              <a:t>MAPE</a:t>
            </a:r>
            <a:r>
              <a:rPr lang="zh-TW" altLang="en-US" sz="1600" dirty="0">
                <a:latin typeface="微軟正黑體" panose="020B0604030504040204" pitchFamily="34" charset="-120"/>
                <a:ea typeface="微軟正黑體" panose="020B0604030504040204" pitchFamily="34" charset="-120"/>
              </a:rPr>
              <a:t>會從</a:t>
            </a:r>
            <a:r>
              <a:rPr lang="en-US" altLang="zh-TW" sz="1600" dirty="0">
                <a:latin typeface="微軟正黑體" panose="020B0604030504040204" pitchFamily="34" charset="-120"/>
                <a:ea typeface="微軟正黑體" panose="020B0604030504040204" pitchFamily="34" charset="-120"/>
              </a:rPr>
              <a:t>313%</a:t>
            </a:r>
            <a:r>
              <a:rPr lang="zh-TW" altLang="en-US" sz="1600" dirty="0">
                <a:latin typeface="微軟正黑體" panose="020B0604030504040204" pitchFamily="34" charset="-120"/>
                <a:ea typeface="微軟正黑體" panose="020B0604030504040204" pitchFamily="34" charset="-120"/>
              </a:rPr>
              <a:t>下降到</a:t>
            </a:r>
            <a:r>
              <a:rPr lang="en-US" altLang="zh-TW" sz="1600" dirty="0">
                <a:latin typeface="微軟正黑體" panose="020B0604030504040204" pitchFamily="34" charset="-120"/>
                <a:ea typeface="微軟正黑體" panose="020B0604030504040204" pitchFamily="34" charset="-120"/>
              </a:rPr>
              <a:t>46.6%</a:t>
            </a:r>
            <a:r>
              <a:rPr lang="zh-TW" altLang="en-US" sz="1600" dirty="0">
                <a:latin typeface="微軟正黑體" panose="020B0604030504040204" pitchFamily="34" charset="-120"/>
                <a:ea typeface="微軟正黑體" panose="020B0604030504040204" pitchFamily="34" charset="-120"/>
              </a:rPr>
              <a:t>，與其他方法的誤差差不多。 </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這次沒有驗證三種模型在不同</a:t>
            </a:r>
            <a:r>
              <a:rPr lang="en-US" altLang="zh-TW" sz="1600" dirty="0">
                <a:latin typeface="微軟正黑體" panose="020B0604030504040204" pitchFamily="34" charset="-120"/>
                <a:ea typeface="微軟正黑體" panose="020B0604030504040204" pitchFamily="34" charset="-120"/>
              </a:rPr>
              <a:t>cost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gamma</a:t>
            </a:r>
            <a:r>
              <a:rPr lang="zh-TW" altLang="en-US" sz="1600" dirty="0">
                <a:latin typeface="微軟正黑體" panose="020B0604030504040204" pitchFamily="34" charset="-120"/>
                <a:ea typeface="微軟正黑體" panose="020B0604030504040204" pitchFamily="34" charset="-120"/>
              </a:rPr>
              <a:t>值下的預測結果，在參數的設定上還需要多番嘗試</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三個相比較下</a:t>
            </a:r>
            <a:r>
              <a:rPr lang="en-US" altLang="zh-TW" sz="1600" dirty="0">
                <a:latin typeface="微軟正黑體" panose="020B0604030504040204" pitchFamily="34" charset="-120"/>
                <a:ea typeface="微軟正黑體" panose="020B0604030504040204" pitchFamily="34" charset="-120"/>
              </a:rPr>
              <a:t>radial</a:t>
            </a:r>
            <a:r>
              <a:rPr lang="zh-TW" altLang="en-US" sz="1600" dirty="0">
                <a:latin typeface="微軟正黑體" panose="020B0604030504040204" pitchFamily="34" charset="-120"/>
                <a:ea typeface="微軟正黑體" panose="020B0604030504040204" pitchFamily="34" charset="-120"/>
              </a:rPr>
              <a:t>會有比較好的預測結果。</a:t>
            </a:r>
            <a:endParaRPr lang="en-US" altLang="zh-TW" sz="1600" dirty="0">
              <a:latin typeface="微軟正黑體" panose="020B0604030504040204" pitchFamily="34" charset="-120"/>
              <a:ea typeface="微軟正黑體" panose="020B0604030504040204" pitchFamily="34" charset="-120"/>
            </a:endParaRPr>
          </a:p>
        </p:txBody>
      </p:sp>
      <p:graphicFrame>
        <p:nvGraphicFramePr>
          <p:cNvPr id="6" name="內容版面配置區 5">
            <a:extLst>
              <a:ext uri="{FF2B5EF4-FFF2-40B4-BE49-F238E27FC236}">
                <a16:creationId xmlns:a16="http://schemas.microsoft.com/office/drawing/2014/main" id="{F8A282B0-437E-3864-4B33-845F3AA631E2}"/>
              </a:ext>
            </a:extLst>
          </p:cNvPr>
          <p:cNvGraphicFramePr>
            <a:graphicFrameLocks noGrp="1"/>
          </p:cNvGraphicFramePr>
          <p:nvPr>
            <p:ph idx="1"/>
            <p:extLst>
              <p:ext uri="{D42A27DB-BD31-4B8C-83A1-F6EECF244321}">
                <p14:modId xmlns:p14="http://schemas.microsoft.com/office/powerpoint/2010/main" val="2135671275"/>
              </p:ext>
            </p:extLst>
          </p:nvPr>
        </p:nvGraphicFramePr>
        <p:xfrm>
          <a:off x="535640" y="1013755"/>
          <a:ext cx="11120720" cy="4294449"/>
        </p:xfrm>
        <a:graphic>
          <a:graphicData uri="http://schemas.openxmlformats.org/drawingml/2006/table">
            <a:tbl>
              <a:tblPr firstRow="1" firstCol="1" bandRow="1">
                <a:tableStyleId>{5C22544A-7EE6-4342-B048-85BDC9FD1C3A}</a:tableStyleId>
              </a:tblPr>
              <a:tblGrid>
                <a:gridCol w="896471">
                  <a:extLst>
                    <a:ext uri="{9D8B030D-6E8A-4147-A177-3AD203B41FA5}">
                      <a16:colId xmlns:a16="http://schemas.microsoft.com/office/drawing/2014/main" val="4127624570"/>
                    </a:ext>
                  </a:extLst>
                </a:gridCol>
                <a:gridCol w="856428">
                  <a:extLst>
                    <a:ext uri="{9D8B030D-6E8A-4147-A177-3AD203B41FA5}">
                      <a16:colId xmlns:a16="http://schemas.microsoft.com/office/drawing/2014/main" val="2644611198"/>
                    </a:ext>
                  </a:extLst>
                </a:gridCol>
                <a:gridCol w="1534385">
                  <a:extLst>
                    <a:ext uri="{9D8B030D-6E8A-4147-A177-3AD203B41FA5}">
                      <a16:colId xmlns:a16="http://schemas.microsoft.com/office/drawing/2014/main" val="2347626690"/>
                    </a:ext>
                  </a:extLst>
                </a:gridCol>
                <a:gridCol w="1456298">
                  <a:extLst>
                    <a:ext uri="{9D8B030D-6E8A-4147-A177-3AD203B41FA5}">
                      <a16:colId xmlns:a16="http://schemas.microsoft.com/office/drawing/2014/main" val="3920272054"/>
                    </a:ext>
                  </a:extLst>
                </a:gridCol>
                <a:gridCol w="1198366">
                  <a:extLst>
                    <a:ext uri="{9D8B030D-6E8A-4147-A177-3AD203B41FA5}">
                      <a16:colId xmlns:a16="http://schemas.microsoft.com/office/drawing/2014/main" val="3584473301"/>
                    </a:ext>
                  </a:extLst>
                </a:gridCol>
                <a:gridCol w="1326802">
                  <a:extLst>
                    <a:ext uri="{9D8B030D-6E8A-4147-A177-3AD203B41FA5}">
                      <a16:colId xmlns:a16="http://schemas.microsoft.com/office/drawing/2014/main" val="107671727"/>
                    </a:ext>
                  </a:extLst>
                </a:gridCol>
                <a:gridCol w="1326802">
                  <a:extLst>
                    <a:ext uri="{9D8B030D-6E8A-4147-A177-3AD203B41FA5}">
                      <a16:colId xmlns:a16="http://schemas.microsoft.com/office/drawing/2014/main" val="274042639"/>
                    </a:ext>
                  </a:extLst>
                </a:gridCol>
                <a:gridCol w="1198366">
                  <a:extLst>
                    <a:ext uri="{9D8B030D-6E8A-4147-A177-3AD203B41FA5}">
                      <a16:colId xmlns:a16="http://schemas.microsoft.com/office/drawing/2014/main" val="23894562"/>
                    </a:ext>
                  </a:extLst>
                </a:gridCol>
                <a:gridCol w="1326802">
                  <a:extLst>
                    <a:ext uri="{9D8B030D-6E8A-4147-A177-3AD203B41FA5}">
                      <a16:colId xmlns:a16="http://schemas.microsoft.com/office/drawing/2014/main" val="4084486512"/>
                    </a:ext>
                  </a:extLst>
                </a:gridCol>
              </a:tblGrid>
              <a:tr h="0">
                <a:tc>
                  <a:txBody>
                    <a:bodyPr/>
                    <a:lstStyle/>
                    <a:p>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 </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5</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30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60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120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180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93958715"/>
                  </a:ext>
                </a:extLst>
              </a:tr>
              <a:tr h="517083">
                <a:tc rowSpan="2">
                  <a:txBody>
                    <a:bodyPr/>
                    <a:lstStyle/>
                    <a:p>
                      <a:pPr algn="l"/>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Linear</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latin typeface="微軟正黑體" panose="020B0604030504040204" pitchFamily="34" charset="-120"/>
                          <a:ea typeface="微軟正黑體" panose="020B0604030504040204" pitchFamily="34" charset="-120"/>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0.4261456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3.145673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6.784556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25.01983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42.30067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72.63114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67.00397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371668177"/>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0.05187703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3.261367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14.38604</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174.8987</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512.2371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1218.83</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907.9664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129144756"/>
                  </a:ext>
                </a:extLst>
              </a:tr>
              <a:tr h="517083">
                <a:tc rowSpan="2">
                  <a:txBody>
                    <a:bodyPr/>
                    <a:lstStyle/>
                    <a:p>
                      <a:pPr algn="l"/>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Poly</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latin typeface="微軟正黑體" panose="020B0604030504040204" pitchFamily="34" charset="-120"/>
                          <a:ea typeface="微軟正黑體" panose="020B0604030504040204" pitchFamily="34" charset="-120"/>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2.515347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3.924636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pPr>
                        <a:tabLst>
                          <a:tab pos="622935" algn="l"/>
                        </a:tabLst>
                      </a:pPr>
                      <a:r>
                        <a:rPr lang="en-US" sz="1800" kern="100" dirty="0">
                          <a:effectLst/>
                        </a:rPr>
                        <a:t>5.806407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15.2225</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30.64096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313.4182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1922.519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236256683"/>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13.04071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11.24854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15.81302</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78.4531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231.9618</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754931.7</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26983441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834767162"/>
                  </a:ext>
                </a:extLst>
              </a:tr>
              <a:tr h="517083">
                <a:tc rowSpan="2">
                  <a:txBody>
                    <a:bodyPr/>
                    <a:lstStyle/>
                    <a:p>
                      <a:pPr algn="l"/>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radial</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latin typeface="微軟正黑體" panose="020B0604030504040204" pitchFamily="34" charset="-120"/>
                          <a:ea typeface="微軟正黑體" panose="020B0604030504040204" pitchFamily="34" charset="-120"/>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0.6293486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2.633268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4.532189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18.66392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24.86838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37.89309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50.17901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1308898133"/>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0.1154897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2.131208</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8.227162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90.23924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192.1186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349.5968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548.9701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28711746"/>
                  </a:ext>
                </a:extLst>
              </a:tr>
            </a:tbl>
          </a:graphicData>
        </a:graphic>
      </p:graphicFrame>
      <p:sp>
        <p:nvSpPr>
          <p:cNvPr id="7" name="矩形 6">
            <a:extLst>
              <a:ext uri="{FF2B5EF4-FFF2-40B4-BE49-F238E27FC236}">
                <a16:creationId xmlns:a16="http://schemas.microsoft.com/office/drawing/2014/main" id="{7E27DED1-6CE3-A0BF-5882-B33316C5B63B}"/>
              </a:ext>
            </a:extLst>
          </p:cNvPr>
          <p:cNvSpPr/>
          <p:nvPr/>
        </p:nvSpPr>
        <p:spPr>
          <a:xfrm>
            <a:off x="9070423" y="2578371"/>
            <a:ext cx="2585936" cy="12505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58390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645976"/>
            <a:ext cx="10515600" cy="845837"/>
          </a:xfrm>
        </p:spPr>
        <p:txBody>
          <a:bodyPr>
            <a:normAutofit/>
          </a:bodyPr>
          <a:lstStyle/>
          <a:p>
            <a:r>
              <a:rPr lang="zh-TW" altLang="en-US" dirty="0">
                <a:latin typeface="微軟正黑體" panose="020B0604030504040204" pitchFamily="34" charset="-120"/>
                <a:ea typeface="微軟正黑體" panose="020B0604030504040204" pitchFamily="34" charset="-120"/>
              </a:rPr>
              <a:t>結論－</a:t>
            </a:r>
            <a:r>
              <a:rPr lang="en-US" altLang="zh-TW" dirty="0">
                <a:latin typeface="微軟正黑體" panose="020B0604030504040204" pitchFamily="34" charset="-120"/>
                <a:ea typeface="微軟正黑體" panose="020B0604030504040204" pitchFamily="34" charset="-120"/>
              </a:rPr>
              <a:t>local model </a:t>
            </a:r>
            <a:r>
              <a:rPr lang="zh-TW" altLang="en-US" dirty="0">
                <a:latin typeface="微軟正黑體" panose="020B0604030504040204" pitchFamily="34" charset="-120"/>
                <a:ea typeface="微軟正黑體" panose="020B0604030504040204" pitchFamily="34" charset="-120"/>
              </a:rPr>
              <a:t>預測</a:t>
            </a:r>
          </a:p>
        </p:txBody>
      </p:sp>
      <p:sp>
        <p:nvSpPr>
          <p:cNvPr id="5" name="內容版面配置區 4">
            <a:extLst>
              <a:ext uri="{FF2B5EF4-FFF2-40B4-BE49-F238E27FC236}">
                <a16:creationId xmlns:a16="http://schemas.microsoft.com/office/drawing/2014/main" id="{BF5C8089-D353-717E-B86D-7094A3CCD6A6}"/>
              </a:ext>
            </a:extLst>
          </p:cNvPr>
          <p:cNvSpPr>
            <a:spLocks noGrp="1"/>
          </p:cNvSpPr>
          <p:nvPr>
            <p:ph idx="1"/>
          </p:nvPr>
        </p:nvSpPr>
        <p:spPr>
          <a:xfrm>
            <a:off x="670560" y="1819048"/>
            <a:ext cx="10683240" cy="4914855"/>
          </a:xfrm>
        </p:spPr>
        <p:txBody>
          <a:bodyPr>
            <a:norm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預測值</a:t>
            </a:r>
            <a:r>
              <a:rPr lang="en-US" altLang="zh-TW" sz="2400" dirty="0">
                <a:latin typeface="微軟正黑體" panose="020B0604030504040204" pitchFamily="34" charset="-120"/>
                <a:ea typeface="微軟正黑體" panose="020B0604030504040204" pitchFamily="34" charset="-120"/>
              </a:rPr>
              <a:t>&gt;100</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&lt;0</a:t>
            </a:r>
            <a:r>
              <a:rPr lang="zh-TW" altLang="en-US" sz="2400" dirty="0">
                <a:latin typeface="微軟正黑體" panose="020B0604030504040204" pitchFamily="34" charset="-120"/>
                <a:ea typeface="微軟正黑體" panose="020B0604030504040204" pitchFamily="34" charset="-120"/>
              </a:rPr>
              <a:t>的問題，組員討論後預計用</a:t>
            </a:r>
            <a:r>
              <a:rPr lang="en-US" altLang="zh-TW" sz="2400" dirty="0">
                <a:latin typeface="微軟正黑體" panose="020B0604030504040204" pitchFamily="34" charset="-120"/>
                <a:ea typeface="微軟正黑體" panose="020B0604030504040204" pitchFamily="34" charset="-120"/>
              </a:rPr>
              <a:t>log</a:t>
            </a:r>
            <a:r>
              <a:rPr lang="zh-TW" altLang="en-US" sz="2400" dirty="0">
                <a:latin typeface="微軟正黑體" panose="020B0604030504040204" pitchFamily="34" charset="-120"/>
                <a:ea typeface="微軟正黑體" panose="020B0604030504040204" pitchFamily="34" charset="-120"/>
              </a:rPr>
              <a:t>函數做轉換的方式來解決，但細節仍需要再討論。</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長時間的預測結果（＞</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分鐘），希望參考</a:t>
            </a:r>
            <a:r>
              <a:rPr lang="en-US" altLang="zh-TW" sz="2400" dirty="0">
                <a:latin typeface="微軟正黑體" panose="020B0604030504040204" pitchFamily="34" charset="-120"/>
                <a:ea typeface="微軟正黑體" panose="020B0604030504040204" pitchFamily="34" charset="-120"/>
              </a:rPr>
              <a:t>time lag</a:t>
            </a:r>
            <a:r>
              <a:rPr lang="zh-TW" altLang="en-US" sz="2400" dirty="0">
                <a:latin typeface="微軟正黑體" panose="020B0604030504040204" pitchFamily="34" charset="-120"/>
                <a:ea typeface="微軟正黑體" panose="020B0604030504040204" pitchFamily="34" charset="-120"/>
              </a:rPr>
              <a:t>所得到的結論，將</a:t>
            </a:r>
            <a:r>
              <a:rPr lang="en-US" altLang="zh-TW" sz="2400" dirty="0">
                <a:latin typeface="微軟正黑體" panose="020B0604030504040204" pitchFamily="34" charset="-120"/>
                <a:ea typeface="微軟正黑體" panose="020B0604030504040204" pitchFamily="34" charset="-120"/>
              </a:rPr>
              <a:t>Predictor</a:t>
            </a:r>
            <a:r>
              <a:rPr lang="zh-TW" altLang="en-US" sz="2400" dirty="0">
                <a:latin typeface="微軟正黑體" panose="020B0604030504040204" pitchFamily="34" charset="-120"/>
                <a:ea typeface="微軟正黑體" panose="020B0604030504040204" pitchFamily="34" charset="-120"/>
              </a:rPr>
              <a:t> 延遲時間拉長，取</a:t>
            </a:r>
            <a:r>
              <a:rPr lang="en-US" altLang="zh-TW" sz="2400" dirty="0">
                <a:latin typeface="微軟正黑體" panose="020B0604030504040204" pitchFamily="34" charset="-120"/>
                <a:ea typeface="微軟正黑體" panose="020B0604030504040204" pitchFamily="34" charset="-120"/>
              </a:rPr>
              <a:t>30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分鐘前的數值等，有待後續</a:t>
            </a:r>
            <a:r>
              <a:rPr lang="en-US" altLang="zh-TW" sz="2400" dirty="0">
                <a:latin typeface="微軟正黑體" panose="020B0604030504040204" pitchFamily="34" charset="-120"/>
                <a:ea typeface="微軟正黑體" panose="020B0604030504040204" pitchFamily="34" charset="-120"/>
              </a:rPr>
              <a:t>function</a:t>
            </a:r>
            <a:r>
              <a:rPr lang="zh-TW" altLang="en-US" sz="2400" dirty="0">
                <a:latin typeface="微軟正黑體" panose="020B0604030504040204" pitchFamily="34" charset="-120"/>
                <a:ea typeface="微軟正黑體" panose="020B0604030504040204" pitchFamily="34" charset="-120"/>
              </a:rPr>
              <a:t>的更新。</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曾嘗試直接將</a:t>
            </a:r>
            <a:r>
              <a:rPr lang="en-US" altLang="zh-TW" sz="2400" dirty="0">
                <a:latin typeface="微軟正黑體" panose="020B0604030504040204" pitchFamily="34" charset="-120"/>
                <a:ea typeface="微軟正黑體" panose="020B0604030504040204" pitchFamily="34" charset="-120"/>
              </a:rPr>
              <a:t>lag</a:t>
            </a:r>
            <a:r>
              <a:rPr lang="zh-TW" altLang="en-US" sz="2400" dirty="0">
                <a:latin typeface="微軟正黑體" panose="020B0604030504040204" pitchFamily="34" charset="-120"/>
                <a:ea typeface="微軟正黑體" panose="020B0604030504040204" pitchFamily="34" charset="-120"/>
              </a:rPr>
              <a:t>設定為</a:t>
            </a:r>
            <a:r>
              <a:rPr lang="en-US" altLang="zh-TW" sz="2400" dirty="0">
                <a:latin typeface="微軟正黑體" panose="020B0604030504040204" pitchFamily="34" charset="-120"/>
                <a:ea typeface="微軟正黑體" panose="020B0604030504040204" pitchFamily="34" charset="-120"/>
              </a:rPr>
              <a:t>30</a:t>
            </a:r>
            <a:r>
              <a:rPr lang="zh-TW" altLang="en-US" sz="2400" dirty="0">
                <a:latin typeface="微軟正黑體" panose="020B0604030504040204" pitchFamily="34" charset="-120"/>
                <a:ea typeface="微軟正黑體" panose="020B0604030504040204" pitchFamily="34" charset="-120"/>
              </a:rPr>
              <a:t>，直接丟入過去</a:t>
            </a:r>
            <a:r>
              <a:rPr lang="en-US" altLang="zh-TW" sz="2400" dirty="0">
                <a:latin typeface="微軟正黑體" panose="020B0604030504040204" pitchFamily="34" charset="-120"/>
                <a:ea typeface="微軟正黑體" panose="020B0604030504040204" pitchFamily="34" charset="-120"/>
              </a:rPr>
              <a:t>1-30</a:t>
            </a:r>
            <a:r>
              <a:rPr lang="zh-TW" altLang="en-US" sz="2400" dirty="0">
                <a:latin typeface="微軟正黑體" panose="020B0604030504040204" pitchFamily="34" charset="-120"/>
                <a:ea typeface="微軟正黑體" panose="020B0604030504040204" pitchFamily="34" charset="-120"/>
              </a:rPr>
              <a:t>分鐘的資料作為</a:t>
            </a:r>
            <a:r>
              <a:rPr lang="en-US" altLang="zh-TW" sz="2400" dirty="0">
                <a:latin typeface="微軟正黑體" panose="020B0604030504040204" pitchFamily="34" charset="-120"/>
                <a:ea typeface="微軟正黑體" panose="020B0604030504040204" pitchFamily="34" charset="-120"/>
              </a:rPr>
              <a:t>predictor</a:t>
            </a:r>
            <a:r>
              <a:rPr lang="zh-TW" altLang="en-US" sz="2400" dirty="0">
                <a:latin typeface="微軟正黑體" panose="020B0604030504040204" pitchFamily="34" charset="-120"/>
                <a:ea typeface="微軟正黑體" panose="020B0604030504040204" pitchFamily="34" charset="-120"/>
              </a:rPr>
              <a:t>來預測</a:t>
            </a:r>
            <a:r>
              <a:rPr lang="en-US" altLang="zh-TW" sz="2400" dirty="0">
                <a:latin typeface="微軟正黑體" panose="020B0604030504040204" pitchFamily="34" charset="-120"/>
                <a:ea typeface="微軟正黑體" panose="020B0604030504040204" pitchFamily="34" charset="-120"/>
              </a:rPr>
              <a:t>holder 1</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從</a:t>
            </a:r>
            <a:r>
              <a:rPr lang="en-US" altLang="zh-TW" sz="2400" dirty="0">
                <a:latin typeface="微軟正黑體" panose="020B0604030504040204" pitchFamily="34" charset="-120"/>
                <a:ea typeface="微軟正黑體" panose="020B0604030504040204" pitchFamily="34" charset="-120"/>
              </a:rPr>
              <a:t>147%</a:t>
            </a:r>
            <a:r>
              <a:rPr lang="zh-TW" altLang="en-US" sz="2400" dirty="0">
                <a:latin typeface="微軟正黑體" panose="020B0604030504040204" pitchFamily="34" charset="-120"/>
                <a:ea typeface="微軟正黑體" panose="020B0604030504040204" pitchFamily="34" charset="-120"/>
              </a:rPr>
              <a:t>下降到</a:t>
            </a:r>
            <a:r>
              <a:rPr lang="en-US" altLang="zh-TW" sz="2400" dirty="0">
                <a:latin typeface="微軟正黑體" panose="020B0604030504040204" pitchFamily="34" charset="-120"/>
                <a:ea typeface="微軟正黑體" panose="020B0604030504040204" pitchFamily="34" charset="-120"/>
              </a:rPr>
              <a:t>120%</a:t>
            </a:r>
            <a:r>
              <a:rPr lang="zh-TW" altLang="en-US" sz="2400" dirty="0">
                <a:latin typeface="微軟正黑體" panose="020B0604030504040204" pitchFamily="34" charset="-120"/>
                <a:ea typeface="微軟正黑體" panose="020B0604030504040204" pitchFamily="34" charset="-120"/>
              </a:rPr>
              <a:t>左右，但此方法輸入的參數過多，加上可能有共線性的問題，僅能作為初步的結果。</a:t>
            </a:r>
            <a:endParaRPr lang="en-US" altLang="zh-TW" sz="2400" dirty="0">
              <a:latin typeface="微軟正黑體" panose="020B0604030504040204" pitchFamily="34" charset="-120"/>
              <a:ea typeface="微軟正黑體" panose="020B0604030504040204" pitchFamily="34" charset="-120"/>
            </a:endParaRPr>
          </a:p>
          <a:p>
            <a:endParaRPr lang="zh-TW" altLang="en-US" sz="3200" dirty="0"/>
          </a:p>
        </p:txBody>
      </p:sp>
    </p:spTree>
    <p:extLst>
      <p:ext uri="{BB962C8B-B14F-4D97-AF65-F5344CB8AC3E}">
        <p14:creationId xmlns:p14="http://schemas.microsoft.com/office/powerpoint/2010/main" val="36238888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6ABC0E-76E5-2DF9-FCBC-7DCF8812DEF5}"/>
              </a:ext>
            </a:extLst>
          </p:cNvPr>
          <p:cNvSpPr>
            <a:spLocks noGrp="1"/>
          </p:cNvSpPr>
          <p:nvPr>
            <p:ph type="title"/>
          </p:nvPr>
        </p:nvSpPr>
        <p:spPr>
          <a:xfrm>
            <a:off x="838200" y="2753890"/>
            <a:ext cx="10515600" cy="1350220"/>
          </a:xfrm>
        </p:spPr>
        <p:txBody>
          <a:bodyPr>
            <a:normAutofit/>
          </a:bodyPr>
          <a:lstStyle/>
          <a:p>
            <a:pPr algn="ctr"/>
            <a:r>
              <a:rPr lang="en-US" altLang="zh-TW" sz="4800" dirty="0"/>
              <a:t>ACF</a:t>
            </a:r>
            <a:r>
              <a:rPr lang="zh-TW" altLang="en-US" sz="4800" dirty="0"/>
              <a:t>圖</a:t>
            </a:r>
          </a:p>
        </p:txBody>
      </p:sp>
      <p:sp>
        <p:nvSpPr>
          <p:cNvPr id="4" name="投影片編號版面配置區 3">
            <a:extLst>
              <a:ext uri="{FF2B5EF4-FFF2-40B4-BE49-F238E27FC236}">
                <a16:creationId xmlns:a16="http://schemas.microsoft.com/office/drawing/2014/main" id="{883DB348-4111-38FA-9897-72767C63A0C2}"/>
              </a:ext>
            </a:extLst>
          </p:cNvPr>
          <p:cNvSpPr>
            <a:spLocks noGrp="1"/>
          </p:cNvSpPr>
          <p:nvPr>
            <p:ph type="sldNum" sz="quarter" idx="12"/>
          </p:nvPr>
        </p:nvSpPr>
        <p:spPr/>
        <p:txBody>
          <a:bodyPr/>
          <a:lstStyle/>
          <a:p>
            <a:fld id="{C3836E5B-D4B7-FA44-A0C9-2630295C2636}" type="slidenum">
              <a:rPr kumimoji="1" lang="zh-TW" altLang="en-US" smtClean="0"/>
              <a:t>152</a:t>
            </a:fld>
            <a:endParaRPr kumimoji="1" lang="zh-TW" altLang="en-US"/>
          </a:p>
        </p:txBody>
      </p:sp>
    </p:spTree>
    <p:extLst>
      <p:ext uri="{BB962C8B-B14F-4D97-AF65-F5344CB8AC3E}">
        <p14:creationId xmlns:p14="http://schemas.microsoft.com/office/powerpoint/2010/main" val="33406542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438063"/>
          </a:xfrm>
        </p:spPr>
        <p:txBody>
          <a:bodyPr>
            <a:noAutofit/>
          </a:bodyPr>
          <a:lstStyle/>
          <a:p>
            <a:r>
              <a:rPr lang="en-US" altLang="zh-TW" dirty="0">
                <a:latin typeface="微軟正黑體" panose="020B0604030504040204" pitchFamily="34" charset="-120"/>
                <a:ea typeface="微軟正黑體" panose="020B0604030504040204" pitchFamily="34" charset="-120"/>
              </a:rPr>
              <a:t>7</a:t>
            </a:r>
            <a:r>
              <a:rPr lang="zh-TW" altLang="en-US" dirty="0">
                <a:latin typeface="微軟正黑體" panose="020B0604030504040204" pitchFamily="34" charset="-120"/>
                <a:ea typeface="微軟正黑體" panose="020B0604030504040204" pitchFamily="34" charset="-120"/>
              </a:rPr>
              <a:t>月份的</a:t>
            </a:r>
            <a:r>
              <a:rPr lang="en-US" altLang="zh-TW" dirty="0">
                <a:latin typeface="微軟正黑體" panose="020B0604030504040204" pitchFamily="34" charset="-120"/>
                <a:ea typeface="微軟正黑體" panose="020B0604030504040204" pitchFamily="34" charset="-120"/>
              </a:rPr>
              <a:t>ACF</a:t>
            </a:r>
            <a:r>
              <a:rPr lang="zh-TW" altLang="en-US" dirty="0">
                <a:latin typeface="微軟正黑體" panose="020B0604030504040204" pitchFamily="34" charset="-120"/>
                <a:ea typeface="微軟正黑體" panose="020B0604030504040204" pitchFamily="34" charset="-120"/>
              </a:rPr>
              <a:t>趨勢圖</a:t>
            </a:r>
          </a:p>
        </p:txBody>
      </p:sp>
      <p:sp>
        <p:nvSpPr>
          <p:cNvPr id="3" name="內容版面配置區 2"/>
          <p:cNvSpPr>
            <a:spLocks noGrp="1"/>
          </p:cNvSpPr>
          <p:nvPr>
            <p:ph idx="1"/>
          </p:nvPr>
        </p:nvSpPr>
        <p:spPr>
          <a:xfrm>
            <a:off x="838200" y="1092128"/>
            <a:ext cx="10515600" cy="5250206"/>
          </a:xfrm>
        </p:spPr>
        <p:txBody>
          <a:bodyPr>
            <a:normAutofit/>
          </a:bodyPr>
          <a:lstStyle/>
          <a:p>
            <a:r>
              <a:rPr lang="zh-TW" altLang="en-US" sz="1800" dirty="0">
                <a:latin typeface="微軟正黑體" panose="020B0604030504040204" pitchFamily="34" charset="-120"/>
                <a:ea typeface="微軟正黑體" panose="020B0604030504040204" pitchFamily="34" charset="-120"/>
              </a:rPr>
              <a:t>可以觀察出每</a:t>
            </a:r>
            <a:r>
              <a:rPr lang="en-US" altLang="zh-TW" sz="1800" dirty="0">
                <a:latin typeface="微軟正黑體" panose="020B0604030504040204" pitchFamily="34" charset="-120"/>
                <a:ea typeface="微軟正黑體" panose="020B0604030504040204" pitchFamily="34" charset="-120"/>
              </a:rPr>
              <a:t>720</a:t>
            </a:r>
            <a:r>
              <a:rPr lang="zh-TW" altLang="en-US" sz="1800" dirty="0">
                <a:latin typeface="微軟正黑體" panose="020B0604030504040204" pitchFamily="34" charset="-120"/>
                <a:ea typeface="微軟正黑體" panose="020B0604030504040204" pitchFamily="34" charset="-120"/>
              </a:rPr>
              <a:t>分鐘會有微幅上升（出現高峰），因此猜測每</a:t>
            </a:r>
            <a:r>
              <a:rPr lang="en-US" altLang="zh-TW" sz="1800" dirty="0">
                <a:latin typeface="微軟正黑體" panose="020B0604030504040204" pitchFamily="34" charset="-120"/>
                <a:ea typeface="微軟正黑體" panose="020B0604030504040204" pitchFamily="34" charset="-120"/>
              </a:rPr>
              <a:t>720</a:t>
            </a:r>
            <a:r>
              <a:rPr lang="zh-TW" altLang="en-US" sz="1800" dirty="0">
                <a:latin typeface="微軟正黑體" panose="020B0604030504040204" pitchFamily="34" charset="-120"/>
                <a:ea typeface="微軟正黑體" panose="020B0604030504040204" pitchFamily="34" charset="-120"/>
              </a:rPr>
              <a:t>分鐘（半天）可能為</a:t>
            </a:r>
            <a:r>
              <a:rPr lang="en-US" altLang="zh-TW" sz="1800" dirty="0">
                <a:latin typeface="微軟正黑體" panose="020B0604030504040204" pitchFamily="34" charset="-120"/>
                <a:ea typeface="微軟正黑體" panose="020B0604030504040204" pitchFamily="34" charset="-120"/>
              </a:rPr>
              <a:t>Time Lag</a:t>
            </a:r>
            <a:r>
              <a:rPr lang="zh-TW" altLang="en-US" sz="1800" dirty="0">
                <a:latin typeface="微軟正黑體" panose="020B0604030504040204" pitchFamily="34" charset="-120"/>
                <a:ea typeface="微軟正黑體" panose="020B0604030504040204" pitchFamily="34" charset="-120"/>
              </a:rPr>
              <a:t>之週期。</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40" y="2490204"/>
            <a:ext cx="4696342" cy="2705965"/>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682" y="1920502"/>
            <a:ext cx="5795204" cy="3845370"/>
          </a:xfrm>
          <a:prstGeom prst="rect">
            <a:avLst/>
          </a:prstGeom>
        </p:spPr>
      </p:pic>
    </p:spTree>
    <p:extLst>
      <p:ext uri="{BB962C8B-B14F-4D97-AF65-F5344CB8AC3E}">
        <p14:creationId xmlns:p14="http://schemas.microsoft.com/office/powerpoint/2010/main" val="21649893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443877"/>
            <a:ext cx="10515600" cy="776288"/>
          </a:xfrm>
        </p:spPr>
        <p:txBody>
          <a:bodyPr>
            <a:normAutofit fontScale="90000"/>
          </a:bodyPr>
          <a:lstStyle/>
          <a:p>
            <a:r>
              <a:rPr lang="zh-TW" altLang="en-US" sz="2700" dirty="0">
                <a:latin typeface="微軟正黑體" panose="020B0604030504040204" pitchFamily="34" charset="-120"/>
                <a:ea typeface="微軟正黑體" panose="020B0604030504040204" pitchFamily="34" charset="-120"/>
              </a:rPr>
              <a:t>但觀察到其他月份並無相同的週期，因此最後決定拿整筆資料來觀察</a:t>
            </a:r>
            <a:r>
              <a:rPr lang="en-US" altLang="zh-TW" sz="2700" dirty="0">
                <a:latin typeface="微軟正黑體" panose="020B0604030504040204" pitchFamily="34" charset="-120"/>
                <a:ea typeface="微軟正黑體" panose="020B0604030504040204" pitchFamily="34" charset="-120"/>
              </a:rPr>
              <a:t>ACF</a:t>
            </a:r>
            <a:r>
              <a:rPr lang="zh-TW" altLang="en-US" sz="2700" dirty="0">
                <a:latin typeface="微軟正黑體" panose="020B0604030504040204" pitchFamily="34" charset="-120"/>
                <a:ea typeface="微軟正黑體" panose="020B0604030504040204" pitchFamily="34" charset="-120"/>
              </a:rPr>
              <a:t>值。</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265" y="1431347"/>
            <a:ext cx="4366988" cy="251619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53" y="1384719"/>
            <a:ext cx="4528840" cy="2609452"/>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421" y="3880134"/>
            <a:ext cx="4587832" cy="264344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3253" y="3926715"/>
            <a:ext cx="4426140" cy="2550279"/>
          </a:xfrm>
          <a:prstGeom prst="rect">
            <a:avLst/>
          </a:prstGeom>
        </p:spPr>
      </p:pic>
    </p:spTree>
    <p:extLst>
      <p:ext uri="{BB962C8B-B14F-4D97-AF65-F5344CB8AC3E}">
        <p14:creationId xmlns:p14="http://schemas.microsoft.com/office/powerpoint/2010/main" val="3608295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AB23623-29A9-A7BF-8068-37FB925042F8}"/>
              </a:ext>
            </a:extLst>
          </p:cNvPr>
          <p:cNvSpPr>
            <a:spLocks noGrp="1"/>
          </p:cNvSpPr>
          <p:nvPr>
            <p:ph type="subTitle" idx="1"/>
          </p:nvPr>
        </p:nvSpPr>
        <p:spPr>
          <a:xfrm>
            <a:off x="180390" y="169186"/>
            <a:ext cx="11745721" cy="690466"/>
          </a:xfrm>
        </p:spPr>
        <p:txBody>
          <a:bodyPr>
            <a:normAutofit/>
          </a:bodyPr>
          <a:lstStyle/>
          <a:p>
            <a:pPr algn="l"/>
            <a:r>
              <a:rPr lang="en-US" altLang="zh-TW" sz="4000" b="1" dirty="0">
                <a:latin typeface="微軟正黑體" panose="020B0604030504040204" pitchFamily="34" charset="-120"/>
                <a:ea typeface="微軟正黑體" panose="020B0604030504040204" pitchFamily="34" charset="-120"/>
              </a:rPr>
              <a:t>ACF(Autocorrelation Function)</a:t>
            </a:r>
            <a:r>
              <a:rPr lang="zh-TW" altLang="en-US" sz="4000" b="1" dirty="0">
                <a:latin typeface="微軟正黑體" panose="020B0604030504040204" pitchFamily="34" charset="-120"/>
                <a:ea typeface="微軟正黑體" panose="020B0604030504040204" pitchFamily="34" charset="-120"/>
              </a:rPr>
              <a:t>圖 </a:t>
            </a:r>
            <a:r>
              <a:rPr lang="en-US" altLang="zh-TW" sz="4000" b="1" dirty="0">
                <a:latin typeface="微軟正黑體" panose="020B0604030504040204" pitchFamily="34" charset="-120"/>
                <a:ea typeface="微軟正黑體" panose="020B0604030504040204" pitchFamily="34" charset="-120"/>
              </a:rPr>
              <a:t>— Holder 1</a:t>
            </a:r>
          </a:p>
        </p:txBody>
      </p:sp>
      <p:sp>
        <p:nvSpPr>
          <p:cNvPr id="5" name="文字方塊 4">
            <a:extLst>
              <a:ext uri="{FF2B5EF4-FFF2-40B4-BE49-F238E27FC236}">
                <a16:creationId xmlns:a16="http://schemas.microsoft.com/office/drawing/2014/main" id="{580DE3BB-8392-E40D-DD90-8CABC4B231F5}"/>
              </a:ext>
            </a:extLst>
          </p:cNvPr>
          <p:cNvSpPr txBox="1"/>
          <p:nvPr/>
        </p:nvSpPr>
        <p:spPr>
          <a:xfrm>
            <a:off x="914399" y="859652"/>
            <a:ext cx="9626083" cy="2026580"/>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分別做出以</a:t>
            </a:r>
            <a:r>
              <a:rPr lang="zh-TW" altLang="en-US" b="1" dirty="0">
                <a:latin typeface="微軟正黑體" panose="020B0604030504040204" pitchFamily="34" charset="-120"/>
                <a:ea typeface="微軟正黑體" panose="020B0604030504040204" pitchFamily="34" charset="-120"/>
              </a:rPr>
              <a:t>分鐘、小時及日</a:t>
            </a:r>
            <a:r>
              <a:rPr lang="zh-TW" altLang="en-US" dirty="0">
                <a:latin typeface="微軟正黑體" panose="020B0604030504040204" pitchFamily="34" charset="-120"/>
                <a:ea typeface="微軟正黑體" panose="020B0604030504040204" pitchFamily="34" charset="-120"/>
              </a:rPr>
              <a:t>作為資料瞬時抽樣之 </a:t>
            </a:r>
            <a:r>
              <a:rPr lang="en-US" altLang="zh-TW" dirty="0">
                <a:latin typeface="微軟正黑體" panose="020B0604030504040204" pitchFamily="34" charset="-120"/>
                <a:ea typeface="微軟正黑體" panose="020B0604030504040204" pitchFamily="34" charset="-120"/>
              </a:rPr>
              <a:t>ACF </a:t>
            </a:r>
            <a:r>
              <a:rPr lang="zh-TW" altLang="en-US" dirty="0">
                <a:latin typeface="微軟正黑體" panose="020B0604030504040204" pitchFamily="34" charset="-120"/>
                <a:ea typeface="微軟正黑體" panose="020B0604030504040204" pitchFamily="34" charset="-120"/>
              </a:rPr>
              <a:t>圖，並分別取 </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 分鐘、</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小時及 </a:t>
            </a:r>
            <a:r>
              <a:rPr lang="en-US" altLang="zh-TW" dirty="0">
                <a:latin typeface="微軟正黑體" panose="020B0604030504040204" pitchFamily="34" charset="-120"/>
                <a:ea typeface="微軟正黑體" panose="020B0604030504040204" pitchFamily="34" charset="-120"/>
              </a:rPr>
              <a:t>7</a:t>
            </a:r>
            <a:r>
              <a:rPr lang="zh-TW" altLang="en-US" dirty="0">
                <a:latin typeface="微軟正黑體" panose="020B0604030504040204" pitchFamily="34" charset="-120"/>
                <a:ea typeface="微軟正黑體" panose="020B0604030504040204" pitchFamily="34" charset="-120"/>
              </a:rPr>
              <a:t>天作為時間尺度，觀察 </a:t>
            </a:r>
            <a:r>
              <a:rPr lang="en-US" altLang="zh-TW" b="1" dirty="0">
                <a:latin typeface="微軟正黑體" panose="020B0604030504040204" pitchFamily="34" charset="-120"/>
                <a:ea typeface="微軟正黑體" panose="020B0604030504040204" pitchFamily="34" charset="-120"/>
              </a:rPr>
              <a:t>holder 1</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隨著 </a:t>
            </a:r>
            <a:r>
              <a:rPr lang="en-US" altLang="zh-TW" dirty="0">
                <a:latin typeface="微軟正黑體" panose="020B0604030504040204" pitchFamily="34" charset="-120"/>
                <a:ea typeface="微軟正黑體" panose="020B0604030504040204" pitchFamily="34" charset="-120"/>
              </a:rPr>
              <a:t>Time Lag</a:t>
            </a:r>
            <a:r>
              <a:rPr lang="zh-TW" altLang="en-US" dirty="0">
                <a:latin typeface="微軟正黑體" panose="020B0604030504040204" pitchFamily="34" charset="-120"/>
                <a:ea typeface="微軟正黑體" panose="020B0604030504040204" pitchFamily="34" charset="-120"/>
              </a:rPr>
              <a:t> 拉長，其與現在時間點 </a:t>
            </a:r>
            <a:r>
              <a:rPr lang="en-US" altLang="zh-TW" dirty="0">
                <a:latin typeface="微軟正黑體" panose="020B0604030504040204" pitchFamily="34" charset="-120"/>
                <a:ea typeface="微軟正黑體" panose="020B0604030504040204" pitchFamily="34" charset="-120"/>
              </a:rPr>
              <a:t>(t0)</a:t>
            </a:r>
            <a:r>
              <a:rPr lang="zh-TW" altLang="en-US" dirty="0">
                <a:latin typeface="微軟正黑體" panose="020B0604030504040204" pitchFamily="34" charset="-120"/>
                <a:ea typeface="微軟正黑體" panose="020B0604030504040204" pitchFamily="34" charset="-120"/>
              </a:rPr>
              <a:t> 之自相關係數變化：</a:t>
            </a:r>
            <a:endParaRPr lang="en-US" altLang="zh-TW" dirty="0">
              <a:latin typeface="微軟正黑體" panose="020B0604030504040204" pitchFamily="34" charset="-120"/>
              <a:ea typeface="微軟正黑體" panose="020B0604030504040204" pitchFamily="34" charset="-120"/>
            </a:endParaRPr>
          </a:p>
          <a:p>
            <a:pPr algn="l">
              <a:lnSpc>
                <a:spcPct val="150000"/>
              </a:lnSpc>
            </a:pPr>
            <a:endParaRPr lang="en-US" altLang="zh-TW" sz="800"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下圖一</a:t>
            </a:r>
            <a:r>
              <a:rPr lang="zh-TW" altLang="en-US" dirty="0">
                <a:latin typeface="微軟正黑體" panose="020B0604030504040204" pitchFamily="34" charset="-120"/>
                <a:ea typeface="微軟正黑體" panose="020B0604030504040204" pitchFamily="34" charset="-120"/>
              </a:rPr>
              <a:t>可發現，</a:t>
            </a:r>
            <a:r>
              <a:rPr lang="en-US" altLang="zh-TW" dirty="0">
                <a:latin typeface="微軟正黑體" panose="020B0604030504040204" pitchFamily="34" charset="-120"/>
                <a:ea typeface="微軟正黑體" panose="020B0604030504040204" pitchFamily="34" charset="-120"/>
              </a:rPr>
              <a:t>Lag </a:t>
            </a:r>
            <a:r>
              <a:rPr lang="zh-TW" altLang="en-US" dirty="0">
                <a:latin typeface="微軟正黑體" panose="020B0604030504040204" pitchFamily="34" charset="-120"/>
                <a:ea typeface="微軟正黑體" panose="020B0604030504040204" pitchFamily="34" charset="-120"/>
              </a:rPr>
              <a:t>在 </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 分鐘內</a:t>
            </a:r>
            <a:r>
              <a:rPr lang="zh-TW" altLang="en-US" dirty="0">
                <a:latin typeface="微軟正黑體" panose="020B0604030504040204" pitchFamily="34" charset="-120"/>
                <a:ea typeface="微軟正黑體" panose="020B0604030504040204" pitchFamily="34" charset="-120"/>
              </a:rPr>
              <a:t>自相關係數皆</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0.8</a:t>
            </a:r>
            <a:r>
              <a:rPr lang="zh-TW" altLang="en-US" dirty="0">
                <a:latin typeface="微軟正黑體" panose="020B0604030504040204" pitchFamily="34" charset="-120"/>
                <a:ea typeface="微軟正黑體" panose="020B0604030504040204" pitchFamily="34" charset="-120"/>
              </a:rPr>
              <a:t>，呈現</a:t>
            </a:r>
            <a:r>
              <a:rPr lang="zh-TW" altLang="en-US" b="1" dirty="0">
                <a:latin typeface="微軟正黑體" panose="020B0604030504040204" pitchFamily="34" charset="-120"/>
                <a:ea typeface="微軟正黑體" panose="020B0604030504040204" pitchFamily="34" charset="-120"/>
              </a:rPr>
              <a:t>高度線性相關</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下圖二</a:t>
            </a:r>
            <a:r>
              <a:rPr lang="zh-TW" altLang="en-US" dirty="0">
                <a:latin typeface="微軟正黑體" panose="020B0604030504040204" pitchFamily="34" charset="-120"/>
                <a:ea typeface="微軟正黑體" panose="020B0604030504040204" pitchFamily="34" charset="-120"/>
              </a:rPr>
              <a:t>可發現，當 </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 約</a:t>
            </a:r>
            <a:r>
              <a:rPr lang="zh-TW" altLang="en-US" b="1" dirty="0">
                <a:latin typeface="微軟正黑體" panose="020B0604030504040204" pitchFamily="34" charset="-120"/>
                <a:ea typeface="微軟正黑體" panose="020B0604030504040204" pitchFamily="34" charset="-120"/>
              </a:rPr>
              <a:t>大於 </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 小時</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自相關係數驟降</a:t>
            </a:r>
            <a:r>
              <a:rPr lang="zh-TW" altLang="en-US" dirty="0">
                <a:latin typeface="微軟正黑體" panose="020B0604030504040204" pitchFamily="34" charset="-120"/>
                <a:ea typeface="微軟正黑體" panose="020B0604030504040204" pitchFamily="34" charset="-120"/>
              </a:rPr>
              <a:t>，且</a:t>
            </a:r>
            <a:r>
              <a:rPr lang="zh-TW" altLang="en-US" b="1" dirty="0">
                <a:latin typeface="微軟正黑體" panose="020B0604030504040204" pitchFamily="34" charset="-120"/>
                <a:ea typeface="微軟正黑體" panose="020B0604030504040204" pitchFamily="34" charset="-120"/>
              </a:rPr>
              <a:t>小於 </a:t>
            </a:r>
            <a:r>
              <a:rPr lang="en-US" altLang="zh-TW" b="1" dirty="0">
                <a:latin typeface="微軟正黑體" panose="020B0604030504040204" pitchFamily="34" charset="-120"/>
                <a:ea typeface="微軟正黑體" panose="020B0604030504040204" pitchFamily="34" charset="-120"/>
              </a:rPr>
              <a:t>0.5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下圖三</a:t>
            </a:r>
            <a:r>
              <a:rPr lang="zh-TW" altLang="en-US" dirty="0">
                <a:latin typeface="微軟正黑體" panose="020B0604030504040204" pitchFamily="34" charset="-120"/>
                <a:ea typeface="微軟正黑體" panose="020B0604030504040204" pitchFamily="34" charset="-120"/>
              </a:rPr>
              <a:t>可發現，在</a:t>
            </a:r>
            <a:r>
              <a:rPr lang="zh-TW" altLang="en-US" b="1" dirty="0">
                <a:latin typeface="微軟正黑體" panose="020B0604030504040204" pitchFamily="34" charset="-120"/>
                <a:ea typeface="微軟正黑體" panose="020B0604030504040204" pitchFamily="34" charset="-120"/>
              </a:rPr>
              <a:t>第 </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 天</a:t>
            </a:r>
            <a:r>
              <a:rPr lang="zh-TW" altLang="en-US" dirty="0">
                <a:latin typeface="微軟正黑體" panose="020B0604030504040204" pitchFamily="34" charset="-120"/>
                <a:ea typeface="微軟正黑體" panose="020B0604030504040204" pitchFamily="34" charset="-120"/>
              </a:rPr>
              <a:t>時（</a:t>
            </a:r>
            <a:r>
              <a:rPr lang="en-US" altLang="zh-TW" dirty="0">
                <a:latin typeface="微軟正黑體" panose="020B0604030504040204" pitchFamily="34" charset="-120"/>
                <a:ea typeface="微軟正黑體" panose="020B0604030504040204" pitchFamily="34" charset="-120"/>
              </a:rPr>
              <a:t> Lag=</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天</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自相關係數小於 </a:t>
            </a:r>
            <a:r>
              <a:rPr lang="en-US" altLang="zh-TW" b="1"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，近乎</a:t>
            </a:r>
            <a:r>
              <a:rPr lang="zh-TW" altLang="en-US" b="1" dirty="0">
                <a:latin typeface="微軟正黑體" panose="020B0604030504040204" pitchFamily="34" charset="-120"/>
                <a:ea typeface="微軟正黑體" panose="020B0604030504040204" pitchFamily="34" charset="-120"/>
              </a:rPr>
              <a:t>不再自相關。</a:t>
            </a:r>
            <a:endParaRPr lang="en-US" altLang="zh-TW"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5A2972B-4A7A-4F25-5E0D-8F86A4966426}"/>
              </a:ext>
            </a:extLst>
          </p:cNvPr>
          <p:cNvPicPr>
            <a:picLocks noChangeAspect="1"/>
          </p:cNvPicPr>
          <p:nvPr/>
        </p:nvPicPr>
        <p:blipFill rotWithShape="1">
          <a:blip r:embed="rId2"/>
          <a:srcRect r="396" b="49314"/>
          <a:stretch/>
        </p:blipFill>
        <p:spPr>
          <a:xfrm>
            <a:off x="1129004" y="3065106"/>
            <a:ext cx="9486123" cy="3103892"/>
          </a:xfrm>
          <a:prstGeom prst="rect">
            <a:avLst/>
          </a:prstGeom>
        </p:spPr>
      </p:pic>
      <p:sp>
        <p:nvSpPr>
          <p:cNvPr id="9" name="文字方塊 8">
            <a:extLst>
              <a:ext uri="{FF2B5EF4-FFF2-40B4-BE49-F238E27FC236}">
                <a16:creationId xmlns:a16="http://schemas.microsoft.com/office/drawing/2014/main" id="{7EC36E33-868B-ADD4-4647-E4B4E0D51374}"/>
              </a:ext>
            </a:extLst>
          </p:cNvPr>
          <p:cNvSpPr txBox="1"/>
          <p:nvPr/>
        </p:nvSpPr>
        <p:spPr>
          <a:xfrm>
            <a:off x="2488941" y="6168998"/>
            <a:ext cx="758112"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圖一</a:t>
            </a:r>
            <a:endParaRPr lang="zh-TW" altLang="en-US" dirty="0"/>
          </a:p>
        </p:txBody>
      </p:sp>
      <p:sp>
        <p:nvSpPr>
          <p:cNvPr id="10" name="文字方塊 9">
            <a:extLst>
              <a:ext uri="{FF2B5EF4-FFF2-40B4-BE49-F238E27FC236}">
                <a16:creationId xmlns:a16="http://schemas.microsoft.com/office/drawing/2014/main" id="{6A58B203-A435-E4BC-3CFC-3AA536929385}"/>
              </a:ext>
            </a:extLst>
          </p:cNvPr>
          <p:cNvSpPr txBox="1"/>
          <p:nvPr/>
        </p:nvSpPr>
        <p:spPr>
          <a:xfrm>
            <a:off x="5801309"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圖二</a:t>
            </a:r>
            <a:endParaRPr lang="zh-TW" altLang="en-US" dirty="0"/>
          </a:p>
        </p:txBody>
      </p:sp>
      <p:sp>
        <p:nvSpPr>
          <p:cNvPr id="11" name="文字方塊 10">
            <a:extLst>
              <a:ext uri="{FF2B5EF4-FFF2-40B4-BE49-F238E27FC236}">
                <a16:creationId xmlns:a16="http://schemas.microsoft.com/office/drawing/2014/main" id="{93F0F944-C2D3-55FA-4DD3-0AB5BC855D4A}"/>
              </a:ext>
            </a:extLst>
          </p:cNvPr>
          <p:cNvSpPr txBox="1"/>
          <p:nvPr/>
        </p:nvSpPr>
        <p:spPr>
          <a:xfrm>
            <a:off x="8874191"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圖三</a:t>
            </a:r>
            <a:endParaRPr lang="zh-TW" altLang="en-US" dirty="0"/>
          </a:p>
        </p:txBody>
      </p:sp>
    </p:spTree>
    <p:extLst>
      <p:ext uri="{BB962C8B-B14F-4D97-AF65-F5344CB8AC3E}">
        <p14:creationId xmlns:p14="http://schemas.microsoft.com/office/powerpoint/2010/main" val="81020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80DE3BB-8392-E40D-DD90-8CABC4B231F5}"/>
              </a:ext>
            </a:extLst>
          </p:cNvPr>
          <p:cNvSpPr txBox="1"/>
          <p:nvPr/>
        </p:nvSpPr>
        <p:spPr>
          <a:xfrm>
            <a:off x="595603" y="954842"/>
            <a:ext cx="11000793" cy="2149691"/>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同上頁所述，改成觀察 </a:t>
            </a:r>
            <a:r>
              <a:rPr lang="en-US" altLang="zh-TW" b="1" dirty="0">
                <a:latin typeface="微軟正黑體" panose="020B0604030504040204" pitchFamily="34" charset="-120"/>
                <a:ea typeface="微軟正黑體" panose="020B0604030504040204" pitchFamily="34" charset="-120"/>
              </a:rPr>
              <a:t>holder</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 之情形：</a:t>
            </a:r>
            <a:endParaRPr lang="en-US" altLang="zh-TW" dirty="0">
              <a:latin typeface="微軟正黑體" panose="020B0604030504040204" pitchFamily="34" charset="-120"/>
              <a:ea typeface="微軟正黑體" panose="020B0604030504040204" pitchFamily="34" charset="-120"/>
            </a:endParaRPr>
          </a:p>
          <a:p>
            <a:pPr algn="l"/>
            <a:endParaRPr lang="en-US" altLang="zh-TW" sz="1100"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下圖一</a:t>
            </a:r>
            <a:r>
              <a:rPr lang="zh-TW" altLang="en-US" dirty="0">
                <a:latin typeface="微軟正黑體" panose="020B0604030504040204" pitchFamily="34" charset="-120"/>
                <a:ea typeface="微軟正黑體" panose="020B0604030504040204" pitchFamily="34" charset="-120"/>
              </a:rPr>
              <a:t>可發現，</a:t>
            </a:r>
            <a:r>
              <a:rPr lang="en-US" altLang="zh-TW" dirty="0">
                <a:latin typeface="微軟正黑體" panose="020B0604030504040204" pitchFamily="34" charset="-120"/>
                <a:ea typeface="微軟正黑體" panose="020B0604030504040204" pitchFamily="34" charset="-120"/>
              </a:rPr>
              <a:t>Lag </a:t>
            </a:r>
            <a:r>
              <a:rPr lang="zh-TW" altLang="en-US" dirty="0">
                <a:latin typeface="微軟正黑體" panose="020B0604030504040204" pitchFamily="34" charset="-120"/>
                <a:ea typeface="微軟正黑體" panose="020B0604030504040204" pitchFamily="34" charset="-120"/>
              </a:rPr>
              <a:t>在 </a:t>
            </a:r>
            <a:r>
              <a:rPr lang="en-US" altLang="zh-TW" b="1" dirty="0">
                <a:latin typeface="微軟正黑體" panose="020B0604030504040204" pitchFamily="34" charset="-120"/>
                <a:ea typeface="微軟正黑體" panose="020B0604030504040204" pitchFamily="34" charset="-120"/>
              </a:rPr>
              <a:t>50 </a:t>
            </a:r>
            <a:r>
              <a:rPr lang="zh-TW" altLang="en-US" b="1" dirty="0">
                <a:latin typeface="微軟正黑體" panose="020B0604030504040204" pitchFamily="34" charset="-120"/>
                <a:ea typeface="微軟正黑體" panose="020B0604030504040204" pitchFamily="34" charset="-120"/>
              </a:rPr>
              <a:t>分鐘內</a:t>
            </a:r>
            <a:r>
              <a:rPr lang="zh-TW" altLang="en-US" dirty="0">
                <a:latin typeface="微軟正黑體" panose="020B0604030504040204" pitchFamily="34" charset="-120"/>
                <a:ea typeface="微軟正黑體" panose="020B0604030504040204" pitchFamily="34" charset="-120"/>
              </a:rPr>
              <a:t>自相關係數皆</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0.8</a:t>
            </a:r>
            <a:r>
              <a:rPr lang="zh-TW" altLang="en-US" dirty="0">
                <a:latin typeface="微軟正黑體" panose="020B0604030504040204" pitchFamily="34" charset="-120"/>
                <a:ea typeface="微軟正黑體" panose="020B0604030504040204" pitchFamily="34" charset="-120"/>
              </a:rPr>
              <a:t>，呈現</a:t>
            </a:r>
            <a:r>
              <a:rPr lang="zh-TW" altLang="en-US" b="1" dirty="0">
                <a:latin typeface="微軟正黑體" panose="020B0604030504040204" pitchFamily="34" charset="-120"/>
                <a:ea typeface="微軟正黑體" panose="020B0604030504040204" pitchFamily="34" charset="-120"/>
              </a:rPr>
              <a:t>高度線性相關</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下圖二</a:t>
            </a:r>
            <a:r>
              <a:rPr lang="zh-TW" altLang="en-US" dirty="0">
                <a:latin typeface="微軟正黑體" panose="020B0604030504040204" pitchFamily="34" charset="-120"/>
                <a:ea typeface="微軟正黑體" panose="020B0604030504040204" pitchFamily="34" charset="-120"/>
              </a:rPr>
              <a:t>可發現，當 </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 約</a:t>
            </a:r>
            <a:r>
              <a:rPr lang="zh-TW" altLang="en-US" b="1" dirty="0">
                <a:latin typeface="微軟正黑體" panose="020B0604030504040204" pitchFamily="34" charset="-120"/>
                <a:ea typeface="微軟正黑體" panose="020B0604030504040204" pitchFamily="34" charset="-120"/>
              </a:rPr>
              <a:t>大於 </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 小時</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自相關係數驟降</a:t>
            </a:r>
            <a:r>
              <a:rPr lang="zh-TW" altLang="en-US" dirty="0">
                <a:latin typeface="微軟正黑體" panose="020B0604030504040204" pitchFamily="34" charset="-120"/>
                <a:ea typeface="微軟正黑體" panose="020B0604030504040204" pitchFamily="34" charset="-120"/>
              </a:rPr>
              <a:t>，且</a:t>
            </a:r>
            <a:r>
              <a:rPr lang="zh-TW" altLang="en-US" b="1" dirty="0">
                <a:latin typeface="微軟正黑體" panose="020B0604030504040204" pitchFamily="34" charset="-120"/>
                <a:ea typeface="微軟正黑體" panose="020B0604030504040204" pitchFamily="34" charset="-120"/>
              </a:rPr>
              <a:t>小於 </a:t>
            </a:r>
            <a:r>
              <a:rPr lang="en-US" altLang="zh-TW" b="1" dirty="0">
                <a:latin typeface="微軟正黑體" panose="020B0604030504040204" pitchFamily="34" charset="-120"/>
                <a:ea typeface="微軟正黑體" panose="020B0604030504040204" pitchFamily="34" charset="-120"/>
              </a:rPr>
              <a:t>0.5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下圖三</a:t>
            </a:r>
            <a:r>
              <a:rPr lang="zh-TW" altLang="en-US" dirty="0">
                <a:latin typeface="微軟正黑體" panose="020B0604030504040204" pitchFamily="34" charset="-120"/>
                <a:ea typeface="微軟正黑體" panose="020B0604030504040204" pitchFamily="34" charset="-120"/>
              </a:rPr>
              <a:t>可發現，</a:t>
            </a:r>
            <a:r>
              <a:rPr lang="zh-TW" altLang="en-US" b="1" dirty="0">
                <a:latin typeface="微軟正黑體" panose="020B0604030504040204" pitchFamily="34" charset="-120"/>
                <a:ea typeface="微軟正黑體" panose="020B0604030504040204" pitchFamily="34" charset="-120"/>
              </a:rPr>
              <a:t>自相關係數</a:t>
            </a:r>
            <a:r>
              <a:rPr lang="zh-TW" altLang="en-US" dirty="0">
                <a:latin typeface="微軟正黑體" panose="020B0604030504040204" pitchFamily="34" charset="-120"/>
                <a:ea typeface="微軟正黑體" panose="020B0604030504040204" pitchFamily="34" charset="-120"/>
              </a:rPr>
              <a:t>在第 </a:t>
            </a:r>
            <a:r>
              <a:rPr lang="en-US" altLang="zh-TW" dirty="0">
                <a:latin typeface="微軟正黑體" panose="020B0604030504040204" pitchFamily="34" charset="-120"/>
                <a:ea typeface="微軟正黑體" panose="020B0604030504040204" pitchFamily="34" charset="-120"/>
              </a:rPr>
              <a:t>0-1</a:t>
            </a:r>
            <a:r>
              <a:rPr lang="zh-TW" altLang="en-US" dirty="0">
                <a:latin typeface="微軟正黑體" panose="020B0604030504040204" pitchFamily="34" charset="-120"/>
                <a:ea typeface="微軟正黑體" panose="020B0604030504040204" pitchFamily="34" charset="-120"/>
              </a:rPr>
              <a:t> 天便明顯下降，且</a:t>
            </a:r>
            <a:r>
              <a:rPr lang="zh-TW" altLang="en-US" b="1" dirty="0">
                <a:latin typeface="微軟正黑體" panose="020B0604030504040204" pitchFamily="34" charset="-120"/>
                <a:ea typeface="微軟正黑體" panose="020B0604030504040204" pitchFamily="34" charset="-120"/>
              </a:rPr>
              <a:t>第 </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 天內</a:t>
            </a:r>
            <a:r>
              <a:rPr lang="zh-TW" altLang="en-US" dirty="0">
                <a:latin typeface="微軟正黑體" panose="020B0604030504040204" pitchFamily="34" charset="-120"/>
                <a:ea typeface="微軟正黑體" panose="020B0604030504040204" pitchFamily="34" charset="-120"/>
              </a:rPr>
              <a:t>之</a:t>
            </a:r>
            <a:r>
              <a:rPr lang="zh-TW" altLang="en-US" b="1" dirty="0">
                <a:latin typeface="微軟正黑體" panose="020B0604030504040204" pitchFamily="34" charset="-120"/>
                <a:ea typeface="微軟正黑體" panose="020B0604030504040204" pitchFamily="34" charset="-120"/>
              </a:rPr>
              <a:t>自相關係數幾乎小於 </a:t>
            </a:r>
            <a:r>
              <a:rPr lang="en-US" altLang="zh-TW" b="1"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近乎</a:t>
            </a:r>
            <a:r>
              <a:rPr lang="zh-TW" altLang="en-US" b="1" dirty="0">
                <a:latin typeface="微軟正黑體" panose="020B0604030504040204" pitchFamily="34" charset="-120"/>
                <a:ea typeface="微軟正黑體" panose="020B0604030504040204" pitchFamily="34" charset="-120"/>
              </a:rPr>
              <a:t>不再自相關。</a:t>
            </a:r>
            <a:endParaRPr lang="en-US" altLang="zh-TW"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5A2972B-4A7A-4F25-5E0D-8F86A4966426}"/>
              </a:ext>
            </a:extLst>
          </p:cNvPr>
          <p:cNvPicPr>
            <a:picLocks noChangeAspect="1"/>
          </p:cNvPicPr>
          <p:nvPr/>
        </p:nvPicPr>
        <p:blipFill rotWithShape="1">
          <a:blip r:embed="rId2"/>
          <a:srcRect l="199" t="51066" r="199" b="-1752"/>
          <a:stretch/>
        </p:blipFill>
        <p:spPr>
          <a:xfrm>
            <a:off x="1222310" y="3102428"/>
            <a:ext cx="9486123" cy="3103892"/>
          </a:xfrm>
          <a:prstGeom prst="rect">
            <a:avLst/>
          </a:prstGeom>
        </p:spPr>
      </p:pic>
      <p:sp>
        <p:nvSpPr>
          <p:cNvPr id="8" name="副標題 2">
            <a:extLst>
              <a:ext uri="{FF2B5EF4-FFF2-40B4-BE49-F238E27FC236}">
                <a16:creationId xmlns:a16="http://schemas.microsoft.com/office/drawing/2014/main" id="{69DA05A8-98AB-20C8-31EF-925F247F76D7}"/>
              </a:ext>
            </a:extLst>
          </p:cNvPr>
          <p:cNvSpPr txBox="1">
            <a:spLocks/>
          </p:cNvSpPr>
          <p:nvPr/>
        </p:nvSpPr>
        <p:spPr>
          <a:xfrm>
            <a:off x="180390" y="169186"/>
            <a:ext cx="11416006" cy="6904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4000" b="1" dirty="0">
                <a:latin typeface="微軟正黑體" panose="020B0604030504040204" pitchFamily="34" charset="-120"/>
                <a:ea typeface="微軟正黑體" panose="020B0604030504040204" pitchFamily="34" charset="-120"/>
              </a:rPr>
              <a:t>ACF(Autocorrelation Function)</a:t>
            </a:r>
            <a:r>
              <a:rPr lang="zh-TW" altLang="en-US" sz="4000" b="1" dirty="0">
                <a:latin typeface="微軟正黑體" panose="020B0604030504040204" pitchFamily="34" charset="-120"/>
                <a:ea typeface="微軟正黑體" panose="020B0604030504040204" pitchFamily="34" charset="-120"/>
              </a:rPr>
              <a:t>圖 </a:t>
            </a:r>
            <a:r>
              <a:rPr lang="en-US" altLang="zh-TW" sz="4000" b="1" dirty="0">
                <a:latin typeface="微軟正黑體" panose="020B0604030504040204" pitchFamily="34" charset="-120"/>
                <a:ea typeface="微軟正黑體" panose="020B0604030504040204" pitchFamily="34" charset="-120"/>
              </a:rPr>
              <a:t>— Holder </a:t>
            </a:r>
            <a:r>
              <a:rPr lang="zh-TW" altLang="en-US" sz="4000" b="1" dirty="0">
                <a:latin typeface="微軟正黑體" panose="020B0604030504040204" pitchFamily="34" charset="-120"/>
                <a:ea typeface="微軟正黑體" panose="020B0604030504040204" pitchFamily="34" charset="-120"/>
              </a:rPr>
              <a:t>２</a:t>
            </a:r>
            <a:endParaRPr lang="en-US" altLang="zh-TW" sz="4000"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9D13988-9CD4-0A76-1E7F-C6103651E795}"/>
              </a:ext>
            </a:extLst>
          </p:cNvPr>
          <p:cNvSpPr txBox="1"/>
          <p:nvPr/>
        </p:nvSpPr>
        <p:spPr>
          <a:xfrm>
            <a:off x="2582247" y="6206320"/>
            <a:ext cx="683467" cy="369332"/>
          </a:xfrm>
          <a:prstGeom prst="rect">
            <a:avLst/>
          </a:prstGeom>
          <a:noFill/>
        </p:spPr>
        <p:txBody>
          <a:bodyPr wrap="square">
            <a:spAutoFit/>
          </a:bodyPr>
          <a:lstStyle/>
          <a:p>
            <a:r>
              <a:rPr lang="zh-TW" altLang="en-US" b="1">
                <a:latin typeface="微軟正黑體" panose="020B0604030504040204" pitchFamily="34" charset="-120"/>
                <a:ea typeface="微軟正黑體" panose="020B0604030504040204" pitchFamily="34" charset="-120"/>
              </a:rPr>
              <a:t>圖一</a:t>
            </a:r>
            <a:endParaRPr lang="zh-TW" altLang="en-US" dirty="0"/>
          </a:p>
        </p:txBody>
      </p:sp>
      <p:sp>
        <p:nvSpPr>
          <p:cNvPr id="11" name="文字方塊 10">
            <a:extLst>
              <a:ext uri="{FF2B5EF4-FFF2-40B4-BE49-F238E27FC236}">
                <a16:creationId xmlns:a16="http://schemas.microsoft.com/office/drawing/2014/main" id="{F596DB32-A1FD-66ED-B478-177D4D3C9143}"/>
              </a:ext>
            </a:extLst>
          </p:cNvPr>
          <p:cNvSpPr txBox="1"/>
          <p:nvPr/>
        </p:nvSpPr>
        <p:spPr>
          <a:xfrm>
            <a:off x="5801309"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圖二</a:t>
            </a:r>
            <a:endParaRPr lang="zh-TW" altLang="en-US" dirty="0"/>
          </a:p>
        </p:txBody>
      </p:sp>
      <p:sp>
        <p:nvSpPr>
          <p:cNvPr id="12" name="文字方塊 11">
            <a:extLst>
              <a:ext uri="{FF2B5EF4-FFF2-40B4-BE49-F238E27FC236}">
                <a16:creationId xmlns:a16="http://schemas.microsoft.com/office/drawing/2014/main" id="{BC37321E-49C4-8DB4-A308-8B600BBC0DE2}"/>
              </a:ext>
            </a:extLst>
          </p:cNvPr>
          <p:cNvSpPr txBox="1"/>
          <p:nvPr/>
        </p:nvSpPr>
        <p:spPr>
          <a:xfrm>
            <a:off x="8926288"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圖三</a:t>
            </a:r>
            <a:endParaRPr lang="zh-TW" altLang="en-US" dirty="0"/>
          </a:p>
        </p:txBody>
      </p:sp>
    </p:spTree>
    <p:extLst>
      <p:ext uri="{BB962C8B-B14F-4D97-AF65-F5344CB8AC3E}">
        <p14:creationId xmlns:p14="http://schemas.microsoft.com/office/powerpoint/2010/main" val="2925499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2">
            <a:extLst>
              <a:ext uri="{FF2B5EF4-FFF2-40B4-BE49-F238E27FC236}">
                <a16:creationId xmlns:a16="http://schemas.microsoft.com/office/drawing/2014/main" id="{D1175EE7-C57E-0E7D-AC28-0217963A184B}"/>
              </a:ext>
            </a:extLst>
          </p:cNvPr>
          <p:cNvSpPr txBox="1">
            <a:spLocks/>
          </p:cNvSpPr>
          <p:nvPr/>
        </p:nvSpPr>
        <p:spPr>
          <a:xfrm>
            <a:off x="180389" y="169186"/>
            <a:ext cx="11862453" cy="690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000" b="1" dirty="0">
                <a:latin typeface="微軟正黑體" panose="020B0604030504040204" pitchFamily="34" charset="-120"/>
                <a:ea typeface="微軟正黑體" panose="020B0604030504040204" pitchFamily="34" charset="-120"/>
              </a:rPr>
              <a:t>ACF(Autocorrelation Function)</a:t>
            </a:r>
            <a:r>
              <a:rPr lang="zh-TW" altLang="en-US" sz="3000" b="1" dirty="0">
                <a:latin typeface="微軟正黑體" panose="020B0604030504040204" pitchFamily="34" charset="-120"/>
                <a:ea typeface="微軟正黑體" panose="020B0604030504040204" pitchFamily="34" charset="-120"/>
              </a:rPr>
              <a:t>圖 </a:t>
            </a:r>
            <a:r>
              <a:rPr lang="en-US" altLang="zh-TW" sz="3000" b="1" dirty="0">
                <a:latin typeface="微軟正黑體" panose="020B0604030504040204" pitchFamily="34" charset="-120"/>
                <a:ea typeface="微軟正黑體" panose="020B0604030504040204" pitchFamily="34" charset="-120"/>
              </a:rPr>
              <a:t>— </a:t>
            </a:r>
            <a:r>
              <a:rPr lang="zh-TW" altLang="en-US" sz="3000" b="1" dirty="0">
                <a:latin typeface="微軟正黑體" panose="020B0604030504040204" pitchFamily="34" charset="-120"/>
                <a:ea typeface="微軟正黑體" panose="020B0604030504040204" pitchFamily="34" charset="-120"/>
              </a:rPr>
              <a:t>比較</a:t>
            </a:r>
            <a:r>
              <a:rPr lang="en-US" altLang="zh-TW" sz="3000" b="1" dirty="0">
                <a:latin typeface="微軟正黑體" panose="020B0604030504040204" pitchFamily="34" charset="-120"/>
                <a:ea typeface="微軟正黑體" panose="020B0604030504040204" pitchFamily="34" charset="-120"/>
              </a:rPr>
              <a:t>Holder 1</a:t>
            </a:r>
            <a:r>
              <a:rPr lang="zh-TW" altLang="en-US" sz="3000" b="1" dirty="0">
                <a:latin typeface="微軟正黑體" panose="020B0604030504040204" pitchFamily="34" charset="-120"/>
                <a:ea typeface="微軟正黑體" panose="020B0604030504040204" pitchFamily="34" charset="-120"/>
              </a:rPr>
              <a:t> 及 </a:t>
            </a:r>
            <a:r>
              <a:rPr lang="en-US" altLang="zh-TW" sz="3000" b="1" dirty="0">
                <a:latin typeface="微軟正黑體" panose="020B0604030504040204" pitchFamily="34" charset="-120"/>
                <a:ea typeface="微軟正黑體" panose="020B0604030504040204" pitchFamily="34" charset="-120"/>
              </a:rPr>
              <a:t>Holder 2</a:t>
            </a:r>
          </a:p>
        </p:txBody>
      </p:sp>
      <p:sp>
        <p:nvSpPr>
          <p:cNvPr id="5" name="文字方塊 4">
            <a:extLst>
              <a:ext uri="{FF2B5EF4-FFF2-40B4-BE49-F238E27FC236}">
                <a16:creationId xmlns:a16="http://schemas.microsoft.com/office/drawing/2014/main" id="{4747620A-CB92-7D8C-61FC-A55A68610145}"/>
              </a:ext>
            </a:extLst>
          </p:cNvPr>
          <p:cNvSpPr txBox="1"/>
          <p:nvPr/>
        </p:nvSpPr>
        <p:spPr>
          <a:xfrm>
            <a:off x="595603" y="724625"/>
            <a:ext cx="11000793" cy="646331"/>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綜合前兩頁之分析結果，可發現</a:t>
            </a:r>
            <a:r>
              <a:rPr lang="zh-TW" altLang="en-US" b="1" dirty="0">
                <a:latin typeface="微軟正黑體" panose="020B0604030504040204" pitchFamily="34" charset="-120"/>
                <a:ea typeface="微軟正黑體" panose="020B0604030504040204" pitchFamily="34" charset="-120"/>
              </a:rPr>
              <a:t>隨著 </a:t>
            </a:r>
            <a:r>
              <a:rPr lang="en-US" altLang="zh-TW" b="1" dirty="0">
                <a:latin typeface="微軟正黑體" panose="020B0604030504040204" pitchFamily="34" charset="-120"/>
                <a:ea typeface="微軟正黑體" panose="020B0604030504040204" pitchFamily="34" charset="-120"/>
              </a:rPr>
              <a:t>Time Lag</a:t>
            </a:r>
            <a:r>
              <a:rPr lang="zh-TW" altLang="en-US" b="1" dirty="0">
                <a:latin typeface="微軟正黑體" panose="020B0604030504040204" pitchFamily="34" charset="-120"/>
                <a:ea typeface="微軟正黑體" panose="020B0604030504040204" pitchFamily="34" charset="-120"/>
              </a:rPr>
              <a:t> 拉長，</a:t>
            </a:r>
            <a:r>
              <a:rPr lang="en-US" altLang="zh-TW" b="1" dirty="0">
                <a:latin typeface="微軟正黑體" panose="020B0604030504040204" pitchFamily="34" charset="-120"/>
                <a:ea typeface="微軟正黑體" panose="020B0604030504040204" pitchFamily="34" charset="-120"/>
              </a:rPr>
              <a:t> holder 2</a:t>
            </a:r>
            <a:r>
              <a:rPr lang="zh-TW" altLang="en-US" b="1" dirty="0">
                <a:latin typeface="微軟正黑體" panose="020B0604030504040204" pitchFamily="34" charset="-120"/>
                <a:ea typeface="微軟正黑體" panose="020B0604030504040204" pitchFamily="34" charset="-120"/>
              </a:rPr>
              <a:t> 的自相關係數之變化，</a:t>
            </a:r>
            <a:endParaRPr lang="en-US" altLang="zh-TW" b="1" dirty="0">
              <a:latin typeface="微軟正黑體" panose="020B0604030504040204" pitchFamily="34" charset="-120"/>
              <a:ea typeface="微軟正黑體" panose="020B0604030504040204" pitchFamily="34" charset="-120"/>
            </a:endParaRPr>
          </a:p>
          <a:p>
            <a:pPr algn="l"/>
            <a:r>
              <a:rPr lang="zh-TW" altLang="en-US" b="1" dirty="0">
                <a:latin typeface="微軟正黑體" panose="020B0604030504040204" pitchFamily="34" charset="-120"/>
                <a:ea typeface="微軟正黑體" panose="020B0604030504040204" pitchFamily="34" charset="-120"/>
              </a:rPr>
              <a:t>明顯比 </a:t>
            </a:r>
            <a:r>
              <a:rPr lang="en-US" altLang="zh-TW" b="1" dirty="0">
                <a:latin typeface="微軟正黑體" panose="020B0604030504040204" pitchFamily="34" charset="-120"/>
                <a:ea typeface="微軟正黑體" panose="020B0604030504040204" pitchFamily="34" charset="-120"/>
              </a:rPr>
              <a:t>holder 1</a:t>
            </a:r>
            <a:r>
              <a:rPr lang="zh-TW" altLang="en-US" b="1" dirty="0">
                <a:latin typeface="微軟正黑體" panose="020B0604030504040204" pitchFamily="34" charset="-120"/>
                <a:ea typeface="微軟正黑體" panose="020B0604030504040204" pitchFamily="34" charset="-120"/>
              </a:rPr>
              <a:t> 更為劇烈</a:t>
            </a:r>
            <a:r>
              <a:rPr lang="zh-TW" altLang="en-US" dirty="0">
                <a:latin typeface="微軟正黑體" panose="020B0604030504040204" pitchFamily="34" charset="-120"/>
                <a:ea typeface="微軟正黑體" panose="020B0604030504040204" pitchFamily="34" charset="-120"/>
              </a:rPr>
              <a:t>，其與先前作資料觀察時，所發現 </a:t>
            </a:r>
            <a:r>
              <a:rPr lang="en-US" altLang="zh-TW" dirty="0">
                <a:latin typeface="微軟正黑體" panose="020B0604030504040204" pitchFamily="34" charset="-120"/>
                <a:ea typeface="微軟正黑體" panose="020B0604030504040204" pitchFamily="34" charset="-120"/>
              </a:rPr>
              <a:t>holder 2</a:t>
            </a:r>
            <a:r>
              <a:rPr lang="zh-TW" altLang="en-US" dirty="0">
                <a:latin typeface="微軟正黑體" panose="020B0604030504040204" pitchFamily="34" charset="-120"/>
                <a:ea typeface="微軟正黑體" panose="020B0604030504040204" pitchFamily="34" charset="-120"/>
              </a:rPr>
              <a:t> 液位變動較 </a:t>
            </a:r>
            <a:r>
              <a:rPr lang="en-US" altLang="zh-TW" dirty="0">
                <a:latin typeface="微軟正黑體" panose="020B0604030504040204" pitchFamily="34" charset="-120"/>
                <a:ea typeface="微軟正黑體" panose="020B0604030504040204" pitchFamily="34" charset="-120"/>
              </a:rPr>
              <a:t>holder 1</a:t>
            </a:r>
            <a:r>
              <a:rPr lang="zh-TW" altLang="en-US" dirty="0">
                <a:latin typeface="微軟正黑體" panose="020B0604030504040204" pitchFamily="34" charset="-120"/>
                <a:ea typeface="微軟正黑體" panose="020B0604030504040204" pitchFamily="34" charset="-120"/>
              </a:rPr>
              <a:t> 劇烈之現象吻合。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p:txBody>
      </p:sp>
      <p:pic>
        <p:nvPicPr>
          <p:cNvPr id="6" name="內容版面配置區 5">
            <a:extLst>
              <a:ext uri="{FF2B5EF4-FFF2-40B4-BE49-F238E27FC236}">
                <a16:creationId xmlns:a16="http://schemas.microsoft.com/office/drawing/2014/main" id="{D2434CE2-C56E-6CB7-CB54-65412CC183DA}"/>
              </a:ext>
            </a:extLst>
          </p:cNvPr>
          <p:cNvPicPr>
            <a:picLocks noGrp="1" noChangeAspect="1"/>
          </p:cNvPicPr>
          <p:nvPr>
            <p:ph idx="1"/>
          </p:nvPr>
        </p:nvPicPr>
        <p:blipFill>
          <a:blip r:embed="rId2"/>
          <a:stretch>
            <a:fillRect/>
          </a:stretch>
        </p:blipFill>
        <p:spPr>
          <a:xfrm>
            <a:off x="595603" y="1655563"/>
            <a:ext cx="5702560" cy="2430645"/>
          </a:xfrm>
        </p:spPr>
      </p:pic>
      <p:pic>
        <p:nvPicPr>
          <p:cNvPr id="7" name="圖片 6">
            <a:extLst>
              <a:ext uri="{FF2B5EF4-FFF2-40B4-BE49-F238E27FC236}">
                <a16:creationId xmlns:a16="http://schemas.microsoft.com/office/drawing/2014/main" id="{805CC767-FC84-311D-BB13-319BE0081533}"/>
              </a:ext>
            </a:extLst>
          </p:cNvPr>
          <p:cNvPicPr>
            <a:picLocks noChangeAspect="1"/>
          </p:cNvPicPr>
          <p:nvPr/>
        </p:nvPicPr>
        <p:blipFill>
          <a:blip r:embed="rId3"/>
          <a:stretch>
            <a:fillRect/>
          </a:stretch>
        </p:blipFill>
        <p:spPr>
          <a:xfrm>
            <a:off x="595603" y="4432620"/>
            <a:ext cx="5702560" cy="2150580"/>
          </a:xfrm>
          <a:prstGeom prst="rect">
            <a:avLst/>
          </a:prstGeom>
        </p:spPr>
      </p:pic>
      <p:sp>
        <p:nvSpPr>
          <p:cNvPr id="9" name="文字方塊 8">
            <a:extLst>
              <a:ext uri="{FF2B5EF4-FFF2-40B4-BE49-F238E27FC236}">
                <a16:creationId xmlns:a16="http://schemas.microsoft.com/office/drawing/2014/main" id="{980036B9-23C7-8AB6-B47F-C2482BCA5241}"/>
              </a:ext>
            </a:extLst>
          </p:cNvPr>
          <p:cNvSpPr txBox="1"/>
          <p:nvPr/>
        </p:nvSpPr>
        <p:spPr>
          <a:xfrm>
            <a:off x="7023619" y="2581880"/>
            <a:ext cx="2782854" cy="461665"/>
          </a:xfrm>
          <a:prstGeom prst="rect">
            <a:avLst/>
          </a:prstGeom>
          <a:noFill/>
        </p:spPr>
        <p:txBody>
          <a:bodyPr wrap="square">
            <a:spAutoFit/>
          </a:bodyPr>
          <a:lstStyle/>
          <a:p>
            <a:r>
              <a:rPr kumimoji="1" lang="en-US" altLang="zh-TW" sz="2400" dirty="0">
                <a:latin typeface="微軟正黑體" panose="020B0604030504040204" pitchFamily="34" charset="-120"/>
                <a:ea typeface="微軟正黑體" panose="020B0604030504040204" pitchFamily="34" charset="-120"/>
              </a:rPr>
              <a:t>Holder</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1</a:t>
            </a:r>
            <a:r>
              <a:rPr kumimoji="1" lang="zh-TW" altLang="en-US" sz="2400" dirty="0">
                <a:latin typeface="微軟正黑體" panose="020B0604030504040204" pitchFamily="34" charset="-120"/>
                <a:ea typeface="微軟正黑體" panose="020B0604030504040204" pitchFamily="34" charset="-120"/>
              </a:rPr>
              <a:t> 液位變化</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67AE27-C93D-98E3-CB49-D83319742B05}"/>
              </a:ext>
            </a:extLst>
          </p:cNvPr>
          <p:cNvSpPr txBox="1"/>
          <p:nvPr/>
        </p:nvSpPr>
        <p:spPr>
          <a:xfrm>
            <a:off x="7023619" y="5277077"/>
            <a:ext cx="2782854" cy="461665"/>
          </a:xfrm>
          <a:prstGeom prst="rect">
            <a:avLst/>
          </a:prstGeom>
          <a:noFill/>
        </p:spPr>
        <p:txBody>
          <a:bodyPr wrap="square">
            <a:spAutoFit/>
          </a:bodyPr>
          <a:lstStyle/>
          <a:p>
            <a:r>
              <a:rPr kumimoji="1" lang="en-US" altLang="zh-TW" sz="2400" dirty="0">
                <a:latin typeface="微軟正黑體" panose="020B0604030504040204" pitchFamily="34" charset="-120"/>
                <a:ea typeface="微軟正黑體" panose="020B0604030504040204" pitchFamily="34" charset="-120"/>
              </a:rPr>
              <a:t>Holder</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2</a:t>
            </a:r>
            <a:r>
              <a:rPr kumimoji="1" lang="zh-TW" altLang="en-US" sz="2400" dirty="0">
                <a:latin typeface="微軟正黑體" panose="020B0604030504040204" pitchFamily="34" charset="-120"/>
                <a:ea typeface="微軟正黑體" panose="020B0604030504040204" pitchFamily="34" charset="-120"/>
              </a:rPr>
              <a:t> 液位變化</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3333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3047223" y="3044279"/>
            <a:ext cx="6097554" cy="769441"/>
          </a:xfrm>
          <a:prstGeom prst="rect">
            <a:avLst/>
          </a:prstGeom>
          <a:noFill/>
        </p:spPr>
        <p:txBody>
          <a:bodyPr wrap="square">
            <a:spAutoFit/>
          </a:bodyPr>
          <a:lstStyle/>
          <a:p>
            <a:pPr algn="ctr"/>
            <a:r>
              <a:rPr lang="zh-TW" altLang="en-US" sz="4400" dirty="0">
                <a:latin typeface="微軟正黑體" panose="020B0604030504040204" pitchFamily="34" charset="-120"/>
                <a:ea typeface="微軟正黑體" panose="020B0604030504040204" pitchFamily="34" charset="-120"/>
              </a:rPr>
              <a:t>會議記錄</a:t>
            </a:r>
          </a:p>
        </p:txBody>
      </p:sp>
      <p:sp>
        <p:nvSpPr>
          <p:cNvPr id="2" name="投影片編號版面配置區 1">
            <a:extLst>
              <a:ext uri="{FF2B5EF4-FFF2-40B4-BE49-F238E27FC236}">
                <a16:creationId xmlns:a16="http://schemas.microsoft.com/office/drawing/2014/main" id="{523E5F48-DA16-13FA-9044-B92F30C3FCF6}"/>
              </a:ext>
            </a:extLst>
          </p:cNvPr>
          <p:cNvSpPr>
            <a:spLocks noGrp="1"/>
          </p:cNvSpPr>
          <p:nvPr>
            <p:ph type="sldNum" sz="quarter" idx="12"/>
          </p:nvPr>
        </p:nvSpPr>
        <p:spPr/>
        <p:txBody>
          <a:bodyPr/>
          <a:lstStyle/>
          <a:p>
            <a:fld id="{C3836E5B-D4B7-FA44-A0C9-2630295C2636}" type="slidenum">
              <a:rPr kumimoji="1" lang="zh-TW" altLang="en-US" smtClean="0"/>
              <a:t>158</a:t>
            </a:fld>
            <a:endParaRPr kumimoji="1" lang="zh-TW" altLang="en-US"/>
          </a:p>
        </p:txBody>
      </p:sp>
    </p:spTree>
    <p:extLst>
      <p:ext uri="{BB962C8B-B14F-4D97-AF65-F5344CB8AC3E}">
        <p14:creationId xmlns:p14="http://schemas.microsoft.com/office/powerpoint/2010/main" val="2496117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第一次討論會議記錄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159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t>時間：</a:t>
            </a:r>
            <a:r>
              <a:rPr lang="en-US" altLang="zh-TW" sz="2000" dirty="0"/>
              <a:t>2022/3/8  20:30~22:30      </a:t>
            </a:r>
            <a:r>
              <a:rPr lang="zh-TW" altLang="zh-TW" sz="2000" dirty="0"/>
              <a:t>地點：</a:t>
            </a:r>
            <a:r>
              <a:rPr lang="en-US" altLang="zh-TW" sz="2000" dirty="0"/>
              <a:t>Google meet</a:t>
            </a:r>
            <a:r>
              <a:rPr lang="zh-TW" altLang="en-US" sz="2000" dirty="0"/>
              <a:t>會議室</a:t>
            </a:r>
            <a:endParaRPr lang="en-US" altLang="zh-TW" sz="2000" dirty="0"/>
          </a:p>
          <a:p>
            <a:pPr marL="0" indent="0">
              <a:buNone/>
            </a:pPr>
            <a:r>
              <a:rPr lang="zh-TW" altLang="en-US" sz="2000" dirty="0"/>
              <a:t>出席人員 ：</a:t>
            </a:r>
            <a:r>
              <a:rPr lang="zh-TW" altLang="zh-TW" sz="2000" dirty="0"/>
              <a:t>鄭力綱、廖翊廷、李若瑜、陳冠霖、郭庭維、游靜娟</a:t>
            </a:r>
            <a:endParaRPr lang="en-US" altLang="zh-TW" sz="2000" dirty="0"/>
          </a:p>
          <a:p>
            <a:pPr marL="0" indent="0">
              <a:buNone/>
            </a:pPr>
            <a:r>
              <a:rPr lang="zh-TW" altLang="en-US" sz="2000" dirty="0"/>
              <a:t>記錄者：</a:t>
            </a:r>
            <a:r>
              <a:rPr lang="zh-TW" altLang="zh-TW" sz="2000" dirty="0"/>
              <a:t>廖翊廷</a:t>
            </a:r>
            <a:endParaRPr lang="en-US" altLang="zh-TW" sz="2000" dirty="0"/>
          </a:p>
          <a:p>
            <a:pPr marL="0" indent="0">
              <a:buNone/>
            </a:pPr>
            <a:r>
              <a:rPr lang="zh-TW" altLang="en-US" sz="2000" dirty="0"/>
              <a:t>討論項目</a:t>
            </a:r>
            <a:r>
              <a:rPr lang="zh-TW" altLang="zh-TW" sz="2000" dirty="0"/>
              <a:t> </a:t>
            </a:r>
            <a:r>
              <a:rPr lang="zh-TW" altLang="en-US" sz="2000" dirty="0"/>
              <a:t>：</a:t>
            </a:r>
            <a:endParaRPr lang="zh-TW" altLang="zh-TW" sz="2000" dirty="0"/>
          </a:p>
          <a:p>
            <a:pPr marL="457200" lvl="0" indent="-457200">
              <a:lnSpc>
                <a:spcPct val="120000"/>
              </a:lnSpc>
              <a:buAutoNum type="arabicPeriod"/>
            </a:pPr>
            <a:r>
              <a:rPr lang="zh-TW" altLang="zh-TW" sz="2000" dirty="0"/>
              <a:t>各自講解自己找的</a:t>
            </a:r>
            <a:r>
              <a:rPr lang="en-US" altLang="zh-TW" sz="2000" dirty="0"/>
              <a:t>paper</a:t>
            </a:r>
            <a:r>
              <a:rPr lang="zh-TW" altLang="zh-TW" sz="2000" dirty="0"/>
              <a:t>主題與大致上內容，大家討論並評估可行性以及</a:t>
            </a:r>
            <a:r>
              <a:rPr lang="en-US" altLang="zh-TW" sz="2000" dirty="0"/>
              <a:t>paper</a:t>
            </a:r>
            <a:r>
              <a:rPr lang="zh-TW" altLang="zh-TW" sz="2000" dirty="0"/>
              <a:t>方向是否吻合老師的要求</a:t>
            </a:r>
            <a:r>
              <a:rPr lang="zh-TW" altLang="en-US" sz="2000" dirty="0"/>
              <a:t>。</a:t>
            </a:r>
            <a:endParaRPr lang="en-US" altLang="zh-TW" sz="2000" dirty="0"/>
          </a:p>
          <a:p>
            <a:pPr marL="457200" lvl="0" indent="-457200">
              <a:lnSpc>
                <a:spcPct val="120000"/>
              </a:lnSpc>
              <a:buAutoNum type="arabicPeriod"/>
            </a:pPr>
            <a:r>
              <a:rPr lang="zh-TW" altLang="zh-TW" sz="2000" dirty="0"/>
              <a:t>怎麼把老師給的</a:t>
            </a:r>
            <a:r>
              <a:rPr lang="en-US" altLang="zh-TW" sz="2000" dirty="0"/>
              <a:t>data</a:t>
            </a:r>
            <a:r>
              <a:rPr lang="zh-TW" altLang="zh-TW" sz="2000" dirty="0"/>
              <a:t>整理成方便存取的樣子</a:t>
            </a:r>
            <a:r>
              <a:rPr lang="zh-TW" altLang="en-US" sz="2000" dirty="0"/>
              <a:t>，整理完並存至</a:t>
            </a:r>
            <a:r>
              <a:rPr lang="en-US" altLang="zh-TW" sz="2000" dirty="0"/>
              <a:t>Git Hub</a:t>
            </a:r>
            <a:r>
              <a:rPr lang="zh-TW" altLang="en-US" sz="2000" dirty="0"/>
              <a:t>。</a:t>
            </a:r>
            <a:endParaRPr lang="en-US" altLang="zh-TW" sz="2000" dirty="0"/>
          </a:p>
          <a:p>
            <a:pPr marL="457200" lvl="0" indent="-457200">
              <a:lnSpc>
                <a:spcPct val="120000"/>
              </a:lnSpc>
              <a:buAutoNum type="arabicPeriod"/>
            </a:pPr>
            <a:r>
              <a:rPr lang="zh-TW" altLang="zh-TW" sz="2000" dirty="0"/>
              <a:t>研究</a:t>
            </a:r>
            <a:r>
              <a:rPr lang="en-US" altLang="zh-TW" sz="2000" dirty="0"/>
              <a:t>data</a:t>
            </a:r>
            <a:r>
              <a:rPr lang="zh-TW" altLang="zh-TW" sz="2000" dirty="0"/>
              <a:t>裡</a:t>
            </a:r>
            <a:r>
              <a:rPr lang="en-US" altLang="zh-TW" sz="2000" dirty="0"/>
              <a:t>cog</a:t>
            </a:r>
            <a:r>
              <a:rPr lang="zh-TW" altLang="zh-TW" sz="2000" dirty="0"/>
              <a:t>用戶的那頁的資料代表什麼</a:t>
            </a:r>
            <a:r>
              <a:rPr lang="zh-TW" altLang="en-US" sz="2000" dirty="0"/>
              <a:t>。</a:t>
            </a:r>
            <a:endParaRPr lang="en-US" altLang="zh-TW" sz="2000" dirty="0"/>
          </a:p>
          <a:p>
            <a:pPr marL="457200" lvl="0" indent="-457200">
              <a:lnSpc>
                <a:spcPct val="120000"/>
              </a:lnSpc>
              <a:buAutoNum type="arabicPeriod"/>
            </a:pPr>
            <a:r>
              <a:rPr lang="zh-TW" altLang="zh-TW" sz="2000" dirty="0"/>
              <a:t>討論如何處理遺失值</a:t>
            </a:r>
            <a:r>
              <a:rPr lang="en-US" altLang="zh-TW" sz="2000" dirty="0"/>
              <a:t> </a:t>
            </a:r>
            <a:r>
              <a:rPr lang="zh-TW" altLang="en-US" sz="2000" dirty="0"/>
              <a:t>，</a:t>
            </a:r>
            <a:r>
              <a:rPr lang="zh-TW" altLang="zh-TW" sz="2000" dirty="0"/>
              <a:t>屏除該筆資料、用該預測因子的</a:t>
            </a:r>
            <a:r>
              <a:rPr lang="en-US" altLang="zh-TW" sz="2000" dirty="0"/>
              <a:t>mean</a:t>
            </a:r>
            <a:r>
              <a:rPr lang="zh-TW" altLang="zh-TW" sz="2000" dirty="0"/>
              <a:t>去估</a:t>
            </a:r>
            <a:r>
              <a:rPr lang="zh-TW" altLang="en-US" sz="2000" dirty="0"/>
              <a:t>。</a:t>
            </a:r>
            <a:endParaRPr lang="en-US" altLang="zh-TW" sz="2000" dirty="0"/>
          </a:p>
          <a:p>
            <a:pPr marL="457200" lvl="0" indent="-457200">
              <a:lnSpc>
                <a:spcPct val="120000"/>
              </a:lnSpc>
              <a:buAutoNum type="arabicPeriod"/>
            </a:pPr>
            <a:r>
              <a:rPr lang="zh-TW" altLang="zh-TW" sz="2000" dirty="0"/>
              <a:t>約定好下次開會</a:t>
            </a:r>
            <a:r>
              <a:rPr lang="zh-TW" altLang="en-US" sz="2000" dirty="0"/>
              <a:t>於</a:t>
            </a:r>
            <a:r>
              <a:rPr lang="en-US" altLang="zh-TW" sz="2000" dirty="0"/>
              <a:t>3/12 10:00</a:t>
            </a:r>
            <a:r>
              <a:rPr lang="zh-TW" altLang="en-US" sz="2000" dirty="0"/>
              <a:t>在</a:t>
            </a:r>
            <a:r>
              <a:rPr lang="zh-TW" altLang="zh-TW" sz="2000" dirty="0"/>
              <a:t>總圖</a:t>
            </a:r>
            <a:r>
              <a:rPr lang="zh-TW" altLang="en-US" sz="2000" dirty="0"/>
              <a:t>討論室。</a:t>
            </a:r>
            <a:endParaRPr lang="zh-TW" altLang="zh-TW" sz="2000" dirty="0"/>
          </a:p>
          <a:p>
            <a:endParaRPr lang="zh-TW" altLang="en-US" dirty="0"/>
          </a:p>
        </p:txBody>
      </p:sp>
    </p:spTree>
    <p:extLst>
      <p:ext uri="{BB962C8B-B14F-4D97-AF65-F5344CB8AC3E}">
        <p14:creationId xmlns:p14="http://schemas.microsoft.com/office/powerpoint/2010/main" val="129230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PLS</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273450"/>
            <a:ext cx="10709592" cy="49640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 核心概念：</a:t>
            </a:r>
            <a:r>
              <a:rPr lang="zh-TW" altLang="en-US" sz="2000" b="0" i="0" dirty="0">
                <a:solidFill>
                  <a:srgbClr val="161616"/>
                </a:solidFill>
                <a:effectLst/>
                <a:latin typeface="微軟正黑體" panose="020B0604030504040204" pitchFamily="34" charset="-120"/>
                <a:ea typeface="微軟正黑體" panose="020B0604030504040204" pitchFamily="34" charset="-120"/>
              </a:rPr>
              <a:t>首先它會先擷取一組能夠盡可能高度解釋應變數和自變數之間共變異數的潛</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161616"/>
                </a:solidFill>
                <a:latin typeface="微軟正黑體" panose="020B0604030504040204" pitchFamily="34" charset="-120"/>
                <a:ea typeface="微軟正黑體" panose="020B0604030504040204" pitchFamily="34" charset="-120"/>
              </a:rPr>
              <a:t>                     </a:t>
            </a:r>
            <a:r>
              <a:rPr lang="zh-TW" altLang="en-US" sz="2000" b="0" i="0" dirty="0">
                <a:solidFill>
                  <a:srgbClr val="161616"/>
                </a:solidFill>
                <a:effectLst/>
                <a:latin typeface="微軟正黑體" panose="020B0604030504040204" pitchFamily="34" charset="-120"/>
                <a:ea typeface="微軟正黑體" panose="020B0604030504040204" pitchFamily="34" charset="-120"/>
              </a:rPr>
              <a:t>            在因素，接著迴歸方法會使用自變數的分解逐步預測應變數的值。</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( 1 ) </a:t>
            </a:r>
            <a:r>
              <a:rPr lang="zh-TW" altLang="en-US" sz="2000" dirty="0">
                <a:latin typeface="微軟正黑體" panose="020B0604030504040204" pitchFamily="34" charset="-120"/>
                <a:ea typeface="微軟正黑體" panose="020B0604030504040204" pitchFamily="34" charset="-120"/>
              </a:rPr>
              <a:t>投影預測變數與觀測變數到新空間。</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在這個新空間尋找線性模型。</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b="0" i="0" dirty="0">
                <a:solidFill>
                  <a:srgbClr val="161616"/>
                </a:solidFill>
                <a:effectLst/>
                <a:latin typeface="微軟正黑體" panose="020B0604030504040204" pitchFamily="34" charset="-120"/>
                <a:ea typeface="微軟正黑體" panose="020B0604030504040204" pitchFamily="34" charset="-120"/>
              </a:rPr>
              <a:t>當預測變數高度相關或當預測值數目超過觀察值數目時，</a:t>
            </a:r>
            <a:r>
              <a:rPr lang="en-US" altLang="zh-TW" sz="2000" b="0" i="0" dirty="0">
                <a:solidFill>
                  <a:srgbClr val="161616"/>
                </a:solidFill>
                <a:effectLst/>
                <a:latin typeface="微軟正黑體" panose="020B0604030504040204" pitchFamily="34" charset="-120"/>
                <a:ea typeface="微軟正黑體" panose="020B0604030504040204" pitchFamily="34" charset="-120"/>
              </a:rPr>
              <a:t>PLS </a:t>
            </a:r>
            <a:r>
              <a:rPr lang="zh-TW" altLang="en-US" sz="2000" b="0" i="0" dirty="0">
                <a:solidFill>
                  <a:srgbClr val="161616"/>
                </a:solidFill>
                <a:effectLst/>
                <a:latin typeface="微軟正黑體" panose="020B0604030504040204" pitchFamily="34" charset="-120"/>
                <a:ea typeface="微軟正黑體" panose="020B0604030504040204" pitchFamily="34" charset="-120"/>
              </a:rPr>
              <a:t>特別有用。</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F4263D7-5218-E711-3EC2-56802719C0D5}"/>
              </a:ext>
            </a:extLst>
          </p:cNvPr>
          <p:cNvSpPr>
            <a:spLocks noGrp="1"/>
          </p:cNvSpPr>
          <p:nvPr>
            <p:ph type="sldNum" sz="quarter" idx="12"/>
          </p:nvPr>
        </p:nvSpPr>
        <p:spPr/>
        <p:txBody>
          <a:bodyPr/>
          <a:lstStyle/>
          <a:p>
            <a:fld id="{C3836E5B-D4B7-FA44-A0C9-2630295C2636}" type="slidenum">
              <a:rPr kumimoji="1" lang="zh-TW" altLang="en-US" smtClean="0"/>
              <a:t>16</a:t>
            </a:fld>
            <a:endParaRPr kumimoji="1" lang="zh-TW" altLang="en-US"/>
          </a:p>
        </p:txBody>
      </p:sp>
    </p:spTree>
    <p:extLst>
      <p:ext uri="{BB962C8B-B14F-4D97-AF65-F5344CB8AC3E}">
        <p14:creationId xmlns:p14="http://schemas.microsoft.com/office/powerpoint/2010/main" val="6964015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第二次討論會議記錄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160</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2022/3/12  10:00~14:00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陳冠霖</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zh-TW" sz="2000" kern="100" dirty="0">
                <a:effectLst/>
                <a:latin typeface="+mn-ea"/>
                <a:cs typeface="Times New Roman" panose="02020603050405020304" pitchFamily="18" charset="0"/>
              </a:rPr>
              <a:t>講述各自的資料分析及繪圖</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討論如何解讀資料以及是否需特別探討特殊情況。</a:t>
            </a:r>
            <a:endParaRPr lang="en-US" altLang="zh-TW" sz="2000" dirty="0">
              <a:latin typeface="+mn-ea"/>
            </a:endParaRPr>
          </a:p>
          <a:p>
            <a:pPr marL="457200" lvl="0" indent="-457200">
              <a:lnSpc>
                <a:spcPct val="120000"/>
              </a:lnSpc>
              <a:buAutoNum type="arabicPeriod"/>
            </a:pPr>
            <a:r>
              <a:rPr lang="zh-TW" altLang="zh-TW" sz="2000" dirty="0">
                <a:effectLst/>
                <a:latin typeface="+mn-ea"/>
                <a:cs typeface="Times New Roman" panose="02020603050405020304" pitchFamily="18" charset="0"/>
              </a:rPr>
              <a:t>討論繪圖重點</a:t>
            </a:r>
            <a:r>
              <a:rPr lang="zh-TW" altLang="en-US" sz="2000" dirty="0">
                <a:latin typeface="+mn-ea"/>
                <a:cs typeface="Times New Roman" panose="02020603050405020304" pitchFamily="18" charset="0"/>
              </a:rPr>
              <a:t>，包括需要繪製那些圖形以及使用哪些資料</a:t>
            </a:r>
            <a:r>
              <a:rPr lang="zh-TW" altLang="en-US" sz="2000" dirty="0">
                <a:latin typeface="+mn-ea"/>
              </a:rPr>
              <a:t>。</a:t>
            </a:r>
            <a:endParaRPr lang="en-US" altLang="zh-TW" sz="2000" dirty="0">
              <a:latin typeface="+mn-ea"/>
            </a:endParaRPr>
          </a:p>
          <a:p>
            <a:pPr marL="457200" lvl="0" indent="-457200">
              <a:lnSpc>
                <a:spcPct val="120000"/>
              </a:lnSpc>
              <a:buAutoNum type="arabicPeriod"/>
            </a:pPr>
            <a:r>
              <a:rPr lang="zh-TW" altLang="zh-TW" sz="2000" dirty="0">
                <a:latin typeface="+mn-ea"/>
              </a:rPr>
              <a:t>討論</a:t>
            </a:r>
            <a:r>
              <a:rPr lang="zh-TW" altLang="en-US" sz="2000" dirty="0">
                <a:latin typeface="+mn-ea"/>
              </a:rPr>
              <a:t>書面報告內容。</a:t>
            </a:r>
            <a:endParaRPr lang="en-US" altLang="zh-TW" sz="2000" dirty="0">
              <a:latin typeface="+mn-ea"/>
            </a:endParaRPr>
          </a:p>
        </p:txBody>
      </p:sp>
    </p:spTree>
    <p:extLst>
      <p:ext uri="{BB962C8B-B14F-4D97-AF65-F5344CB8AC3E}">
        <p14:creationId xmlns:p14="http://schemas.microsoft.com/office/powerpoint/2010/main" val="1516972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161</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2022/03/26</a:t>
            </a:r>
            <a:r>
              <a:rPr lang="zh-TW" altLang="zh-TW" sz="2000" dirty="0"/>
              <a:t>（六）</a:t>
            </a:r>
            <a:r>
              <a:rPr lang="en-US" altLang="zh-TW" sz="2000" dirty="0"/>
              <a:t>09:30~13:30</a:t>
            </a:r>
            <a:r>
              <a:rPr lang="zh-TW" altLang="en-US" sz="2400" dirty="0"/>
              <a:t>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游靜娟</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討論兩篇老師指定論文內所使用模型及演算法。</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老師上次書面報告給的回饋。</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工作分配，把上次報告不足的部分進行修正。</a:t>
            </a:r>
            <a:endParaRPr lang="en-US" altLang="zh-TW" sz="2000" dirty="0">
              <a:latin typeface="+mn-ea"/>
            </a:endParaRPr>
          </a:p>
        </p:txBody>
      </p:sp>
    </p:spTree>
    <p:extLst>
      <p:ext uri="{BB962C8B-B14F-4D97-AF65-F5344CB8AC3E}">
        <p14:creationId xmlns:p14="http://schemas.microsoft.com/office/powerpoint/2010/main" val="37330379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162</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：畫出</a:t>
            </a:r>
            <a:r>
              <a:rPr lang="en-US" altLang="zh-TW" sz="2400" dirty="0">
                <a:latin typeface="+mn-ea"/>
              </a:rPr>
              <a:t>Holder </a:t>
            </a:r>
            <a:r>
              <a:rPr lang="zh-TW" altLang="en-US" sz="2400" dirty="0">
                <a:latin typeface="+mn-ea"/>
              </a:rPr>
              <a:t>壓力、溫度、液位，</a:t>
            </a:r>
            <a:r>
              <a:rPr lang="en-US" altLang="zh-TW" sz="2400" dirty="0">
                <a:latin typeface="+mn-ea"/>
              </a:rPr>
              <a:t>COG</a:t>
            </a:r>
            <a:r>
              <a:rPr lang="zh-TW" altLang="en-US" sz="2400" dirty="0">
                <a:latin typeface="+mn-ea"/>
              </a:rPr>
              <a:t>生產的時間序列圖。</a:t>
            </a:r>
            <a:endParaRPr lang="en-US" altLang="zh-TW" sz="2400" dirty="0">
              <a:latin typeface="+mn-ea"/>
            </a:endParaRPr>
          </a:p>
          <a:p>
            <a:pPr marL="0" indent="0">
              <a:lnSpc>
                <a:spcPct val="150000"/>
              </a:lnSpc>
              <a:buNone/>
            </a:pPr>
            <a:r>
              <a:rPr lang="zh-TW" altLang="zh-TW" sz="2400" dirty="0"/>
              <a:t>廖翊廷</a:t>
            </a:r>
            <a:r>
              <a:rPr lang="zh-TW" altLang="en-US" sz="2400" dirty="0"/>
              <a:t>：嘗試處理下游工廠資料的遺失值。</a:t>
            </a:r>
            <a:endParaRPr lang="en-US" altLang="zh-TW" sz="2400" dirty="0"/>
          </a:p>
          <a:p>
            <a:pPr marL="0" indent="0">
              <a:lnSpc>
                <a:spcPct val="150000"/>
              </a:lnSpc>
              <a:buNone/>
            </a:pPr>
            <a:r>
              <a:rPr lang="zh-TW" altLang="zh-TW" sz="2400" dirty="0">
                <a:latin typeface="+mn-ea"/>
              </a:rPr>
              <a:t>李若瑜</a:t>
            </a:r>
            <a:r>
              <a:rPr lang="zh-TW" altLang="en-US" sz="2400" dirty="0">
                <a:latin typeface="+mn-ea"/>
              </a:rPr>
              <a:t>：偏度、峰度圖，將散佈圖中線性相關度高的變數延伸討論。</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：畫出</a:t>
            </a:r>
            <a:r>
              <a:rPr lang="zh-TW" altLang="en-US" sz="2400" dirty="0"/>
              <a:t>下游工廠使用能源的時間序列圖。</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63964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163</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2022/04/05</a:t>
            </a:r>
            <a:r>
              <a:rPr lang="zh-TW" altLang="zh-TW" sz="2000" dirty="0"/>
              <a:t>（六）</a:t>
            </a:r>
            <a:r>
              <a:rPr lang="en-US" altLang="zh-TW" sz="2000" dirty="0"/>
              <a:t>14:00~17:00</a:t>
            </a:r>
            <a:r>
              <a:rPr lang="zh-TW" altLang="en-US" sz="2000" dirty="0"/>
              <a:t>  </a:t>
            </a:r>
            <a:r>
              <a:rPr lang="zh-TW" altLang="zh-TW" sz="2000" dirty="0">
                <a:latin typeface="+mn-ea"/>
              </a:rPr>
              <a:t>地點：</a:t>
            </a:r>
            <a:r>
              <a:rPr lang="en-US" altLang="zh-TW" sz="2000" dirty="0">
                <a:effectLst/>
                <a:latin typeface="+mn-ea"/>
                <a:cs typeface="Times New Roman" panose="02020603050405020304" pitchFamily="18" charset="0"/>
              </a:rPr>
              <a:t>Google meet</a:t>
            </a: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李若瑜</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en-US" altLang="zh-TW" sz="2000" dirty="0">
                <a:latin typeface="+mn-ea"/>
              </a:rPr>
              <a:t>ARIMA</a:t>
            </a:r>
            <a:r>
              <a:rPr lang="zh-TW" altLang="en-US" sz="2000" dirty="0">
                <a:latin typeface="+mn-ea"/>
              </a:rPr>
              <a:t>預估結果以及各變數時間序列圖性質，</a:t>
            </a:r>
            <a:r>
              <a:rPr lang="zh-TW" altLang="zh-TW" sz="2000" dirty="0"/>
              <a:t>探討之後可以修改的方向 </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effectLst/>
                <a:latin typeface="+mn-ea"/>
                <a:cs typeface="Times New Roman" panose="02020603050405020304" pitchFamily="18" charset="0"/>
              </a:rPr>
              <a:t>更進一步討論文中困難的部分</a:t>
            </a:r>
            <a:r>
              <a:rPr lang="zh-TW" altLang="en-US" sz="2000" dirty="0">
                <a:latin typeface="+mn-ea"/>
              </a:rPr>
              <a:t>。</a:t>
            </a:r>
            <a:br>
              <a:rPr lang="en-US" altLang="zh-TW" sz="2000" dirty="0">
                <a:latin typeface="+mn-ea"/>
              </a:rPr>
            </a:br>
            <a:r>
              <a:rPr lang="en-US" altLang="zh-TW" sz="2000" dirty="0" err="1">
                <a:latin typeface="+mn-ea"/>
              </a:rPr>
              <a:t>a.KNN</a:t>
            </a:r>
            <a:r>
              <a:rPr lang="zh-TW" altLang="zh-TW" sz="2000" dirty="0"/>
              <a:t>在門檻值的運用以及定義</a:t>
            </a:r>
            <a:r>
              <a:rPr lang="en-US" altLang="zh-TW" sz="2000" dirty="0"/>
              <a:t>(KNN</a:t>
            </a:r>
            <a:r>
              <a:rPr lang="zh-TW" altLang="zh-TW" sz="2000" dirty="0"/>
              <a:t>如何用在算相似</a:t>
            </a:r>
            <a:r>
              <a:rPr lang="en-US" altLang="zh-TW" sz="2000" dirty="0"/>
              <a:t>pattern)</a:t>
            </a:r>
            <a:r>
              <a:rPr lang="zh-TW" altLang="en-US" sz="2000" dirty="0"/>
              <a:t>。</a:t>
            </a:r>
            <a:br>
              <a:rPr lang="en-US" altLang="zh-TW" sz="2000" dirty="0"/>
            </a:br>
            <a:r>
              <a:rPr lang="en-US" altLang="zh-TW" sz="2000" dirty="0"/>
              <a:t>b.</a:t>
            </a:r>
            <a:r>
              <a:rPr lang="zh-TW" altLang="zh-TW" sz="2000" dirty="0"/>
              <a:t>尋找</a:t>
            </a:r>
            <a:r>
              <a:rPr lang="en-US" altLang="zh-TW" sz="2000" dirty="0"/>
              <a:t>PLS, SVR, CART</a:t>
            </a:r>
            <a:r>
              <a:rPr lang="zh-TW" altLang="zh-TW" sz="2000" dirty="0"/>
              <a:t>的程式碼</a:t>
            </a:r>
            <a:r>
              <a:rPr lang="zh-TW" altLang="en-US" sz="2000" dirty="0"/>
              <a:t>。</a:t>
            </a:r>
            <a:endParaRPr lang="en-US" altLang="zh-TW" sz="1600" dirty="0">
              <a:latin typeface="+mn-ea"/>
            </a:endParaRPr>
          </a:p>
        </p:txBody>
      </p:sp>
    </p:spTree>
    <p:extLst>
      <p:ext uri="{BB962C8B-B14F-4D97-AF65-F5344CB8AC3E}">
        <p14:creationId xmlns:p14="http://schemas.microsoft.com/office/powerpoint/2010/main" val="5256739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164</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：閱讀英文論文</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39309574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第五次討論會議記錄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2022/04/09  22:00~24:00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en-US" sz="2000" dirty="0">
                <a:latin typeface="+mn-ea"/>
              </a:rPr>
              <a:t>鄭力綱</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zh-TW" altLang="zh-TW" sz="2000" dirty="0">
                <a:latin typeface="+mn-ea"/>
              </a:rPr>
              <a:t>郭庭維</a:t>
            </a:r>
            <a:r>
              <a:rPr lang="zh-TW" altLang="en-US" sz="2000" dirty="0">
                <a:latin typeface="+mn-ea"/>
              </a:rPr>
              <a:t>、廖翊廷報告中文論文及論文中問題討論。</a:t>
            </a:r>
            <a:endParaRPr lang="en-US" altLang="zh-TW" sz="2000" dirty="0">
              <a:latin typeface="+mn-ea"/>
            </a:endParaRPr>
          </a:p>
          <a:p>
            <a:pPr marL="457200" indent="-457200">
              <a:buFont typeface="+mj-lt"/>
              <a:buAutoNum type="arabicPeriod"/>
            </a:pPr>
            <a:r>
              <a:rPr lang="zh-TW" altLang="en-US" sz="2000" dirty="0">
                <a:latin typeface="+mn-ea"/>
              </a:rPr>
              <a:t>討論模型分析方法，如何把上課教的分析法運用在這筆資料上。</a:t>
            </a:r>
            <a:endParaRPr lang="en-US" altLang="zh-TW" sz="2000" dirty="0">
              <a:latin typeface="+mn-ea"/>
            </a:endParaRPr>
          </a:p>
          <a:p>
            <a:pPr marL="457200" indent="-457200">
              <a:buFont typeface="+mj-lt"/>
              <a:buAutoNum type="arabicPeriod"/>
            </a:pPr>
            <a:r>
              <a:rPr lang="zh-TW" altLang="en-US" sz="2000" dirty="0">
                <a:latin typeface="+mn-ea"/>
              </a:rPr>
              <a:t>每人嘗試跑一種課堂上教過的模型並在下次會議報告結果</a:t>
            </a:r>
            <a:endParaRPr lang="en-US" altLang="zh-TW" sz="2000" dirty="0">
              <a:latin typeface="+mn-ea"/>
            </a:endParaRPr>
          </a:p>
        </p:txBody>
      </p:sp>
    </p:spTree>
    <p:extLst>
      <p:ext uri="{BB962C8B-B14F-4D97-AF65-F5344CB8AC3E}">
        <p14:creationId xmlns:p14="http://schemas.microsoft.com/office/powerpoint/2010/main" val="19977628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第五次討論會議記錄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166</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18174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第六次討論會議記錄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167</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2022/04/13  13:00~16:00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zh-TW" sz="2000" dirty="0">
                <a:latin typeface="+mn-ea"/>
              </a:rPr>
              <a:t>郭庭維</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en-US" altLang="zh-TW" sz="2000" dirty="0">
                <a:latin typeface="+mn-ea"/>
              </a:rPr>
              <a:t>Logistic regression</a:t>
            </a:r>
            <a:r>
              <a:rPr lang="zh-TW" altLang="en-US" sz="2000" dirty="0">
                <a:latin typeface="+mn-ea"/>
              </a:rPr>
              <a:t>的結果分析液位變化的結果，使用原資料的的其他變數解釋力不足，下次嘗試使用差分看是否會具備解釋力。</a:t>
            </a:r>
            <a:endParaRPr lang="en-US" altLang="zh-TW" sz="2000" dirty="0">
              <a:latin typeface="+mn-ea"/>
            </a:endParaRPr>
          </a:p>
          <a:p>
            <a:pPr marL="457200" indent="-457200">
              <a:buFont typeface="+mj-lt"/>
              <a:buAutoNum type="arabicPeriod"/>
            </a:pPr>
            <a:r>
              <a:rPr lang="en-US" altLang="zh-TW" sz="2000" dirty="0">
                <a:latin typeface="+mn-ea"/>
              </a:rPr>
              <a:t>SVM</a:t>
            </a:r>
            <a:r>
              <a:rPr lang="zh-TW" altLang="en-US" sz="2000" dirty="0">
                <a:latin typeface="+mn-ea"/>
              </a:rPr>
              <a:t>與</a:t>
            </a:r>
            <a:r>
              <a:rPr lang="en-US" altLang="zh-TW" sz="2000" dirty="0">
                <a:latin typeface="+mn-ea"/>
              </a:rPr>
              <a:t>LDA</a:t>
            </a:r>
            <a:r>
              <a:rPr lang="zh-TW" altLang="en-US" sz="2000" dirty="0">
                <a:latin typeface="+mn-ea"/>
              </a:rPr>
              <a:t>、</a:t>
            </a:r>
            <a:r>
              <a:rPr lang="en-US" altLang="zh-TW" sz="2000" dirty="0">
                <a:latin typeface="+mn-ea"/>
              </a:rPr>
              <a:t>QDA</a:t>
            </a:r>
            <a:r>
              <a:rPr lang="zh-TW" altLang="en-US" sz="2000" dirty="0">
                <a:latin typeface="+mn-ea"/>
              </a:rPr>
              <a:t>模型問題探討。</a:t>
            </a:r>
            <a:endParaRPr lang="en-US" altLang="zh-TW" sz="2000" dirty="0">
              <a:latin typeface="+mn-ea"/>
            </a:endParaRPr>
          </a:p>
          <a:p>
            <a:pPr marL="0" indent="0">
              <a:buNone/>
            </a:pPr>
            <a:r>
              <a:rPr lang="en-US" altLang="zh-TW" sz="2000" dirty="0">
                <a:latin typeface="+mn-ea"/>
              </a:rPr>
              <a:t>3.    ARIMA</a:t>
            </a:r>
            <a:r>
              <a:rPr lang="zh-TW" altLang="en-US" sz="2000" dirty="0">
                <a:latin typeface="+mn-ea"/>
              </a:rPr>
              <a:t>結果報告</a:t>
            </a:r>
            <a:br>
              <a:rPr lang="en-US" altLang="zh-TW" sz="2000" dirty="0">
                <a:latin typeface="+mn-ea"/>
              </a:rPr>
            </a:br>
            <a:r>
              <a:rPr lang="en-US" altLang="zh-TW" sz="2000" dirty="0">
                <a:latin typeface="+mn-ea"/>
              </a:rPr>
              <a:t>	a.</a:t>
            </a:r>
            <a:r>
              <a:rPr lang="zh-TW" altLang="en-US" sz="2000" dirty="0">
                <a:latin typeface="+mn-ea"/>
              </a:rPr>
              <a:t>餵入周資料，但訓練時間與訓練效果不理想</a:t>
            </a:r>
            <a:endParaRPr lang="en-US" altLang="zh-TW" sz="2000" dirty="0">
              <a:latin typeface="+mn-ea"/>
            </a:endParaRPr>
          </a:p>
          <a:p>
            <a:pPr marL="914400" lvl="2" indent="0">
              <a:lnSpc>
                <a:spcPct val="120000"/>
              </a:lnSpc>
              <a:buNone/>
            </a:pPr>
            <a:r>
              <a:rPr lang="en-US" altLang="zh-TW" dirty="0">
                <a:latin typeface="+mn-ea"/>
              </a:rPr>
              <a:t>b</a:t>
            </a:r>
            <a:r>
              <a:rPr lang="zh-TW" altLang="en-US" dirty="0">
                <a:latin typeface="+mn-ea"/>
              </a:rPr>
              <a:t>預測的時間不宜過長，建議不超過</a:t>
            </a:r>
            <a:r>
              <a:rPr lang="en-US" altLang="zh-TW" dirty="0">
                <a:latin typeface="+mn-ea"/>
              </a:rPr>
              <a:t>60</a:t>
            </a:r>
            <a:r>
              <a:rPr lang="zh-TW" altLang="en-US" dirty="0">
                <a:latin typeface="+mn-ea"/>
              </a:rPr>
              <a:t>分鐘</a:t>
            </a:r>
            <a:endParaRPr lang="en-US" altLang="zh-TW" dirty="0">
              <a:latin typeface="+mn-ea"/>
            </a:endParaRPr>
          </a:p>
          <a:p>
            <a:pPr marL="914400" lvl="2" indent="0">
              <a:lnSpc>
                <a:spcPct val="120000"/>
              </a:lnSpc>
              <a:buNone/>
            </a:pPr>
            <a:r>
              <a:rPr lang="en-US" altLang="zh-TW" dirty="0">
                <a:latin typeface="+mn-ea"/>
              </a:rPr>
              <a:t>c.</a:t>
            </a:r>
            <a:r>
              <a:rPr lang="zh-TW" altLang="en-US" dirty="0">
                <a:latin typeface="+mn-ea"/>
              </a:rPr>
              <a:t>測試比較短的訓練資料</a:t>
            </a:r>
            <a:endParaRPr lang="en-US" altLang="zh-TW" dirty="0">
              <a:latin typeface="+mn-ea"/>
            </a:endParaRPr>
          </a:p>
          <a:p>
            <a:pPr marL="914400" lvl="2" indent="0">
              <a:lnSpc>
                <a:spcPct val="120000"/>
              </a:lnSpc>
              <a:buNone/>
            </a:pPr>
            <a:r>
              <a:rPr lang="en-US" altLang="zh-TW" dirty="0">
                <a:latin typeface="+mn-ea"/>
              </a:rPr>
              <a:t>d.</a:t>
            </a:r>
            <a:r>
              <a:rPr lang="zh-TW" altLang="en-US" dirty="0">
                <a:latin typeface="+mn-ea"/>
              </a:rPr>
              <a:t>強制套</a:t>
            </a:r>
            <a:r>
              <a:rPr lang="en-US" altLang="zh-TW" dirty="0">
                <a:latin typeface="+mn-ea"/>
              </a:rPr>
              <a:t>SARIMA</a:t>
            </a:r>
            <a:r>
              <a:rPr lang="zh-TW" altLang="en-US" dirty="0">
                <a:latin typeface="+mn-ea"/>
              </a:rPr>
              <a:t> 強制考慮季節性</a:t>
            </a:r>
            <a:endParaRPr lang="en-US" altLang="zh-TW" dirty="0">
              <a:latin typeface="+mn-ea"/>
            </a:endParaRPr>
          </a:p>
          <a:p>
            <a:pPr marL="457200" indent="-457200">
              <a:buFont typeface="+mj-lt"/>
              <a:buAutoNum type="arabicPeriod"/>
            </a:pPr>
            <a:endParaRPr lang="en-US" altLang="zh-TW" sz="2000" dirty="0">
              <a:latin typeface="+mn-ea"/>
            </a:endParaRPr>
          </a:p>
        </p:txBody>
      </p:sp>
    </p:spTree>
    <p:extLst>
      <p:ext uri="{BB962C8B-B14F-4D97-AF65-F5344CB8AC3E}">
        <p14:creationId xmlns:p14="http://schemas.microsoft.com/office/powerpoint/2010/main" val="30836128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第六次討論會議記錄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168</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的其他變化、嘗試</a:t>
            </a:r>
            <a:r>
              <a:rPr lang="en-US" altLang="zh-TW" sz="2400" dirty="0">
                <a:latin typeface="+mn-ea"/>
              </a:rPr>
              <a:t>Forward selection</a:t>
            </a:r>
            <a:r>
              <a:rPr lang="zh-TW" altLang="en-US" sz="2400" dirty="0">
                <a:latin typeface="+mn-ea"/>
              </a:rPr>
              <a:t>、</a:t>
            </a:r>
            <a:r>
              <a:rPr lang="en-US" altLang="zh-TW" sz="2400" dirty="0">
                <a:latin typeface="+mn-ea"/>
              </a:rPr>
              <a:t>PPT</a:t>
            </a:r>
            <a:r>
              <a:rPr lang="zh-TW" altLang="en-US" sz="2400" dirty="0">
                <a:latin typeface="+mn-ea"/>
              </a:rPr>
              <a:t>統整</a:t>
            </a:r>
            <a:endParaRPr lang="en-US" altLang="zh-TW" sz="2400" dirty="0">
              <a:latin typeface="+mn-ea"/>
            </a:endParaRPr>
          </a:p>
          <a:p>
            <a:pPr marL="0" indent="0">
              <a:lnSpc>
                <a:spcPct val="150000"/>
              </a:lnSpc>
              <a:buNone/>
            </a:pPr>
            <a:r>
              <a:rPr lang="zh-TW" altLang="zh-TW" sz="2400" dirty="0"/>
              <a:t>廖翊廷</a:t>
            </a:r>
            <a:r>
              <a:rPr lang="zh-TW" altLang="en-US" sz="2400" dirty="0"/>
              <a:t>：</a:t>
            </a:r>
            <a:r>
              <a:rPr lang="zh-TW" altLang="en-US" sz="2400" dirty="0">
                <a:latin typeface="+mn-ea"/>
              </a:rPr>
              <a:t>嘗試</a:t>
            </a:r>
            <a:r>
              <a:rPr lang="en" altLang="zh-TW" sz="2400" dirty="0"/>
              <a:t>Naïve Bayes</a:t>
            </a:r>
            <a:r>
              <a:rPr lang="zh-TW" altLang="en-US" sz="2400" dirty="0">
                <a:latin typeface="+mn-ea"/>
              </a:rPr>
              <a:t>分析資料</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GAM</a:t>
            </a:r>
            <a:r>
              <a:rPr lang="zh-TW" altLang="en-US" sz="2400" dirty="0">
                <a:latin typeface="+mn-ea"/>
              </a:rPr>
              <a:t>、</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t>ARIMA</a:t>
            </a:r>
            <a:r>
              <a:rPr lang="zh-TW" altLang="en-US" sz="2400" dirty="0"/>
              <a:t>結果統整、</a:t>
            </a:r>
            <a:r>
              <a:rPr lang="en-US" altLang="zh-TW" sz="2400" dirty="0"/>
              <a:t>KNN</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t>ARIMA</a:t>
            </a:r>
            <a:r>
              <a:rPr lang="zh-TW" altLang="en-US" sz="2400" dirty="0"/>
              <a:t>結果統整</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18276034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第七次會議記錄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169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09"/>
            <a:ext cx="11353800" cy="6061729"/>
          </a:xfrm>
        </p:spPr>
        <p:txBody>
          <a:bodyPr>
            <a:normAutofit/>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2022/4/15  15:00~17:00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r>
              <a:rPr lang="zh-TW" altLang="en-US" sz="2000" dirty="0">
                <a:latin typeface="微軟正黑體" panose="020B0604030504040204" pitchFamily="34" charset="-120"/>
                <a:ea typeface="微軟正黑體" panose="020B0604030504040204" pitchFamily="34" charset="-120"/>
              </a:rPr>
              <a:t>討論上次每個人建立的模型及要</a:t>
            </a:r>
            <a:r>
              <a:rPr lang="en-US" altLang="zh-TW" sz="2000" dirty="0">
                <a:latin typeface="微軟正黑體" panose="020B0604030504040204" pitchFamily="34" charset="-120"/>
                <a:ea typeface="微軟正黑體" panose="020B0604030504040204" pitchFamily="34" charset="-120"/>
              </a:rPr>
              <a:t>ppt</a:t>
            </a:r>
            <a:r>
              <a:rPr lang="zh-TW" altLang="en-US" sz="2000" dirty="0">
                <a:latin typeface="微軟正黑體" panose="020B0604030504040204" pitchFamily="34" charset="-120"/>
                <a:ea typeface="微軟正黑體" panose="020B0604030504040204" pitchFamily="34" charset="-120"/>
              </a:rPr>
              <a:t>修正</a:t>
            </a:r>
            <a:endParaRPr lang="en-US" altLang="zh-TW" sz="2000"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en-US" sz="2000" dirty="0">
                <a:latin typeface="微軟正黑體" panose="020B0604030504040204" pitchFamily="34" charset="-120"/>
              </a:rPr>
              <a:t>廖翊廷：</a:t>
            </a:r>
            <a:r>
              <a:rPr lang="en" altLang="zh-TW" sz="2000" dirty="0"/>
              <a:t> Naïve Bayes</a:t>
            </a:r>
            <a:r>
              <a:rPr lang="zh-TW" altLang="en-US" sz="2000" dirty="0">
                <a:latin typeface="+mn-ea"/>
              </a:rPr>
              <a:t>分析資料結果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因類別變數與數據合併的問題，沒有做完</a:t>
            </a:r>
            <a:r>
              <a:rPr lang="en-US" altLang="zh-TW" dirty="0">
                <a:latin typeface="微軟正黑體" panose="020B0604030504040204" pitchFamily="34" charset="-120"/>
                <a:ea typeface="微軟正黑體" panose="020B0604030504040204" pitchFamily="34" charset="-120"/>
              </a:rPr>
              <a:t>NB</a:t>
            </a:r>
          </a:p>
          <a:p>
            <a:pPr marL="914400" lvl="1" indent="-457200">
              <a:lnSpc>
                <a:spcPct val="100000"/>
              </a:lnSpc>
              <a:buFont typeface="+mj-lt"/>
              <a:buAutoNum type="alphaLcPeriod"/>
            </a:pPr>
            <a:r>
              <a:rPr lang="zh-TW" altLang="zh-TW" sz="2000" dirty="0">
                <a:latin typeface="微軟正黑體" panose="020B0604030504040204" pitchFamily="34" charset="-120"/>
              </a:rPr>
              <a:t>鄭力綱</a:t>
            </a:r>
            <a:r>
              <a:rPr lang="zh-TW" altLang="en-US" sz="2000" dirty="0">
                <a:latin typeface="微軟正黑體" panose="020B0604030504040204" pitchFamily="34" charset="-120"/>
                <a:ea typeface="微軟正黑體" panose="020B0604030504040204" pitchFamily="34" charset="-120"/>
              </a:rPr>
              <a:t>：討論觀看</a:t>
            </a:r>
            <a:r>
              <a:rPr lang="en-US" altLang="zh-TW" sz="2000" dirty="0">
                <a:latin typeface="微軟正黑體" panose="020B0604030504040204" pitchFamily="34" charset="-120"/>
                <a:ea typeface="微軟正黑體" panose="020B0604030504040204" pitchFamily="34" charset="-120"/>
              </a:rPr>
              <a:t>Holder</a:t>
            </a:r>
            <a:r>
              <a:rPr lang="zh-TW" altLang="en-US" sz="2000" dirty="0">
                <a:latin typeface="微軟正黑體" panose="020B0604030504040204" pitchFamily="34" charset="-120"/>
                <a:ea typeface="微軟正黑體" panose="020B0604030504040204" pitchFamily="34" charset="-120"/>
              </a:rPr>
              <a:t>液位時間序列圖所下的結論</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en-US" altLang="zh-TW" dirty="0">
                <a:latin typeface="微軟正黑體" panose="020B0604030504040204" pitchFamily="34" charset="-120"/>
                <a:ea typeface="微軟正黑體" panose="020B0604030504040204" pitchFamily="34" charset="-120"/>
              </a:rPr>
              <a:t>Holder2</a:t>
            </a:r>
            <a:r>
              <a:rPr lang="zh-TW" altLang="en-US" dirty="0">
                <a:latin typeface="微軟正黑體" panose="020B0604030504040204" pitchFamily="34" charset="-120"/>
                <a:ea typeface="微軟正黑體" panose="020B0604030504040204" pitchFamily="34" charset="-120"/>
              </a:rPr>
              <a:t>液面變化量大於</a:t>
            </a:r>
            <a:r>
              <a:rPr lang="en-US" altLang="zh-TW" dirty="0">
                <a:latin typeface="微軟正黑體" panose="020B0604030504040204" pitchFamily="34" charset="-120"/>
                <a:ea typeface="微軟正黑體" panose="020B0604030504040204" pitchFamily="34" charset="-120"/>
              </a:rPr>
              <a:t>Holder1</a:t>
            </a:r>
            <a:r>
              <a:rPr lang="zh-TW" altLang="en-US" dirty="0">
                <a:latin typeface="微軟正黑體" panose="020B0604030504040204" pitchFamily="34" charset="-120"/>
                <a:ea typeface="微軟正黑體" panose="020B0604030504040204" pitchFamily="34" charset="-120"/>
              </a:rPr>
              <a:t>液面變化量</a:t>
            </a:r>
            <a:endParaRPr lang="en-US" altLang="zh-TW"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zh-TW" sz="2000" dirty="0">
                <a:latin typeface="微軟正黑體" panose="020B0604030504040204" pitchFamily="34" charset="-120"/>
              </a:rPr>
              <a:t>陳冠霖</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LDA</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QDA</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以液位上升或下降作為類別變數</a:t>
            </a:r>
            <a:endParaRPr lang="en-US" altLang="zh-TW"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因為每項資料並非獨立、自變數不為常態分佈所以預測準確性低</a:t>
            </a:r>
          </a:p>
          <a:p>
            <a:pPr marL="914400" lvl="1" indent="-457200">
              <a:lnSpc>
                <a:spcPct val="100000"/>
              </a:lnSpc>
              <a:buFont typeface="+mj-lt"/>
              <a:buAutoNum type="alphaLcPeriod"/>
            </a:pPr>
            <a:r>
              <a:rPr lang="zh-TW" altLang="zh-TW" sz="2000" dirty="0">
                <a:latin typeface="微軟正黑體" panose="020B0604030504040204" pitchFamily="34" charset="-120"/>
              </a:rPr>
              <a:t>李若瑜</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GAM-spline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等到之後對</a:t>
            </a:r>
            <a:r>
              <a:rPr lang="en-US" altLang="zh-TW" dirty="0">
                <a:latin typeface="微軟正黑體" panose="020B0604030504040204" pitchFamily="34" charset="-120"/>
                <a:ea typeface="微軟正黑體" panose="020B0604030504040204" pitchFamily="34" charset="-120"/>
              </a:rPr>
              <a:t>SVR</a:t>
            </a:r>
            <a:r>
              <a:rPr lang="zh-TW" altLang="en-US" dirty="0">
                <a:latin typeface="微軟正黑體" panose="020B0604030504040204" pitchFamily="34" charset="-120"/>
                <a:ea typeface="微軟正黑體" panose="020B0604030504040204" pitchFamily="34" charset="-120"/>
              </a:rPr>
              <a:t>更有了解，再下進一步的結論</a:t>
            </a:r>
            <a:endParaRPr lang="en-US" altLang="zh-TW"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77B7832-40DD-D4A4-2131-DDD11689437C}"/>
              </a:ext>
            </a:extLst>
          </p:cNvPr>
          <p:cNvSpPr txBox="1"/>
          <p:nvPr/>
        </p:nvSpPr>
        <p:spPr>
          <a:xfrm>
            <a:off x="6879633" y="3368843"/>
            <a:ext cx="6205133" cy="1166730"/>
          </a:xfrm>
          <a:prstGeom prst="rect">
            <a:avLst/>
          </a:prstGeom>
          <a:noFill/>
        </p:spPr>
        <p:txBody>
          <a:bodyPr wrap="square" rtlCol="0">
            <a:spAutoFit/>
          </a:bodyPr>
          <a:lstStyle/>
          <a:p>
            <a:pPr lvl="1">
              <a:lnSpc>
                <a:spcPct val="120000"/>
              </a:lnSpc>
            </a:pPr>
            <a:r>
              <a:rPr lang="en-US" altLang="zh-TW" sz="2000" dirty="0">
                <a:latin typeface="微軟正黑體" panose="020B0604030504040204" pitchFamily="34" charset="-120"/>
              </a:rPr>
              <a:t>e.   </a:t>
            </a:r>
            <a:r>
              <a:rPr lang="zh-TW" altLang="zh-TW" sz="2000" dirty="0">
                <a:latin typeface="微軟正黑體" panose="020B0604030504040204" pitchFamily="34" charset="-120"/>
              </a:rPr>
              <a:t>游靜娟</a:t>
            </a:r>
            <a:r>
              <a:rPr lang="zh-TW" altLang="en-US" sz="2000" dirty="0">
                <a:latin typeface="微軟正黑體" panose="020B0604030504040204" pitchFamily="34" charset="-120"/>
              </a:rPr>
              <a:t>：檢查上一次</a:t>
            </a:r>
            <a:r>
              <a:rPr lang="en-US" altLang="zh-TW" sz="2000" dirty="0">
                <a:latin typeface="微軟正黑體" panose="020B0604030504040204" pitchFamily="34" charset="-120"/>
              </a:rPr>
              <a:t>ARIMA</a:t>
            </a:r>
            <a:r>
              <a:rPr lang="zh-TW" altLang="en-US" sz="2000" dirty="0">
                <a:latin typeface="微軟正黑體" panose="020B0604030504040204" pitchFamily="34" charset="-120"/>
              </a:rPr>
              <a:t>結</a:t>
            </a:r>
            <a:endParaRPr lang="en-US" altLang="zh-TW" sz="2000" dirty="0">
              <a:latin typeface="微軟正黑體" panose="020B0604030504040204" pitchFamily="34" charset="-120"/>
            </a:endParaRPr>
          </a:p>
          <a:p>
            <a:pPr lvl="1">
              <a:lnSpc>
                <a:spcPct val="120000"/>
              </a:lnSpc>
            </a:pPr>
            <a:r>
              <a:rPr lang="en-US" altLang="zh-TW" sz="2000" dirty="0">
                <a:latin typeface="微軟正黑體" panose="020B0604030504040204" pitchFamily="34" charset="-120"/>
              </a:rPr>
              <a:t>f .   </a:t>
            </a:r>
            <a:r>
              <a:rPr lang="zh-TW" altLang="zh-TW" sz="2000" dirty="0">
                <a:latin typeface="微軟正黑體" panose="020B0604030504040204" pitchFamily="34" charset="-120"/>
              </a:rPr>
              <a:t>郭庭維</a:t>
            </a:r>
            <a:r>
              <a:rPr lang="zh-TW" altLang="en-US" sz="2000" dirty="0">
                <a:latin typeface="微軟正黑體" panose="020B0604030504040204" pitchFamily="34" charset="-120"/>
              </a:rPr>
              <a:t>：</a:t>
            </a:r>
            <a:r>
              <a:rPr lang="en-US" altLang="zh-TW" sz="2000" dirty="0">
                <a:latin typeface="微軟正黑體" panose="020B0604030504040204" pitchFamily="34" charset="-120"/>
              </a:rPr>
              <a:t>KNN</a:t>
            </a:r>
            <a:r>
              <a:rPr lang="zh-TW" altLang="en-US" sz="2000" dirty="0">
                <a:latin typeface="微軟正黑體" panose="020B0604030504040204" pitchFamily="34" charset="-120"/>
              </a:rPr>
              <a:t>結果</a:t>
            </a:r>
            <a:endParaRPr lang="en-US" altLang="zh-TW" sz="2000" dirty="0">
              <a:latin typeface="微軟正黑體" panose="020B0604030504040204" pitchFamily="34" charset="-120"/>
            </a:endParaRPr>
          </a:p>
          <a:p>
            <a:pPr marL="1257300" lvl="2" indent="-342900">
              <a:lnSpc>
                <a:spcPct val="120000"/>
              </a:lnSpc>
              <a:buFont typeface="Arial" panose="020B0604020202020204" pitchFamily="34" charset="0"/>
              <a:buChar char="•"/>
            </a:pPr>
            <a:r>
              <a:rPr lang="zh-TW" altLang="en-US" sz="2000" dirty="0">
                <a:latin typeface="微軟正黑體" panose="020B0604030504040204" pitchFamily="34" charset="-120"/>
              </a:rPr>
              <a:t>當取的時間段越小，</a:t>
            </a:r>
            <a:r>
              <a:rPr lang="en-US" altLang="zh-TW" sz="2000" dirty="0">
                <a:latin typeface="微軟正黑體" panose="020B0604030504040204" pitchFamily="34" charset="-120"/>
              </a:rPr>
              <a:t>MAPE</a:t>
            </a:r>
            <a:r>
              <a:rPr lang="zh-TW" altLang="en-US" sz="2000" dirty="0">
                <a:latin typeface="微軟正黑體" panose="020B0604030504040204" pitchFamily="34" charset="-120"/>
              </a:rPr>
              <a:t>越小</a:t>
            </a:r>
            <a:endParaRPr kumimoji="1" lang="zh-TW" altLang="en-US" sz="2000" dirty="0"/>
          </a:p>
        </p:txBody>
      </p:sp>
    </p:spTree>
    <p:extLst>
      <p:ext uri="{BB962C8B-B14F-4D97-AF65-F5344CB8AC3E}">
        <p14:creationId xmlns:p14="http://schemas.microsoft.com/office/powerpoint/2010/main" val="64831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SVR</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 </a:t>
            </a:r>
            <a:r>
              <a:rPr lang="zh-TW" altLang="en-US" sz="2000" dirty="0">
                <a:latin typeface="微軟正黑體" panose="020B0604030504040204" pitchFamily="34" charset="-120"/>
                <a:ea typeface="微軟正黑體" panose="020B0604030504040204" pitchFamily="34" charset="-120"/>
              </a:rPr>
              <a:t>核心概念：</a:t>
            </a:r>
            <a:r>
              <a:rPr lang="zh-TW" altLang="en-US" sz="2000" b="0" i="0" dirty="0">
                <a:solidFill>
                  <a:srgbClr val="292929"/>
                </a:solidFill>
                <a:effectLst/>
                <a:latin typeface="微軟正黑體" panose="020B0604030504040204" pitchFamily="34" charset="-120"/>
                <a:ea typeface="微軟正黑體" panose="020B0604030504040204" pitchFamily="34" charset="-120"/>
              </a:rPr>
              <a:t>經過計算做高維映射後的資料後，去找到一個超平面去盡可能地分割開不</a:t>
            </a:r>
            <a:endParaRPr lang="en-US" altLang="zh-TW" sz="2000" b="0" i="0" dirty="0">
              <a:solidFill>
                <a:srgbClr val="292929"/>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292929"/>
                </a:solidFill>
                <a:latin typeface="微軟正黑體" panose="020B0604030504040204" pitchFamily="34" charset="-120"/>
                <a:ea typeface="微軟正黑體" panose="020B0604030504040204" pitchFamily="34" charset="-120"/>
              </a:rPr>
              <a:t>                        </a:t>
            </a:r>
            <a:r>
              <a:rPr lang="zh-TW" altLang="en-US" sz="2000" b="0" i="0" dirty="0">
                <a:solidFill>
                  <a:srgbClr val="292929"/>
                </a:solidFill>
                <a:effectLst/>
                <a:latin typeface="微軟正黑體" panose="020B0604030504040204" pitchFamily="34" charset="-120"/>
                <a:ea typeface="微軟正黑體" panose="020B0604030504040204" pitchFamily="34" charset="-120"/>
              </a:rPr>
              <a:t>          同的資料點。</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35180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1 ) </a:t>
            </a: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映射到高維度的空間，成為數個資料點。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( 2 ) </a:t>
            </a:r>
            <a:r>
              <a:rPr lang="zh-TW" altLang="en-US" sz="2000" dirty="0">
                <a:latin typeface="微軟正黑體" panose="020B0604030504040204" pitchFamily="34" charset="-120"/>
                <a:ea typeface="微軟正黑體" panose="020B0604030504040204" pitchFamily="34" charset="-120"/>
              </a:rPr>
              <a:t>找到一個超平面去盡可能的分割資料點。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C92A2F3-5EE0-4C26-AF5E-42D75E187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85" y="3953163"/>
            <a:ext cx="5932716" cy="2417032"/>
          </a:xfrm>
          <a:prstGeom prst="rect">
            <a:avLst/>
          </a:prstGeom>
        </p:spPr>
      </p:pic>
      <p:sp>
        <p:nvSpPr>
          <p:cNvPr id="2" name="投影片編號版面配置區 1">
            <a:extLst>
              <a:ext uri="{FF2B5EF4-FFF2-40B4-BE49-F238E27FC236}">
                <a16:creationId xmlns:a16="http://schemas.microsoft.com/office/drawing/2014/main" id="{94EF79A3-22F8-B8D2-114B-0DB7C50581CA}"/>
              </a:ext>
            </a:extLst>
          </p:cNvPr>
          <p:cNvSpPr>
            <a:spLocks noGrp="1"/>
          </p:cNvSpPr>
          <p:nvPr>
            <p:ph type="sldNum" sz="quarter" idx="12"/>
          </p:nvPr>
        </p:nvSpPr>
        <p:spPr/>
        <p:txBody>
          <a:bodyPr/>
          <a:lstStyle/>
          <a:p>
            <a:fld id="{C3836E5B-D4B7-FA44-A0C9-2630295C2636}" type="slidenum">
              <a:rPr kumimoji="1" lang="zh-TW" altLang="en-US" smtClean="0"/>
              <a:t>17</a:t>
            </a:fld>
            <a:endParaRPr kumimoji="1" lang="zh-TW" altLang="en-US"/>
          </a:p>
        </p:txBody>
      </p:sp>
    </p:spTree>
    <p:extLst>
      <p:ext uri="{BB962C8B-B14F-4D97-AF65-F5344CB8AC3E}">
        <p14:creationId xmlns:p14="http://schemas.microsoft.com/office/powerpoint/2010/main" val="34275149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第八次討論會議記錄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170</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400" dirty="0">
                <a:latin typeface="+mn-ea"/>
              </a:rPr>
              <a:t>時間：</a:t>
            </a:r>
            <a:r>
              <a:rPr lang="en-US" altLang="zh-TW" sz="2400" dirty="0">
                <a:latin typeface="+mn-ea"/>
              </a:rPr>
              <a:t>2022/05/08  14:00~17:00      </a:t>
            </a:r>
            <a:r>
              <a:rPr lang="zh-TW" altLang="zh-TW" sz="2400" dirty="0">
                <a:latin typeface="+mn-ea"/>
              </a:rPr>
              <a:t>地點：</a:t>
            </a:r>
            <a:r>
              <a:rPr lang="en-US" altLang="zh-TW" sz="2400" dirty="0">
                <a:latin typeface="+mn-ea"/>
                <a:cs typeface="Times New Roman" panose="02020603050405020304" pitchFamily="18" charset="0"/>
              </a:rPr>
              <a:t>Google meet</a:t>
            </a:r>
            <a:endParaRPr lang="en-US" altLang="zh-TW" sz="2400" dirty="0">
              <a:latin typeface="+mn-ea"/>
            </a:endParaRPr>
          </a:p>
          <a:p>
            <a:pPr marL="0" indent="0">
              <a:buNone/>
            </a:pPr>
            <a:r>
              <a:rPr lang="zh-TW" altLang="en-US" sz="2400" dirty="0">
                <a:latin typeface="+mn-ea"/>
              </a:rPr>
              <a:t>出席人員 ：</a:t>
            </a:r>
            <a:r>
              <a:rPr lang="zh-TW" altLang="zh-TW" sz="2400" dirty="0">
                <a:latin typeface="+mn-ea"/>
              </a:rPr>
              <a:t>鄭力綱、李若瑜、陳冠霖、郭庭維、游靜娟</a:t>
            </a:r>
            <a:r>
              <a:rPr lang="zh-TW" altLang="en-US" sz="2400" dirty="0">
                <a:latin typeface="+mn-ea"/>
              </a:rPr>
              <a:t>、廖翊廷</a:t>
            </a:r>
            <a:endParaRPr lang="en-US" altLang="zh-TW" sz="2400" dirty="0">
              <a:latin typeface="+mn-ea"/>
            </a:endParaRPr>
          </a:p>
          <a:p>
            <a:pPr marL="0" indent="0">
              <a:buNone/>
            </a:pPr>
            <a:r>
              <a:rPr lang="zh-TW" altLang="en-US" sz="2400" dirty="0"/>
              <a:t>記錄者：</a:t>
            </a:r>
            <a:r>
              <a:rPr lang="zh-TW" altLang="en-US" sz="2400" dirty="0">
                <a:latin typeface="+mn-ea"/>
              </a:rPr>
              <a:t>鄭力綱</a:t>
            </a:r>
            <a:endParaRPr lang="en-US" altLang="zh-TW" sz="2400" dirty="0">
              <a:latin typeface="+mn-ea"/>
            </a:endParaRPr>
          </a:p>
          <a:p>
            <a:pPr marL="0" indent="0">
              <a:buNone/>
            </a:pPr>
            <a:r>
              <a:rPr lang="zh-TW" altLang="en-US" sz="2400" dirty="0">
                <a:latin typeface="+mn-ea"/>
              </a:rPr>
              <a:t>討論項目</a:t>
            </a:r>
            <a:r>
              <a:rPr lang="zh-TW" altLang="zh-TW" sz="2400" dirty="0">
                <a:latin typeface="+mn-ea"/>
              </a:rPr>
              <a:t> </a:t>
            </a:r>
            <a:r>
              <a:rPr lang="zh-TW" altLang="en-US" sz="2400" dirty="0">
                <a:latin typeface="+mn-ea"/>
              </a:rPr>
              <a:t>：</a:t>
            </a:r>
            <a:endParaRPr lang="en-US" altLang="zh-TW" sz="2400" dirty="0">
              <a:latin typeface="+mn-ea"/>
            </a:endParaRPr>
          </a:p>
          <a:p>
            <a:pPr marL="457200" indent="-457200">
              <a:buFont typeface="+mj-lt"/>
              <a:buAutoNum type="arabicPeriod"/>
            </a:pPr>
            <a:r>
              <a:rPr lang="zh-TW" altLang="en-US" sz="2400" dirty="0">
                <a:latin typeface="+mn-ea"/>
              </a:rPr>
              <a:t>看</a:t>
            </a:r>
            <a:r>
              <a:rPr lang="en-US" altLang="zh-TW" sz="2400" dirty="0">
                <a:latin typeface="+mn-ea"/>
              </a:rPr>
              <a:t>ACF</a:t>
            </a:r>
            <a:r>
              <a:rPr lang="zh-TW" altLang="en-US" sz="2400" dirty="0">
                <a:latin typeface="+mn-ea"/>
              </a:rPr>
              <a:t>圖討論</a:t>
            </a:r>
            <a:r>
              <a:rPr lang="en-US" altLang="zh-TW" sz="2400" dirty="0">
                <a:latin typeface="+mn-ea"/>
              </a:rPr>
              <a:t>Time lag</a:t>
            </a:r>
            <a:r>
              <a:rPr lang="zh-TW" altLang="en-US" sz="2400" dirty="0">
                <a:latin typeface="+mn-ea"/>
              </a:rPr>
              <a:t>問題。</a:t>
            </a:r>
            <a:endParaRPr lang="en-US" altLang="zh-TW" sz="2400" dirty="0">
              <a:latin typeface="+mn-ea"/>
            </a:endParaRPr>
          </a:p>
          <a:p>
            <a:pPr marL="457200" indent="-457200">
              <a:buFont typeface="+mj-lt"/>
              <a:buAutoNum type="arabicPeriod"/>
            </a:pPr>
            <a:r>
              <a:rPr lang="zh-TW" altLang="en-US" sz="2400" dirty="0">
                <a:latin typeface="+mn-ea"/>
              </a:rPr>
              <a:t>討論日、週週期，並且建立變數。</a:t>
            </a:r>
            <a:endParaRPr lang="en-US" altLang="zh-TW" sz="2400" dirty="0">
              <a:latin typeface="+mn-ea"/>
            </a:endParaRPr>
          </a:p>
          <a:p>
            <a:pPr marL="457200" indent="-457200">
              <a:buFont typeface="+mj-lt"/>
              <a:buAutoNum type="arabicPeriod"/>
            </a:pPr>
            <a:r>
              <a:rPr lang="zh-TW" altLang="en-US" sz="2400" dirty="0">
                <a:latin typeface="+mn-ea"/>
              </a:rPr>
              <a:t>討論</a:t>
            </a:r>
            <a:r>
              <a:rPr lang="en-US" altLang="zh-TW" sz="2400" dirty="0">
                <a:latin typeface="+mn-ea"/>
              </a:rPr>
              <a:t>Time lag</a:t>
            </a:r>
            <a:r>
              <a:rPr lang="zh-TW" altLang="en-US" sz="2400" dirty="0">
                <a:latin typeface="+mn-ea"/>
              </a:rPr>
              <a:t>程式書寫。</a:t>
            </a:r>
            <a:endParaRPr lang="en-US" altLang="zh-TW" sz="2400" dirty="0">
              <a:latin typeface="+mn-ea"/>
            </a:endParaRPr>
          </a:p>
        </p:txBody>
      </p:sp>
    </p:spTree>
    <p:extLst>
      <p:ext uri="{BB962C8B-B14F-4D97-AF65-F5344CB8AC3E}">
        <p14:creationId xmlns:p14="http://schemas.microsoft.com/office/powerpoint/2010/main" val="29296438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第八次討論會議記錄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171</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fontScale="92500" lnSpcReduction="10000"/>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lnSpc>
                <a:spcPct val="150000"/>
              </a:lnSpc>
              <a:buNone/>
            </a:pPr>
            <a:r>
              <a:rPr lang="zh-TW" altLang="zh-TW" sz="2400" dirty="0"/>
              <a:t>廖翊廷</a:t>
            </a:r>
            <a:r>
              <a:rPr lang="zh-TW" altLang="en-US" sz="2400" dirty="0"/>
              <a:t>：嘗試使用</a:t>
            </a:r>
            <a:r>
              <a:rPr lang="en-US" altLang="zh-TW" sz="2400" dirty="0"/>
              <a:t>Tree</a:t>
            </a:r>
            <a:r>
              <a:rPr lang="zh-TW" altLang="en-US" sz="2400" dirty="0"/>
              <a:t>、</a:t>
            </a:r>
            <a:r>
              <a:rPr lang="en-US" altLang="zh-TW" sz="2400" dirty="0"/>
              <a:t>SVM</a:t>
            </a:r>
            <a:r>
              <a:rPr lang="zh-TW" altLang="en-US" sz="2400" dirty="0"/>
              <a:t>分析</a:t>
            </a:r>
            <a:endParaRPr lang="en-US" altLang="zh-TW" sz="2400" dirty="0"/>
          </a:p>
          <a:p>
            <a:pPr marL="0" indent="0">
              <a:lnSpc>
                <a:spcPct val="150000"/>
              </a:lnSpc>
              <a:buNone/>
            </a:pPr>
            <a:r>
              <a:rPr lang="zh-TW" altLang="zh-TW" sz="2400" dirty="0">
                <a:latin typeface="+mn-ea"/>
              </a:rPr>
              <a:t>李若瑜</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lnSpc>
                <a:spcPct val="150000"/>
              </a:lnSpc>
              <a:buNone/>
            </a:pPr>
            <a:r>
              <a:rPr lang="zh-TW" altLang="zh-TW" sz="2400" dirty="0">
                <a:latin typeface="+mn-ea"/>
              </a:rPr>
              <a:t>陳冠霖</a:t>
            </a:r>
            <a:r>
              <a:rPr lang="zh-TW" altLang="en-US" sz="2400" dirty="0">
                <a:latin typeface="+mn-ea"/>
              </a:rPr>
              <a:t>：研究日、週週期變化</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：撰寫分類似</a:t>
            </a:r>
            <a:r>
              <a:rPr lang="en-US" altLang="zh-TW" sz="2400" dirty="0">
                <a:latin typeface="+mn-ea"/>
              </a:rPr>
              <a:t>pattern</a:t>
            </a:r>
            <a:r>
              <a:rPr lang="zh-TW" altLang="en-US" sz="2400" dirty="0">
                <a:latin typeface="+mn-ea"/>
              </a:rPr>
              <a:t>資料程式、撰寫取</a:t>
            </a:r>
            <a:r>
              <a:rPr lang="en-US" altLang="zh-TW" sz="2400" dirty="0">
                <a:latin typeface="+mn-ea"/>
              </a:rPr>
              <a:t>Time  lag</a:t>
            </a:r>
            <a:r>
              <a:rPr lang="zh-TW" altLang="en-US" sz="2400" dirty="0">
                <a:latin typeface="+mn-ea"/>
              </a:rPr>
              <a:t>程式（紀錄於</a:t>
            </a:r>
            <a:r>
              <a:rPr lang="en-US" altLang="zh-TW" sz="2400" dirty="0" err="1">
                <a:latin typeface="+mn-ea"/>
              </a:rPr>
              <a:t>Hackmd</a:t>
            </a:r>
            <a:r>
              <a:rPr lang="zh-TW" altLang="en-US" sz="2400" dirty="0">
                <a:latin typeface="+mn-ea"/>
              </a:rPr>
              <a:t>）與嘗試使</a:t>
            </a:r>
            <a:endParaRPr lang="en-US" altLang="zh-TW" sz="2400" dirty="0">
              <a:latin typeface="+mn-ea"/>
            </a:endParaRPr>
          </a:p>
          <a:p>
            <a:pPr marL="0" indent="0">
              <a:lnSpc>
                <a:spcPct val="150000"/>
              </a:lnSpc>
              <a:buNone/>
            </a:pPr>
            <a:r>
              <a:rPr lang="zh-TW" altLang="en-US" sz="2400" dirty="0">
                <a:latin typeface="+mn-ea"/>
              </a:rPr>
              <a:t>                用</a:t>
            </a:r>
            <a:r>
              <a:rPr lang="en-US" altLang="zh-TW" sz="2400" dirty="0">
                <a:latin typeface="+mn-ea"/>
              </a:rPr>
              <a:t>SVR</a:t>
            </a:r>
            <a:r>
              <a:rPr lang="zh-TW" altLang="en-US" sz="2400" dirty="0">
                <a:latin typeface="+mn-ea"/>
              </a:rPr>
              <a:t>、</a:t>
            </a:r>
            <a:r>
              <a:rPr lang="en-US" altLang="zh-TW" sz="2400" dirty="0">
                <a:latin typeface="+mn-ea"/>
              </a:rPr>
              <a:t>Random Forest</a:t>
            </a:r>
            <a:r>
              <a:rPr lang="zh-TW" altLang="en-US" sz="2400" dirty="0">
                <a:latin typeface="+mn-ea"/>
              </a:rPr>
              <a:t>分析</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buNone/>
            </a:pPr>
            <a:endParaRPr lang="en-US" altLang="zh-TW" sz="2400" dirty="0">
              <a:latin typeface="+mn-ea"/>
            </a:endParaRPr>
          </a:p>
        </p:txBody>
      </p:sp>
    </p:spTree>
    <p:extLst>
      <p:ext uri="{BB962C8B-B14F-4D97-AF65-F5344CB8AC3E}">
        <p14:creationId xmlns:p14="http://schemas.microsoft.com/office/powerpoint/2010/main" val="17798999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第九次會議記錄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172</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10"/>
            <a:ext cx="11353800" cy="4988166"/>
          </a:xfrm>
        </p:spPr>
        <p:txBody>
          <a:bodyPr>
            <a:normAutofit fontScale="85000" lnSpcReduction="20000"/>
          </a:bodyPr>
          <a:lstStyle/>
          <a:p>
            <a:pPr marL="0" indent="0">
              <a:buNone/>
            </a:pPr>
            <a:r>
              <a:rPr lang="zh-TW" altLang="zh-TW" sz="2600" dirty="0">
                <a:latin typeface="+mn-ea"/>
              </a:rPr>
              <a:t>時間：</a:t>
            </a:r>
            <a:r>
              <a:rPr lang="en-US" altLang="zh-TW" sz="2600" dirty="0">
                <a:latin typeface="+mn-ea"/>
              </a:rPr>
              <a:t>2022/5/12  21:30~23:45      </a:t>
            </a:r>
            <a:r>
              <a:rPr lang="zh-TW" altLang="zh-TW" sz="2600" dirty="0">
                <a:latin typeface="+mn-ea"/>
              </a:rPr>
              <a:t>地點：</a:t>
            </a:r>
            <a:r>
              <a:rPr lang="en-US" altLang="zh-TW" sz="2600" dirty="0">
                <a:latin typeface="+mn-ea"/>
              </a:rPr>
              <a:t>Google meet</a:t>
            </a:r>
            <a:endParaRPr lang="en-US" altLang="zh-TW" sz="2600" dirty="0">
              <a:effectLst/>
              <a:latin typeface="+mn-ea"/>
              <a:cs typeface="Times New Roman" panose="02020603050405020304" pitchFamily="18" charset="0"/>
            </a:endParaRPr>
          </a:p>
          <a:p>
            <a:pPr marL="0" indent="0">
              <a:buNone/>
            </a:pPr>
            <a:r>
              <a:rPr lang="zh-TW" altLang="en-US" sz="2600" dirty="0">
                <a:latin typeface="+mn-ea"/>
              </a:rPr>
              <a:t>出席人員 ：</a:t>
            </a:r>
            <a:r>
              <a:rPr lang="zh-TW" altLang="zh-TW" sz="2600" dirty="0">
                <a:latin typeface="+mn-ea"/>
              </a:rPr>
              <a:t>鄭力綱、李若瑜、陳冠霖、郭庭維、游靜娟</a:t>
            </a:r>
            <a:r>
              <a:rPr lang="zh-TW" altLang="en-US" sz="2600" dirty="0">
                <a:latin typeface="+mn-ea"/>
              </a:rPr>
              <a:t>、廖翊廷</a:t>
            </a:r>
            <a:endParaRPr lang="en-US" altLang="zh-TW" sz="2600" dirty="0">
              <a:latin typeface="+mn-ea"/>
            </a:endParaRPr>
          </a:p>
          <a:p>
            <a:pPr marL="0" indent="0">
              <a:buNone/>
            </a:pPr>
            <a:r>
              <a:rPr lang="zh-TW" altLang="en-US" sz="2600" dirty="0">
                <a:latin typeface="+mn-ea"/>
              </a:rPr>
              <a:t>紀錄者：陳冠霖</a:t>
            </a:r>
            <a:endParaRPr lang="en-US" altLang="zh-TW" sz="2600" dirty="0">
              <a:latin typeface="+mn-ea"/>
            </a:endParaRPr>
          </a:p>
          <a:p>
            <a:pPr marL="0" indent="0">
              <a:buNone/>
            </a:pPr>
            <a:r>
              <a:rPr lang="zh-TW" altLang="en-US" sz="2600" dirty="0">
                <a:latin typeface="+mn-ea"/>
              </a:rPr>
              <a:t>討論項目</a:t>
            </a:r>
            <a:r>
              <a:rPr lang="zh-TW" altLang="zh-TW" sz="2600" dirty="0">
                <a:latin typeface="+mn-ea"/>
              </a:rPr>
              <a:t> </a:t>
            </a:r>
            <a:r>
              <a:rPr lang="zh-TW" altLang="en-US" sz="2600" dirty="0">
                <a:latin typeface="+mn-ea"/>
              </a:rPr>
              <a:t>：</a:t>
            </a:r>
            <a:endParaRPr lang="en-US" altLang="zh-TW" sz="2600" dirty="0">
              <a:latin typeface="+mn-ea"/>
            </a:endParaRPr>
          </a:p>
          <a:p>
            <a:pPr marL="0" indent="0">
              <a:buNone/>
            </a:pPr>
            <a:r>
              <a:rPr lang="en-US" altLang="zh-TW" sz="2600" kern="100" dirty="0">
                <a:effectLst/>
                <a:latin typeface="+mn-ea"/>
                <a:cs typeface="Times New Roman" panose="02020603050405020304" pitchFamily="18" charset="0"/>
              </a:rPr>
              <a:t>1.Time lag</a:t>
            </a:r>
            <a:r>
              <a:rPr lang="zh-TW" altLang="zh-TW" sz="2600" kern="100" dirty="0">
                <a:effectLst/>
                <a:latin typeface="+mn-ea"/>
                <a:cs typeface="Times New Roman" panose="02020603050405020304" pitchFamily="18" charset="0"/>
              </a:rPr>
              <a:t>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marL="0" indent="0">
              <a:buNone/>
            </a:pPr>
            <a:r>
              <a:rPr lang="en-US" altLang="zh-TW" sz="2600" kern="100" dirty="0">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說明如何選取</a:t>
            </a:r>
            <a:r>
              <a:rPr lang="en-US" altLang="zh-TW" sz="2600" kern="100" dirty="0">
                <a:effectLst/>
                <a:latin typeface="+mn-ea"/>
                <a:cs typeface="Times New Roman" panose="02020603050405020304" pitchFamily="18" charset="0"/>
              </a:rPr>
              <a:t>time lag(</a:t>
            </a:r>
            <a:r>
              <a:rPr lang="zh-TW" altLang="zh-TW" sz="2600" kern="100" dirty="0">
                <a:effectLst/>
                <a:latin typeface="+mn-ea"/>
                <a:cs typeface="Times New Roman" panose="02020603050405020304" pitchFamily="18" charset="0"/>
              </a:rPr>
              <a:t>使用</a:t>
            </a:r>
            <a:r>
              <a:rPr lang="en-US" altLang="zh-TW" sz="2600" kern="100" dirty="0">
                <a:effectLst/>
                <a:latin typeface="+mn-ea"/>
                <a:cs typeface="Times New Roman" panose="02020603050405020304" pitchFamily="18" charset="0"/>
              </a:rPr>
              <a:t>summary</a:t>
            </a:r>
            <a:r>
              <a:rPr lang="zh-TW" altLang="zh-TW" sz="2600" kern="100" dirty="0">
                <a:effectLst/>
                <a:latin typeface="+mn-ea"/>
                <a:cs typeface="Times New Roman" panose="02020603050405020304" pitchFamily="18" charset="0"/>
              </a:rPr>
              <a:t>看</a:t>
            </a:r>
            <a:r>
              <a:rPr lang="en-US" altLang="zh-TW" sz="2600" kern="100" dirty="0">
                <a:effectLst/>
                <a:latin typeface="+mn-ea"/>
                <a:cs typeface="Times New Roman" panose="02020603050405020304" pitchFamily="18" charset="0"/>
              </a:rPr>
              <a:t>t statistic</a:t>
            </a:r>
            <a:r>
              <a:rPr lang="zh-TW" altLang="zh-TW" sz="2600" kern="100" dirty="0">
                <a:effectLst/>
                <a:latin typeface="+mn-ea"/>
                <a:cs typeface="Times New Roman" panose="02020603050405020304" pitchFamily="18" charset="0"/>
              </a:rPr>
              <a:t>，繪</a:t>
            </a:r>
            <a:r>
              <a:rPr lang="en-US" altLang="zh-TW" sz="2600" kern="100" dirty="0" err="1">
                <a:effectLst/>
                <a:latin typeface="+mn-ea"/>
                <a:cs typeface="Times New Roman" panose="02020603050405020304" pitchFamily="18" charset="0"/>
              </a:rPr>
              <a:t>acf</a:t>
            </a:r>
            <a:r>
              <a:rPr lang="zh-TW" altLang="zh-TW" sz="2600" kern="100" dirty="0">
                <a:effectLst/>
                <a:latin typeface="+mn-ea"/>
                <a:cs typeface="Times New Roman" panose="02020603050405020304" pitchFamily="18" charset="0"/>
              </a:rPr>
              <a:t>對</a:t>
            </a:r>
            <a:r>
              <a:rPr lang="en-US" altLang="zh-TW" sz="2600" kern="100" dirty="0">
                <a:effectLst/>
                <a:latin typeface="+mn-ea"/>
                <a:cs typeface="Times New Roman" panose="02020603050405020304" pitchFamily="18" charset="0"/>
              </a:rPr>
              <a:t>lag(min)</a:t>
            </a:r>
            <a:r>
              <a:rPr lang="zh-TW" altLang="zh-TW" sz="2600" kern="100" dirty="0">
                <a:effectLst/>
                <a:latin typeface="+mn-ea"/>
                <a:cs typeface="Times New Roman" panose="02020603050405020304" pitchFamily="18" charset="0"/>
              </a:rPr>
              <a:t>折線圖</a:t>
            </a:r>
            <a:r>
              <a:rPr lang="en-US" altLang="zh-TW" sz="2600" kern="100" dirty="0">
                <a:effectLst/>
                <a:latin typeface="+mn-ea"/>
                <a:cs typeface="Times New Roman" panose="02020603050405020304" pitchFamily="18" charset="0"/>
              </a:rPr>
              <a:t>)</a:t>
            </a:r>
            <a:endParaRPr lang="en-US" altLang="zh-TW" sz="2600" kern="100" dirty="0">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討論為何</a:t>
            </a:r>
            <a:r>
              <a:rPr lang="en-US" altLang="zh-TW" sz="2600" kern="100" dirty="0">
                <a:effectLst/>
                <a:latin typeface="+mn-ea"/>
                <a:cs typeface="Times New Roman" panose="02020603050405020304" pitchFamily="18" charset="0"/>
              </a:rPr>
              <a:t>time lag</a:t>
            </a:r>
            <a:r>
              <a:rPr lang="zh-TW" altLang="zh-TW" sz="2600" kern="100" dirty="0">
                <a:effectLst/>
                <a:latin typeface="+mn-ea"/>
                <a:cs typeface="Times New Roman" panose="02020603050405020304" pitchFamily="18" charset="0"/>
              </a:rPr>
              <a:t>圖在特定時間區段會明顯上升</a:t>
            </a:r>
            <a:r>
              <a:rPr lang="en-US" altLang="zh-TW" sz="2600" kern="100" dirty="0">
                <a:effectLst/>
                <a:latin typeface="+mn-ea"/>
                <a:cs typeface="Times New Roman" panose="02020603050405020304" pitchFamily="18" charset="0"/>
              </a:rPr>
              <a:t>=&gt;</a:t>
            </a:r>
            <a:r>
              <a:rPr lang="zh-TW" altLang="zh-TW" sz="2600" kern="100" dirty="0">
                <a:effectLst/>
                <a:latin typeface="+mn-ea"/>
                <a:cs typeface="Times New Roman" panose="02020603050405020304" pitchFamily="18" charset="0"/>
              </a:rPr>
              <a:t>推測為半日週期行即日週期性</a:t>
            </a:r>
            <a:r>
              <a:rPr lang="en-US" altLang="zh-TW" sz="2600" kern="100" dirty="0">
                <a:effectLst/>
                <a:latin typeface="+mn-ea"/>
                <a:cs typeface="Times New Roman" panose="02020603050405020304" pitchFamily="18" charset="0"/>
              </a:rPr>
              <a:t> </a:t>
            </a:r>
            <a:endParaRPr lang="zh-TW"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2.</a:t>
            </a:r>
            <a:r>
              <a:rPr lang="zh-TW" altLang="zh-TW" sz="2600" kern="100" dirty="0">
                <a:effectLst/>
                <a:latin typeface="+mn-ea"/>
                <a:cs typeface="Times New Roman" panose="02020603050405020304" pitchFamily="18" charset="0"/>
              </a:rPr>
              <a:t>日周</a:t>
            </a:r>
            <a:r>
              <a:rPr lang="zh-TW" altLang="en-US" sz="2600" kern="100" dirty="0">
                <a:latin typeface="+mn-ea"/>
                <a:cs typeface="Times New Roman" panose="02020603050405020304" pitchFamily="18" charset="0"/>
              </a:rPr>
              <a:t>週期</a:t>
            </a:r>
            <a:r>
              <a:rPr lang="zh-TW" altLang="zh-TW" sz="2600" kern="100" dirty="0">
                <a:effectLst/>
                <a:latin typeface="+mn-ea"/>
                <a:cs typeface="Times New Roman" panose="02020603050405020304" pitchFamily="18" charset="0"/>
              </a:rPr>
              <a:t>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嘗試補</a:t>
            </a:r>
            <a:r>
              <a:rPr lang="en-US" altLang="zh-TW" sz="2600" kern="100" dirty="0">
                <a:effectLst/>
                <a:latin typeface="+mn-ea"/>
                <a:cs typeface="Times New Roman" panose="02020603050405020304" pitchFamily="18" charset="0"/>
              </a:rPr>
              <a:t>user</a:t>
            </a:r>
            <a:r>
              <a:rPr lang="zh-TW" altLang="zh-TW" sz="2600" kern="100" dirty="0">
                <a:effectLst/>
                <a:latin typeface="+mn-ea"/>
                <a:cs typeface="Times New Roman" panose="02020603050405020304" pitchFamily="18" charset="0"/>
              </a:rPr>
              <a:t>遺失值，但結果都會爆掉，因為連續遺失值太多，尚未找到有效的方法</a:t>
            </a:r>
            <a:endParaRPr lang="en-US" altLang="zh-TW" sz="2600" kern="100" dirty="0">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將</a:t>
            </a:r>
            <a:r>
              <a:rPr lang="en-US" altLang="zh-TW" sz="2600" kern="100" dirty="0">
                <a:effectLst/>
                <a:latin typeface="+mn-ea"/>
                <a:cs typeface="Times New Roman" panose="02020603050405020304" pitchFamily="18" charset="0"/>
              </a:rPr>
              <a:t>decompose</a:t>
            </a:r>
            <a:r>
              <a:rPr lang="zh-TW" altLang="zh-TW" sz="2600" kern="100" dirty="0">
                <a:effectLst/>
                <a:latin typeface="+mn-ea"/>
                <a:cs typeface="Times New Roman" panose="02020603050405020304" pitchFamily="18" charset="0"/>
              </a:rPr>
              <a:t>改用</a:t>
            </a:r>
            <a:r>
              <a:rPr lang="en-US" altLang="zh-TW" sz="2600" kern="100" dirty="0" err="1">
                <a:effectLst/>
                <a:latin typeface="+mn-ea"/>
                <a:cs typeface="Times New Roman" panose="02020603050405020304" pitchFamily="18" charset="0"/>
              </a:rPr>
              <a:t>stl</a:t>
            </a: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找</a:t>
            </a:r>
            <a:r>
              <a:rPr lang="en-US" altLang="zh-TW" sz="2600" kern="100" dirty="0">
                <a:effectLst/>
                <a:latin typeface="+mn-ea"/>
                <a:cs typeface="Times New Roman" panose="02020603050405020304" pitchFamily="18" charset="0"/>
              </a:rPr>
              <a:t>seasonality</a:t>
            </a:r>
            <a:r>
              <a:rPr lang="zh-TW" altLang="zh-TW" sz="2600" kern="100" dirty="0">
                <a:effectLst/>
                <a:latin typeface="+mn-ea"/>
                <a:cs typeface="Times New Roman" panose="02020603050405020304" pitchFamily="18" charset="0"/>
              </a:rPr>
              <a:t>並畫圖</a:t>
            </a:r>
            <a:r>
              <a:rPr lang="en-US" altLang="zh-TW" sz="2600" kern="100" dirty="0">
                <a:latin typeface="+mn-ea"/>
                <a:cs typeface="Times New Roman" panose="02020603050405020304" pitchFamily="18" charset="0"/>
              </a:rPr>
              <a:t> </a:t>
            </a:r>
          </a:p>
          <a:p>
            <a:pPr marL="0" indent="0">
              <a:buNone/>
            </a:pPr>
            <a:r>
              <a:rPr lang="en-US" altLang="zh-TW" sz="2600" kern="100" dirty="0">
                <a:latin typeface="+mn-ea"/>
                <a:cs typeface="Times New Roman" panose="02020603050405020304" pitchFamily="18" charset="0"/>
              </a:rPr>
              <a:t>	</a:t>
            </a:r>
            <a:r>
              <a:rPr lang="zh-TW" altLang="zh-TW" sz="2600" kern="100" dirty="0">
                <a:latin typeface="+mn-ea"/>
                <a:cs typeface="Times New Roman" panose="02020603050405020304" pitchFamily="18" charset="0"/>
              </a:rPr>
              <a:t>協調如何分配</a:t>
            </a:r>
            <a:r>
              <a:rPr lang="en-US" altLang="zh-TW" sz="2600" kern="100" dirty="0">
                <a:latin typeface="+mn-ea"/>
                <a:cs typeface="Times New Roman" panose="02020603050405020304" pitchFamily="18" charset="0"/>
              </a:rPr>
              <a:t>training</a:t>
            </a:r>
            <a:r>
              <a:rPr lang="zh-TW" altLang="zh-TW" sz="2600" kern="100" dirty="0">
                <a:latin typeface="+mn-ea"/>
                <a:cs typeface="Times New Roman" panose="02020603050405020304" pitchFamily="18" charset="0"/>
              </a:rPr>
              <a:t>和</a:t>
            </a:r>
            <a:r>
              <a:rPr lang="en-US" altLang="zh-TW" sz="2600" kern="100" dirty="0">
                <a:latin typeface="+mn-ea"/>
                <a:cs typeface="Times New Roman" panose="02020603050405020304" pitchFamily="18" charset="0"/>
              </a:rPr>
              <a:t>testing=&gt;7~11</a:t>
            </a:r>
            <a:r>
              <a:rPr lang="zh-TW" altLang="zh-TW" sz="2600" kern="100" dirty="0">
                <a:latin typeface="+mn-ea"/>
                <a:cs typeface="Times New Roman" panose="02020603050405020304" pitchFamily="18" charset="0"/>
              </a:rPr>
              <a:t>，</a:t>
            </a:r>
            <a:r>
              <a:rPr lang="en-US" altLang="zh-TW" sz="2600" kern="100" dirty="0">
                <a:latin typeface="+mn-ea"/>
                <a:cs typeface="Times New Roman" panose="02020603050405020304" pitchFamily="18" charset="0"/>
              </a:rPr>
              <a:t>12</a:t>
            </a:r>
            <a:endParaRPr lang="en-US"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3</a:t>
            </a:r>
            <a:r>
              <a:rPr lang="zh-TW" altLang="zh-TW" sz="2600" kern="100" dirty="0">
                <a:effectLst/>
                <a:latin typeface="+mn-ea"/>
                <a:cs typeface="Times New Roman" panose="02020603050405020304" pitchFamily="18" charset="0"/>
              </a:rPr>
              <a:t>液位變化的片段組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介紹</a:t>
            </a:r>
            <a:r>
              <a:rPr lang="en-US" altLang="zh-TW" sz="2600" kern="100" dirty="0" err="1">
                <a:effectLst/>
                <a:latin typeface="+mn-ea"/>
                <a:cs typeface="Times New Roman" panose="02020603050405020304" pitchFamily="18" charset="0"/>
              </a:rPr>
              <a:t>svr</a:t>
            </a:r>
            <a:r>
              <a:rPr lang="en-US" altLang="zh-TW" sz="2600" kern="100" dirty="0">
                <a:effectLst/>
                <a:latin typeface="+mn-ea"/>
                <a:cs typeface="Times New Roman" panose="02020603050405020304" pitchFamily="18" charset="0"/>
              </a:rPr>
              <a:t> random forest </a:t>
            </a:r>
            <a:r>
              <a:rPr lang="zh-TW" altLang="zh-TW" sz="2600" kern="100" dirty="0">
                <a:effectLst/>
                <a:latin typeface="+mn-ea"/>
                <a:cs typeface="Times New Roman" panose="02020603050405020304" pitchFamily="18" charset="0"/>
              </a:rPr>
              <a:t>結果</a:t>
            </a:r>
            <a:r>
              <a:rPr lang="zh-TW" altLang="en-US" sz="2600" kern="100" dirty="0">
                <a:effectLst/>
                <a:latin typeface="+mn-ea"/>
                <a:cs typeface="Times New Roman" panose="02020603050405020304" pitchFamily="18" charset="0"/>
              </a:rPr>
              <a:t>、</a:t>
            </a:r>
            <a:r>
              <a:rPr lang="zh-TW" altLang="zh-TW" sz="2600" kern="100" dirty="0">
                <a:effectLst/>
                <a:latin typeface="+mn-ea"/>
                <a:cs typeface="Times New Roman" panose="02020603050405020304" pitchFamily="18" charset="0"/>
              </a:rPr>
              <a:t>介紹特殊函數</a:t>
            </a:r>
          </a:p>
          <a:p>
            <a:pPr marL="0" indent="0">
              <a:buNone/>
            </a:pP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3267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第九次會議記錄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173</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10"/>
            <a:ext cx="11353800" cy="4988166"/>
          </a:xfrm>
        </p:spPr>
        <p:txBody>
          <a:bodyPr>
            <a:normAutofit/>
          </a:bodyPr>
          <a:lstStyle/>
          <a:p>
            <a:pPr marL="0" indent="0">
              <a:buNone/>
            </a:pPr>
            <a:r>
              <a:rPr lang="zh-TW" altLang="en-US" sz="3200" kern="100" dirty="0">
                <a:latin typeface="+mn-ea"/>
                <a:cs typeface="Times New Roman" panose="02020603050405020304" pitchFamily="18" charset="0"/>
              </a:rPr>
              <a:t>工作分配</a:t>
            </a:r>
            <a:r>
              <a:rPr lang="en-US" altLang="zh-TW" sz="3200" kern="100" dirty="0">
                <a:effectLst/>
                <a:latin typeface="+mn-ea"/>
                <a:cs typeface="Times New Roman" panose="02020603050405020304" pitchFamily="18" charset="0"/>
              </a:rPr>
              <a:t> </a:t>
            </a:r>
            <a:endParaRPr lang="zh-TW" altLang="zh-TW" sz="32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郭庭維</a:t>
            </a:r>
            <a:r>
              <a:rPr lang="en-US" altLang="zh-TW" sz="2400" kern="100" dirty="0">
                <a:effectLst/>
                <a:latin typeface="+mn-ea"/>
                <a:cs typeface="Times New Roman" panose="02020603050405020304" pitchFamily="18" charset="0"/>
              </a:rPr>
              <a:t>:</a:t>
            </a:r>
            <a:r>
              <a:rPr lang="zh-TW" altLang="en-US"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整理特殊函數</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en-US" altLang="zh-TW" sz="2400" kern="100" dirty="0">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李若瑜</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游靜娟</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鄭力綱</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修正</a:t>
            </a:r>
            <a:r>
              <a:rPr lang="en-US" altLang="zh-TW" sz="2400" kern="100" dirty="0">
                <a:effectLst/>
                <a:latin typeface="+mn-ea"/>
                <a:cs typeface="Times New Roman" panose="02020603050405020304" pitchFamily="18" charset="0"/>
              </a:rPr>
              <a:t>logistic</a:t>
            </a:r>
            <a:r>
              <a:rPr lang="zh-TW" altLang="zh-TW" sz="2400" kern="100" dirty="0">
                <a:effectLst/>
                <a:latin typeface="+mn-ea"/>
                <a:cs typeface="Times New Roman" panose="02020603050405020304" pitchFamily="18" charset="0"/>
              </a:rPr>
              <a:t>之</a:t>
            </a:r>
            <a:r>
              <a:rPr lang="en-US" altLang="zh-TW" sz="2400" kern="100" dirty="0">
                <a:effectLst/>
                <a:latin typeface="+mn-ea"/>
                <a:cs typeface="Times New Roman" panose="02020603050405020304" pitchFamily="18" charset="0"/>
              </a:rPr>
              <a:t>validation</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廖翊廷</a:t>
            </a:r>
            <a:r>
              <a:rPr lang="en-US" altLang="zh-TW" sz="2400" kern="100" dirty="0">
                <a:effectLst/>
                <a:latin typeface="+mn-ea"/>
                <a:cs typeface="Times New Roman" panose="02020603050405020304" pitchFamily="18" charset="0"/>
              </a:rPr>
              <a:t>:</a:t>
            </a:r>
            <a:r>
              <a:rPr lang="zh-TW" altLang="en-US"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跑</a:t>
            </a:r>
            <a:r>
              <a:rPr lang="en-US" altLang="zh-TW" sz="2400" kern="100" dirty="0">
                <a:effectLst/>
                <a:latin typeface="+mn-ea"/>
                <a:cs typeface="Times New Roman" panose="02020603050405020304" pitchFamily="18" charset="0"/>
              </a:rPr>
              <a:t>Tree</a:t>
            </a:r>
            <a:r>
              <a:rPr lang="zh-TW" altLang="en-US" sz="2400" kern="100" dirty="0">
                <a:effectLst/>
                <a:latin typeface="+mn-ea"/>
                <a:cs typeface="Times New Roman" panose="02020603050405020304" pitchFamily="18" charset="0"/>
              </a:rPr>
              <a:t>及</a:t>
            </a:r>
            <a:r>
              <a:rPr lang="en-US" altLang="zh-TW" sz="2400" kern="100" dirty="0" err="1">
                <a:latin typeface="+mn-ea"/>
                <a:cs typeface="Times New Roman" panose="02020603050405020304" pitchFamily="18" charset="0"/>
              </a:rPr>
              <a:t>S</a:t>
            </a:r>
            <a:r>
              <a:rPr lang="en-US" altLang="zh-TW" sz="2400" kern="100" dirty="0" err="1">
                <a:effectLst/>
                <a:latin typeface="+mn-ea"/>
                <a:cs typeface="Times New Roman" panose="02020603050405020304" pitchFamily="18" charset="0"/>
              </a:rPr>
              <a:t>vm</a:t>
            </a:r>
            <a:r>
              <a:rPr lang="zh-TW" altLang="en-US" sz="2400" kern="100" dirty="0">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陳冠霖</a:t>
            </a:r>
            <a:r>
              <a:rPr lang="en-US" altLang="zh-TW"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日周周期修正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修正</a:t>
            </a:r>
            <a:r>
              <a:rPr lang="en-US" altLang="zh-TW" sz="2400" kern="100" dirty="0" err="1">
                <a:effectLst/>
                <a:latin typeface="+mn-ea"/>
                <a:cs typeface="Times New Roman" panose="02020603050405020304" pitchFamily="18" charset="0"/>
              </a:rPr>
              <a:t>lda</a:t>
            </a:r>
            <a:r>
              <a:rPr lang="en-US" altLang="zh-TW" sz="2400" kern="100" dirty="0">
                <a:effectLst/>
                <a:latin typeface="+mn-ea"/>
                <a:cs typeface="Times New Roman" panose="02020603050405020304" pitchFamily="18" charset="0"/>
              </a:rPr>
              <a:t> </a:t>
            </a:r>
            <a:r>
              <a:rPr lang="en-US" altLang="zh-TW" sz="2400" kern="100" dirty="0" err="1">
                <a:effectLst/>
                <a:latin typeface="+mn-ea"/>
                <a:cs typeface="Times New Roman" panose="02020603050405020304" pitchFamily="18" charset="0"/>
              </a:rPr>
              <a:t>qda</a:t>
            </a:r>
            <a:r>
              <a:rPr lang="zh-TW" altLang="zh-TW" sz="2400" kern="100" dirty="0">
                <a:effectLst/>
                <a:latin typeface="+mn-ea"/>
                <a:cs typeface="Times New Roman" panose="02020603050405020304" pitchFamily="18" charset="0"/>
              </a:rPr>
              <a:t>之</a:t>
            </a:r>
            <a:r>
              <a:rPr lang="en-US" altLang="zh-TW" sz="2400" kern="100" dirty="0">
                <a:effectLst/>
                <a:latin typeface="+mn-ea"/>
                <a:cs typeface="Times New Roman" panose="02020603050405020304" pitchFamily="18" charset="0"/>
              </a:rPr>
              <a:t>validation</a:t>
            </a:r>
            <a:r>
              <a:rPr lang="zh-TW" altLang="en-US" sz="2400" kern="100" dirty="0">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buNone/>
            </a:pPr>
            <a:endParaRPr lang="zh-TW" altLang="zh-TW" sz="24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956058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299244"/>
            <a:ext cx="10515600" cy="1325563"/>
          </a:xfrm>
        </p:spPr>
        <p:txBody>
          <a:bodyPr/>
          <a:lstStyle/>
          <a:p>
            <a:r>
              <a:rPr kumimoji="1" lang="zh-TW" altLang="en-US" dirty="0">
                <a:latin typeface="微軟正黑體" panose="020B0604030504040204" pitchFamily="34" charset="-120"/>
                <a:ea typeface="微軟正黑體" panose="020B0604030504040204" pitchFamily="34" charset="-120"/>
              </a:rPr>
              <a:t>第十次討論會議記錄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latin typeface="微軟正黑體" panose="020B0604030504040204" pitchFamily="34" charset="-120"/>
                <a:ea typeface="微軟正黑體" panose="020B0604030504040204" pitchFamily="34" charset="-120"/>
              </a:rPr>
              <a:t>174</a:t>
            </a:fld>
            <a:endParaRPr kumimoji="1" lang="zh-TW" altLang="en-US">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325563"/>
            <a:ext cx="11353800" cy="4667250"/>
          </a:xfrm>
        </p:spPr>
        <p:txBody>
          <a:bodyPr>
            <a:normAutofit/>
          </a:bodyPr>
          <a:lstStyle/>
          <a:p>
            <a:pPr marL="0" indent="0">
              <a:buNone/>
            </a:pPr>
            <a:r>
              <a:rPr lang="zh-TW" altLang="zh-TW" sz="2400" dirty="0">
                <a:latin typeface="微軟正黑體" panose="020B0604030504040204" pitchFamily="34" charset="-120"/>
                <a:ea typeface="微軟正黑體" panose="020B0604030504040204" pitchFamily="34" charset="-120"/>
              </a:rPr>
              <a:t>時間：</a:t>
            </a:r>
            <a:r>
              <a:rPr lang="en-US" altLang="zh-TW" sz="2400" dirty="0">
                <a:latin typeface="微軟正黑體" panose="020B0604030504040204" pitchFamily="34" charset="-120"/>
                <a:ea typeface="微軟正黑體" panose="020B0604030504040204" pitchFamily="34" charset="-120"/>
              </a:rPr>
              <a:t>2022/05/14  14:00~15:30      </a:t>
            </a:r>
            <a:r>
              <a:rPr lang="zh-TW" altLang="zh-TW" sz="2400" dirty="0">
                <a:latin typeface="微軟正黑體" panose="020B0604030504040204" pitchFamily="34" charset="-120"/>
                <a:ea typeface="微軟正黑體" panose="020B0604030504040204" pitchFamily="34" charset="-120"/>
              </a:rPr>
              <a:t>地點：</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Google meet</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出席人員 ：</a:t>
            </a:r>
            <a:r>
              <a:rPr lang="zh-TW" altLang="zh-TW" sz="2400" dirty="0">
                <a:latin typeface="微軟正黑體" panose="020B0604030504040204" pitchFamily="34" charset="-120"/>
                <a:ea typeface="微軟正黑體" panose="020B0604030504040204" pitchFamily="34" charset="-120"/>
              </a:rPr>
              <a:t>鄭力綱、李若瑜、陳冠霖、郭庭維</a:t>
            </a:r>
            <a:r>
              <a:rPr lang="zh-TW" altLang="en-US" sz="2400" dirty="0">
                <a:latin typeface="微軟正黑體" panose="020B0604030504040204" pitchFamily="34" charset="-120"/>
                <a:ea typeface="微軟正黑體" panose="020B0604030504040204" pitchFamily="34" charset="-120"/>
              </a:rPr>
              <a:t>、廖翊廷</a:t>
            </a:r>
            <a:r>
              <a:rPr lang="zh-TW" altLang="zh-TW" sz="2400" dirty="0">
                <a:latin typeface="微軟正黑體" panose="020B0604030504040204" pitchFamily="34" charset="-120"/>
                <a:ea typeface="微軟正黑體" panose="020B0604030504040204" pitchFamily="34" charset="-120"/>
              </a:rPr>
              <a:t>、游靜娟</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記錄者：游靜娟</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討論項目</a:t>
            </a:r>
            <a:r>
              <a:rPr lang="zh-TW"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marL="0" indent="0">
              <a:buNone/>
            </a:pP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呈現各自修正解釋變數、</a:t>
            </a:r>
            <a:r>
              <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Validation</a:t>
            </a:r>
            <a:r>
              <a:rPr lang="zh-TW"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方法後，模型預估之結果</a:t>
            </a:r>
            <a:endPar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endParaRPr>
          </a:p>
          <a:p>
            <a:pPr marL="0" indent="0">
              <a:buNone/>
            </a:pPr>
            <a:r>
              <a:rPr lang="zh-TW" altLang="en-US" sz="2400" kern="100" dirty="0">
                <a:effectLst/>
                <a:latin typeface="Calibri" panose="020F0502020204030204" pitchFamily="34" charset="0"/>
                <a:ea typeface="微軟正黑體" panose="020B0604030504040204" pitchFamily="34" charset="-120"/>
                <a:cs typeface="Times New Roman" panose="02020603050405020304" pitchFamily="18" charset="0"/>
              </a:rPr>
              <a:t>（詳細結果呈現於最終報告之</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簡報中</a:t>
            </a:r>
            <a:r>
              <a:rPr lang="zh-TW" altLang="en-US" sz="24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endParaRPr>
          </a:p>
          <a:p>
            <a:pPr marL="0" indent="0">
              <a:buNone/>
            </a:pPr>
            <a:r>
              <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rPr>
              <a:t>2.</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 討論 </a:t>
            </a:r>
            <a:r>
              <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rPr>
              <a:t>PPT</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 呈現內容</a:t>
            </a:r>
            <a:endPar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321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CART</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核心概念：跑出一個</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，劃分及分類標準為將資料的其中一個特徵分為一類、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非該特徵的資料分為一類，計算每條劃分的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抑或是</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502670"/>
            <a:ext cx="10024768" cy="41376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分類樹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迴歸樹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p>
          <a:p>
            <a:pPr marL="342900" indent="-342900" algn="l">
              <a:lnSpc>
                <a:spcPct val="10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3" name="圖片 2" descr="一張含有 文字 的圖片&#10;&#10;自動產生的描述">
            <a:extLst>
              <a:ext uri="{FF2B5EF4-FFF2-40B4-BE49-F238E27FC236}">
                <a16:creationId xmlns:a16="http://schemas.microsoft.com/office/drawing/2014/main" id="{FFA00AA2-8C1A-4776-BDF0-114818847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59" y="3304932"/>
            <a:ext cx="4810796" cy="1743318"/>
          </a:xfrm>
          <a:prstGeom prst="rect">
            <a:avLst/>
          </a:prstGeom>
        </p:spPr>
      </p:pic>
      <p:sp>
        <p:nvSpPr>
          <p:cNvPr id="26" name="正方形/長方形 25">
            <a:extLst>
              <a:ext uri="{FF2B5EF4-FFF2-40B4-BE49-F238E27FC236}">
                <a16:creationId xmlns:a16="http://schemas.microsoft.com/office/drawing/2014/main" id="{282A4C03-FE5E-4774-BA33-661F020EEC30}"/>
              </a:ext>
            </a:extLst>
          </p:cNvPr>
          <p:cNvSpPr/>
          <p:nvPr/>
        </p:nvSpPr>
        <p:spPr>
          <a:xfrm>
            <a:off x="7047720" y="3293640"/>
            <a:ext cx="4206240" cy="18288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 name="投影片編號版面配置區 1">
            <a:extLst>
              <a:ext uri="{FF2B5EF4-FFF2-40B4-BE49-F238E27FC236}">
                <a16:creationId xmlns:a16="http://schemas.microsoft.com/office/drawing/2014/main" id="{8FC6BFA4-15AC-6634-1450-8E4520EA6684}"/>
              </a:ext>
            </a:extLst>
          </p:cNvPr>
          <p:cNvSpPr>
            <a:spLocks noGrp="1"/>
          </p:cNvSpPr>
          <p:nvPr>
            <p:ph type="sldNum" sz="quarter" idx="12"/>
          </p:nvPr>
        </p:nvSpPr>
        <p:spPr/>
        <p:txBody>
          <a:bodyPr/>
          <a:lstStyle/>
          <a:p>
            <a:fld id="{C3836E5B-D4B7-FA44-A0C9-2630295C2636}" type="slidenum">
              <a:rPr kumimoji="1" lang="zh-TW" altLang="en-US" smtClean="0"/>
              <a:t>18</a:t>
            </a:fld>
            <a:endParaRPr kumimoji="1" lang="zh-TW" altLang="en-US"/>
          </a:p>
        </p:txBody>
      </p:sp>
    </p:spTree>
    <p:extLst>
      <p:ext uri="{BB962C8B-B14F-4D97-AF65-F5344CB8AC3E}">
        <p14:creationId xmlns:p14="http://schemas.microsoft.com/office/powerpoint/2010/main" val="200284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662229" y="4970244"/>
            <a:ext cx="10709592" cy="15779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隨著要預測的時間</a:t>
            </a:r>
            <a:r>
              <a:rPr lang="en-US" altLang="zh-TW" sz="2000" dirty="0">
                <a:latin typeface="微軟正黑體" panose="020B0604030504040204" pitchFamily="34" charset="-120"/>
                <a:ea typeface="微軟正黑體" panose="020B0604030504040204" pitchFamily="34" charset="-120"/>
              </a:rPr>
              <a:t>t*</a:t>
            </a:r>
            <a:r>
              <a:rPr lang="zh-TW" altLang="en-US" sz="2000" dirty="0">
                <a:latin typeface="微軟正黑體" panose="020B0604030504040204" pitchFamily="34" charset="-120"/>
                <a:ea typeface="微軟正黑體" panose="020B0604030504040204" pitchFamily="34" charset="-120"/>
              </a:rPr>
              <a:t>增加預測誤差也會增加</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樣本數</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小的時候加入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不一定會預測有幫助</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當樣本數夠大，加入</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通常能使預測誤差降低（特別是紅框處），但</a:t>
            </a: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卻會增加誤差</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5472111" y="3248025"/>
            <a:ext cx="5822157"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4638E84-2E23-C18F-8DEF-18A123912F03}"/>
              </a:ext>
            </a:extLst>
          </p:cNvPr>
          <p:cNvSpPr>
            <a:spLocks noGrp="1"/>
          </p:cNvSpPr>
          <p:nvPr>
            <p:ph type="sldNum" sz="quarter" idx="12"/>
          </p:nvPr>
        </p:nvSpPr>
        <p:spPr/>
        <p:txBody>
          <a:bodyPr/>
          <a:lstStyle/>
          <a:p>
            <a:fld id="{C3836E5B-D4B7-FA44-A0C9-2630295C2636}" type="slidenum">
              <a:rPr kumimoji="1" lang="zh-TW" altLang="en-US" smtClean="0"/>
              <a:t>19</a:t>
            </a:fld>
            <a:endParaRPr kumimoji="1" lang="zh-TW" altLang="en-US"/>
          </a:p>
        </p:txBody>
      </p:sp>
    </p:spTree>
    <p:extLst>
      <p:ext uri="{BB962C8B-B14F-4D97-AF65-F5344CB8AC3E}">
        <p14:creationId xmlns:p14="http://schemas.microsoft.com/office/powerpoint/2010/main" val="158766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目錄</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p:txBody>
          <a:bodyPr>
            <a:normAutofit fontScale="92500" lnSpcReduction="10000"/>
          </a:bodyPr>
          <a:lstStyle/>
          <a:p>
            <a:pPr marL="514350" indent="-514350">
              <a:lnSpc>
                <a:spcPct val="200000"/>
              </a:lnSpc>
              <a:buFont typeface="+mj-lt"/>
              <a:buAutoNum type="arabicPeriod"/>
            </a:pPr>
            <a:r>
              <a:rPr kumimoji="1" lang="zh-TW" altLang="en-US" dirty="0"/>
              <a:t>問題描述、資料資訊</a:t>
            </a:r>
            <a:r>
              <a:rPr kumimoji="1" lang="en-US" altLang="zh-TW" dirty="0"/>
              <a:t> ----------------------------------- p.3</a:t>
            </a:r>
          </a:p>
          <a:p>
            <a:pPr marL="514350" indent="-514350">
              <a:lnSpc>
                <a:spcPct val="200000"/>
              </a:lnSpc>
              <a:buFont typeface="+mj-lt"/>
              <a:buAutoNum type="arabicPeriod"/>
            </a:pPr>
            <a:r>
              <a:rPr kumimoji="1" lang="zh-TW" altLang="en-US" dirty="0"/>
              <a:t>相關論文討論</a:t>
            </a:r>
            <a:r>
              <a:rPr kumimoji="1" lang="en-US" altLang="zh-TW" dirty="0"/>
              <a:t> --------------------------------------------</a:t>
            </a:r>
            <a:r>
              <a:rPr kumimoji="1" lang="zh-TW" altLang="en-US" dirty="0"/>
              <a:t> </a:t>
            </a:r>
            <a:r>
              <a:rPr kumimoji="1" lang="en-US" altLang="zh-TW" dirty="0"/>
              <a:t>p.4</a:t>
            </a:r>
            <a:r>
              <a:rPr kumimoji="1" lang="zh-TW" altLang="en-US" dirty="0"/>
              <a:t>～</a:t>
            </a:r>
            <a:r>
              <a:rPr kumimoji="1" lang="en-US" altLang="zh-TW" dirty="0"/>
              <a:t>p54</a:t>
            </a:r>
          </a:p>
          <a:p>
            <a:pPr marL="514350" indent="-514350">
              <a:lnSpc>
                <a:spcPct val="200000"/>
              </a:lnSpc>
              <a:buFont typeface="+mj-lt"/>
              <a:buAutoNum type="arabicPeriod"/>
            </a:pPr>
            <a:r>
              <a:rPr kumimoji="1" lang="zh-TW" altLang="en-US" dirty="0"/>
              <a:t>資料分析</a:t>
            </a:r>
            <a:r>
              <a:rPr kumimoji="1" lang="en-US" altLang="zh-TW" dirty="0"/>
              <a:t>1 ------------------------------------------------- p.55 ~ p.113</a:t>
            </a:r>
          </a:p>
          <a:p>
            <a:pPr marL="514350" indent="-514350">
              <a:lnSpc>
                <a:spcPct val="200000"/>
              </a:lnSpc>
              <a:buFont typeface="+mj-lt"/>
              <a:buAutoNum type="arabicPeriod"/>
            </a:pPr>
            <a:r>
              <a:rPr kumimoji="1" lang="zh-TW" altLang="en-US" dirty="0"/>
              <a:t>資料分析</a:t>
            </a:r>
            <a:r>
              <a:rPr kumimoji="1" lang="en-US" altLang="zh-TW" dirty="0"/>
              <a:t>2 ------------------------------------------------  p.114 ~p.155</a:t>
            </a:r>
          </a:p>
          <a:p>
            <a:pPr marL="514350" indent="-514350">
              <a:lnSpc>
                <a:spcPct val="200000"/>
              </a:lnSpc>
              <a:buFont typeface="+mj-lt"/>
              <a:buAutoNum type="arabicPeriod"/>
            </a:pPr>
            <a:r>
              <a:rPr kumimoji="1" lang="zh-TW" altLang="en-US" dirty="0"/>
              <a:t>會議記錄</a:t>
            </a:r>
            <a:r>
              <a:rPr kumimoji="1" lang="en-US" altLang="zh-TW" dirty="0"/>
              <a:t> -------------------------------------------------- p.156 ~ p.172</a:t>
            </a: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2</a:t>
            </a:fld>
            <a:endParaRPr kumimoji="1" lang="zh-TW" altLang="en-US"/>
          </a:p>
        </p:txBody>
      </p:sp>
    </p:spTree>
    <p:extLst>
      <p:ext uri="{BB962C8B-B14F-4D97-AF65-F5344CB8AC3E}">
        <p14:creationId xmlns:p14="http://schemas.microsoft.com/office/powerpoint/2010/main" val="7450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預測結果（續）</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748742" y="5019736"/>
            <a:ext cx="10709592" cy="15284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1800" dirty="0">
                <a:latin typeface="微軟正黑體" panose="020B0604030504040204" pitchFamily="34" charset="-120"/>
                <a:ea typeface="微軟正黑體" panose="020B0604030504040204" pitchFamily="34" charset="-120"/>
              </a:rPr>
              <a:t>整體來說單純</a:t>
            </a:r>
            <a:r>
              <a:rPr lang="en-US" altLang="zh-TW" sz="1800" dirty="0">
                <a:latin typeface="微軟正黑體" panose="020B0604030504040204" pitchFamily="34" charset="-120"/>
                <a:ea typeface="微軟正黑體" panose="020B0604030504040204" pitchFamily="34" charset="-120"/>
              </a:rPr>
              <a:t>CART</a:t>
            </a:r>
            <a:r>
              <a:rPr lang="zh-TW" altLang="en-US" sz="1800" dirty="0">
                <a:latin typeface="微軟正黑體" panose="020B0604030504040204" pitchFamily="34" charset="-120"/>
                <a:ea typeface="微軟正黑體" panose="020B0604030504040204" pitchFamily="34" charset="-120"/>
              </a:rPr>
              <a:t>模型有最好的預測效果</a:t>
            </a:r>
            <a:endParaRPr lang="en-US" altLang="zh-TW" sz="18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1800" kern="1200" dirty="0">
                <a:solidFill>
                  <a:srgbClr val="000000"/>
                </a:solidFill>
                <a:effectLst/>
                <a:latin typeface="微軟正黑體" panose="020B0604030504040204" pitchFamily="34" charset="-120"/>
                <a:ea typeface="微軟正黑體" panose="020B0604030504040204" pitchFamily="34" charset="-120"/>
                <a:cs typeface="+mn-cs"/>
              </a:rPr>
              <a:t>當</a:t>
            </a:r>
            <a:r>
              <a:rPr lang="en-US" altLang="zh-TW" sz="1800" dirty="0">
                <a:solidFill>
                  <a:srgbClr val="000000"/>
                </a:solidFill>
                <a:latin typeface="微軟正黑體" panose="020B0604030504040204" pitchFamily="34" charset="-120"/>
                <a:ea typeface="微軟正黑體" panose="020B0604030504040204" pitchFamily="34" charset="-120"/>
              </a:rPr>
              <a:t>K=500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en-US" altLang="zh-TW" sz="1800" dirty="0">
                <a:solidFill>
                  <a:srgbClr val="000000"/>
                </a:solidFill>
                <a:latin typeface="微軟正黑體" panose="020B0604030504040204" pitchFamily="34" charset="-120"/>
                <a:ea typeface="微軟正黑體" panose="020B0604030504040204" pitchFamily="34" charset="-120"/>
              </a:rPr>
              <a:t>PLS</a:t>
            </a:r>
            <a:r>
              <a:rPr lang="zh-TW" altLang="en-US" sz="1800" dirty="0">
                <a:solidFill>
                  <a:srgbClr val="000000"/>
                </a:solidFill>
                <a:latin typeface="微軟正黑體" panose="020B0604030504040204" pitchFamily="34" charset="-120"/>
                <a:ea typeface="微軟正黑體" panose="020B0604030504040204" pitchFamily="34" charset="-120"/>
              </a:rPr>
              <a:t>與</a:t>
            </a:r>
            <a:r>
              <a:rPr lang="en-US" altLang="zh-TW" sz="1800" dirty="0">
                <a:solidFill>
                  <a:srgbClr val="000000"/>
                </a:solidFill>
                <a:latin typeface="微軟正黑體" panose="020B0604030504040204" pitchFamily="34" charset="-120"/>
                <a:ea typeface="微軟正黑體" panose="020B0604030504040204" pitchFamily="34" charset="-120"/>
              </a:rPr>
              <a:t>SVR</a:t>
            </a:r>
            <a:r>
              <a:rPr lang="zh-TW" altLang="en-US" sz="1800" dirty="0">
                <a:solidFill>
                  <a:srgbClr val="000000"/>
                </a:solidFill>
                <a:latin typeface="微軟正黑體" panose="020B0604030504040204" pitchFamily="34" charset="-120"/>
                <a:ea typeface="微軟正黑體" panose="020B0604030504040204" pitchFamily="34" charset="-120"/>
              </a:rPr>
              <a:t>兩種模型加</a:t>
            </a:r>
            <a:r>
              <a:rPr lang="en-US" altLang="zh-TW" sz="1800" dirty="0">
                <a:solidFill>
                  <a:srgbClr val="000000"/>
                </a:solidFill>
                <a:latin typeface="微軟正黑體" panose="020B0604030504040204" pitchFamily="34" charset="-120"/>
                <a:ea typeface="微軟正黑體" panose="020B0604030504040204" pitchFamily="34" charset="-120"/>
              </a:rPr>
              <a:t>local model</a:t>
            </a:r>
            <a:r>
              <a:rPr lang="zh-TW" altLang="en-US" sz="1800" dirty="0">
                <a:solidFill>
                  <a:srgbClr val="000000"/>
                </a:solidFill>
                <a:latin typeface="微軟正黑體" panose="020B0604030504040204" pitchFamily="34" charset="-120"/>
                <a:ea typeface="微軟正黑體" panose="020B0604030504040204" pitchFamily="34" charset="-120"/>
              </a:rPr>
              <a:t>的預測效果優於</a:t>
            </a:r>
            <a:r>
              <a:rPr lang="en-US" altLang="zh-TW" sz="1800" dirty="0">
                <a:solidFill>
                  <a:srgbClr val="000000"/>
                </a:solidFill>
                <a:latin typeface="微軟正黑體" panose="020B0604030504040204" pitchFamily="34" charset="-120"/>
                <a:ea typeface="微軟正黑體" panose="020B0604030504040204" pitchFamily="34" charset="-120"/>
              </a:rPr>
              <a:t>CART</a:t>
            </a:r>
            <a:endPar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endParaRPr>
          </a:p>
          <a:p>
            <a:pPr marL="342900" indent="-342900" algn="l">
              <a:lnSpc>
                <a:spcPct val="100000"/>
              </a:lnSpc>
              <a:buFont typeface="Arial" panose="020B0604020202020204" pitchFamily="34" charset="0"/>
              <a:buChar char="•"/>
            </a:pP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雖然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模型</a:t>
            </a:r>
            <a:r>
              <a:rPr lang="zh-TW" altLang="en-US" sz="1800" dirty="0">
                <a:solidFill>
                  <a:srgbClr val="000000"/>
                </a:solidFill>
                <a:latin typeface="微軟正黑體" panose="020B0604030504040204" pitchFamily="34" charset="-120"/>
                <a:ea typeface="微軟正黑體" panose="020B0604030504040204" pitchFamily="34" charset="-120"/>
              </a:rPr>
              <a:t>在</a:t>
            </a:r>
            <a:r>
              <a:rPr lang="en-US" altLang="zh-TW" sz="1800" dirty="0">
                <a:solidFill>
                  <a:srgbClr val="000000"/>
                </a:solidFill>
                <a:latin typeface="微軟正黑體" panose="020B0604030504040204" pitchFamily="34" charset="-120"/>
                <a:ea typeface="微軟正黑體" panose="020B0604030504040204" pitchFamily="34" charset="-120"/>
              </a:rPr>
              <a:t>K=30</a:t>
            </a:r>
            <a:r>
              <a:rPr lang="zh-TW" altLang="en-US" sz="1800" dirty="0">
                <a:solidFill>
                  <a:srgbClr val="000000"/>
                </a:solidFill>
                <a:latin typeface="微軟正黑體" panose="020B0604030504040204" pitchFamily="34" charset="-120"/>
                <a:ea typeface="微軟正黑體" panose="020B0604030504040204" pitchFamily="34" charset="-120"/>
              </a:rPr>
              <a:t>、</a:t>
            </a:r>
            <a:r>
              <a:rPr lang="en-US" altLang="zh-TW" sz="1800" dirty="0">
                <a:solidFill>
                  <a:srgbClr val="000000"/>
                </a:solidFill>
                <a:latin typeface="微軟正黑體" panose="020B0604030504040204" pitchFamily="34" charset="-120"/>
                <a:ea typeface="微軟正黑體" panose="020B0604030504040204" pitchFamily="34" charset="-120"/>
              </a:rPr>
              <a:t>100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有最大的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，但</a:t>
            </a:r>
            <a:r>
              <a:rPr lang="zh-TW" altLang="en-US" sz="1800" dirty="0">
                <a:solidFill>
                  <a:srgbClr val="000000"/>
                </a:solidFill>
                <a:latin typeface="微軟正黑體" panose="020B0604030504040204" pitchFamily="34" charset="-120"/>
                <a:ea typeface="微軟正黑體" panose="020B0604030504040204" pitchFamily="34" charset="-120"/>
              </a:rPr>
              <a:t>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K=500</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時</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PLS+LMA</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卻有最低的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，所以即便有的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model</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不理想，卻有可能在不同資料數的時候有良好的表現。</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8843962" y="3679031"/>
            <a:ext cx="2478881" cy="254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7B8648A-3381-F37D-DE5C-1B24BB142AFD}"/>
              </a:ext>
            </a:extLst>
          </p:cNvPr>
          <p:cNvSpPr>
            <a:spLocks noGrp="1"/>
          </p:cNvSpPr>
          <p:nvPr>
            <p:ph type="sldNum" sz="quarter" idx="12"/>
          </p:nvPr>
        </p:nvSpPr>
        <p:spPr/>
        <p:txBody>
          <a:bodyPr/>
          <a:lstStyle/>
          <a:p>
            <a:fld id="{C3836E5B-D4B7-FA44-A0C9-2630295C2636}" type="slidenum">
              <a:rPr kumimoji="1" lang="zh-TW" altLang="en-US" smtClean="0"/>
              <a:t>20</a:t>
            </a:fld>
            <a:endParaRPr kumimoji="1" lang="zh-TW" altLang="en-US"/>
          </a:p>
        </p:txBody>
      </p:sp>
    </p:spTree>
    <p:extLst>
      <p:ext uri="{BB962C8B-B14F-4D97-AF65-F5344CB8AC3E}">
        <p14:creationId xmlns:p14="http://schemas.microsoft.com/office/powerpoint/2010/main" val="3114135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stepwise regression ( </a:t>
            </a:r>
            <a:r>
              <a:rPr lang="zh-TW" altLang="en-US" sz="3200" b="1" dirty="0">
                <a:latin typeface="微軟正黑體" panose="020B0604030504040204" pitchFamily="34" charset="-120"/>
                <a:ea typeface="微軟正黑體" panose="020B0604030504040204" pitchFamily="34" charset="-120"/>
              </a:rPr>
              <a:t>移步迴歸 </a:t>
            </a:r>
            <a:r>
              <a:rPr lang="en-US" altLang="zh-TW" sz="3200" b="1" dirty="0">
                <a:latin typeface="微軟正黑體" panose="020B0604030504040204" pitchFamily="34" charset="-120"/>
                <a:ea typeface="微軟正黑體" panose="020B0604030504040204" pitchFamily="34" charset="-120"/>
              </a:rPr>
              <a:t>)</a:t>
            </a:r>
          </a:p>
        </p:txBody>
      </p:sp>
      <p:sp>
        <p:nvSpPr>
          <p:cNvPr id="6" name="文字方塊 5">
            <a:extLst>
              <a:ext uri="{FF2B5EF4-FFF2-40B4-BE49-F238E27FC236}">
                <a16:creationId xmlns:a16="http://schemas.microsoft.com/office/drawing/2014/main" id="{77712B60-143A-40A9-90EB-22C588CA9056}"/>
              </a:ext>
            </a:extLst>
          </p:cNvPr>
          <p:cNvSpPr txBox="1"/>
          <p:nvPr/>
        </p:nvSpPr>
        <p:spPr>
          <a:xfrm>
            <a:off x="748742" y="1151830"/>
            <a:ext cx="5126019"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Stepwise regression</a:t>
            </a:r>
            <a:r>
              <a:rPr lang="zh-TW" altLang="en-US" sz="2000" dirty="0">
                <a:latin typeface="微軟正黑體" panose="020B0604030504040204" pitchFamily="34" charset="-120"/>
                <a:ea typeface="微軟正黑體" panose="020B0604030504040204" pitchFamily="34" charset="-120"/>
              </a:rPr>
              <a:t>分成了三種不同的方法</a:t>
            </a:r>
            <a:endParaRPr lang="en-US" altLang="zh-TW" sz="20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7311A285-9C31-4C72-A682-03AFFC53FC61}"/>
              </a:ext>
            </a:extLst>
          </p:cNvPr>
          <p:cNvSpPr txBox="1"/>
          <p:nvPr/>
        </p:nvSpPr>
        <p:spPr>
          <a:xfrm>
            <a:off x="748742" y="1809143"/>
            <a:ext cx="11477373" cy="4708981"/>
          </a:xfrm>
          <a:prstGeom prst="rect">
            <a:avLst/>
          </a:prstGeom>
          <a:noFill/>
        </p:spPr>
        <p:txBody>
          <a:bodyPr wrap="none" rtlCol="0">
            <a:spAutoFit/>
          </a:bodyPr>
          <a:lstStyle/>
          <a:p>
            <a:pPr marL="457200" indent="-457200">
              <a:buAutoNum type="arabicPeriod"/>
            </a:pPr>
            <a:r>
              <a:rPr lang="en-US" altLang="zh-TW" sz="2000" dirty="0">
                <a:latin typeface="微軟正黑體" panose="020B0604030504040204" pitchFamily="34" charset="-120"/>
                <a:ea typeface="微軟正黑體" panose="020B0604030504040204" pitchFamily="34" charset="-120"/>
              </a:rPr>
              <a:t>Forward selection</a:t>
            </a:r>
            <a:r>
              <a:rPr lang="zh-TW" altLang="en-US" sz="2000" dirty="0">
                <a:latin typeface="微軟正黑體" panose="020B0604030504040204" pitchFamily="34" charset="-120"/>
                <a:ea typeface="微軟正黑體" panose="020B0604030504040204" pitchFamily="34" charset="-120"/>
              </a:rPr>
              <a:t>：從現有變數中，慢慢加入最有解釋力的變數加入，並檢測加入後是否有顯</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著改善模型，直到加入的變數並無顯著改善模型。</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2"/>
            </a:pP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：將所有可能的變數加入模型，從刪除其最不顯著惡化模型的變數開始剔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除，直到剔除此變數會顯著降低模型的解釋力。</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3"/>
            </a:pPr>
            <a:r>
              <a:rPr lang="en-US" altLang="zh-TW" sz="2000" dirty="0">
                <a:latin typeface="微軟正黑體" panose="020B0604030504040204" pitchFamily="34" charset="-120"/>
                <a:ea typeface="微軟正黑體" panose="020B0604030504040204" pitchFamily="34" charset="-120"/>
              </a:rPr>
              <a:t>Bidirectional </a:t>
            </a:r>
            <a:r>
              <a:rPr lang="en-US" altLang="zh-TW" sz="2000" dirty="0" err="1">
                <a:latin typeface="微軟正黑體" panose="020B0604030504040204" pitchFamily="34" charset="-120"/>
                <a:ea typeface="微軟正黑體" panose="020B0604030504040204" pitchFamily="34" charset="-120"/>
              </a:rPr>
              <a:t>eliminational</a:t>
            </a:r>
            <a:r>
              <a:rPr lang="en-US" altLang="zh-TW" sz="2000" dirty="0">
                <a:latin typeface="微軟正黑體" panose="020B0604030504040204" pitchFamily="34" charset="-120"/>
                <a:ea typeface="微軟正黑體" panose="020B0604030504040204" pitchFamily="34" charset="-120"/>
              </a:rPr>
              <a:t> (stepwise selection)</a:t>
            </a:r>
            <a:r>
              <a:rPr lang="zh-TW" altLang="en-US" sz="2000" dirty="0">
                <a:latin typeface="微軟正黑體" panose="020B0604030504040204" pitchFamily="34" charset="-120"/>
                <a:ea typeface="微軟正黑體" panose="020B0604030504040204" pitchFamily="34" charset="-120"/>
              </a:rPr>
              <a:t>：用</a:t>
            </a:r>
            <a:r>
              <a:rPr lang="en-US" altLang="zh-TW" sz="2000" dirty="0">
                <a:latin typeface="微軟正黑體" panose="020B0604030504040204" pitchFamily="34" charset="-120"/>
                <a:ea typeface="微軟正黑體" panose="020B0604030504040204" pitchFamily="34" charset="-120"/>
              </a:rPr>
              <a:t> Forward selection</a:t>
            </a:r>
            <a:r>
              <a:rPr lang="zh-TW" altLang="en-US" sz="2000" dirty="0">
                <a:latin typeface="微軟正黑體" panose="020B0604030504040204" pitchFamily="34" charset="-120"/>
                <a:ea typeface="微軟正黑體" panose="020B0604030504040204" pitchFamily="34" charset="-120"/>
              </a:rPr>
              <a:t>選出三個變數進入模型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，而後使用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評估加入的</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前兩個變數是否需要被剔除，如有，則剔除兩</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者中最沒顯著增加模型解釋力的變數，隨後從</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沒加入模型的變數當中選出最能增加模型解釋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力的變數加入，利用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除變數，直到無變數可進入模型或被剔除。</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其中</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問世前，是篩選變數最常用的方法。</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F0248B9F-A4FD-9180-E3E4-B51B3FDFC7B4}"/>
              </a:ext>
            </a:extLst>
          </p:cNvPr>
          <p:cNvSpPr>
            <a:spLocks noGrp="1"/>
          </p:cNvSpPr>
          <p:nvPr>
            <p:ph type="sldNum" sz="quarter" idx="12"/>
          </p:nvPr>
        </p:nvSpPr>
        <p:spPr/>
        <p:txBody>
          <a:bodyPr/>
          <a:lstStyle/>
          <a:p>
            <a:fld id="{C3836E5B-D4B7-FA44-A0C9-2630295C2636}" type="slidenum">
              <a:rPr kumimoji="1" lang="zh-TW" altLang="en-US" smtClean="0"/>
              <a:t>21</a:t>
            </a:fld>
            <a:endParaRPr kumimoji="1" lang="zh-TW" altLang="en-US"/>
          </a:p>
        </p:txBody>
      </p:sp>
    </p:spTree>
    <p:extLst>
      <p:ext uri="{BB962C8B-B14F-4D97-AF65-F5344CB8AC3E}">
        <p14:creationId xmlns:p14="http://schemas.microsoft.com/office/powerpoint/2010/main" val="104000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Ridge regression ( </a:t>
            </a:r>
            <a:r>
              <a:rPr lang="zh-TW" altLang="en-US" sz="3200" b="1" dirty="0">
                <a:latin typeface="微軟正黑體" panose="020B0604030504040204" pitchFamily="34" charset="-120"/>
                <a:ea typeface="微軟正黑體" panose="020B0604030504040204" pitchFamily="34" charset="-120"/>
              </a:rPr>
              <a:t>嶺迴歸</a:t>
            </a:r>
            <a:r>
              <a:rPr lang="en-US" altLang="zh-TW" sz="3200" b="1" dirty="0">
                <a:latin typeface="微軟正黑體" panose="020B0604030504040204" pitchFamily="34" charset="-120"/>
                <a:ea typeface="微軟正黑體" panose="020B0604030504040204" pitchFamily="34" charset="-120"/>
              </a:rPr>
              <a:t> )</a:t>
            </a:r>
            <a:endParaRPr lang="zh-TW" altLang="en-US" sz="3200" b="1"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85A531C0-633F-49E9-9A37-E4B6BEE259AE}"/>
              </a:ext>
            </a:extLst>
          </p:cNvPr>
          <p:cNvSpPr txBox="1"/>
          <p:nvPr/>
        </p:nvSpPr>
        <p:spPr>
          <a:xfrm>
            <a:off x="748742" y="1752599"/>
            <a:ext cx="10895483" cy="3477875"/>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：將所有採用的迴歸係數之平方和縮至小於你所定的固定值來減少</a:t>
            </a:r>
            <a:r>
              <a:rPr lang="en-US" altLang="zh-TW" sz="2000" dirty="0">
                <a:latin typeface="微軟正黑體" panose="020B0604030504040204" pitchFamily="34" charset="-120"/>
                <a:ea typeface="微軟正黑體" panose="020B0604030504040204" pitchFamily="34" charset="-120"/>
              </a:rPr>
              <a:t>overfitting</a:t>
            </a:r>
          </a:p>
          <a:p>
            <a:r>
              <a:rPr lang="zh-TW" altLang="en-US" sz="2000" dirty="0">
                <a:latin typeface="微軟正黑體" panose="020B0604030504040204" pitchFamily="34" charset="-120"/>
                <a:ea typeface="微軟正黑體" panose="020B0604030504040204" pitchFamily="34" charset="-120"/>
              </a:rPr>
              <a:t>                                   的情況從而改善預測誤差，但是值得一提的是</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只是縮小迴</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歸係數，而不是將迴歸係數壓縮至</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在結合了</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及進行調整之後，誕生了</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6" name="圖片 5" descr="一張含有 文字, 時鐘 的圖片&#10;&#10;自動產生的描述">
            <a:extLst>
              <a:ext uri="{FF2B5EF4-FFF2-40B4-BE49-F238E27FC236}">
                <a16:creationId xmlns:a16="http://schemas.microsoft.com/office/drawing/2014/main" id="{5F9AC656-C729-4830-BA3F-8AAC39A32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126" y="3491536"/>
            <a:ext cx="3290714" cy="819206"/>
          </a:xfrm>
          <a:prstGeom prst="rect">
            <a:avLst/>
          </a:prstGeom>
        </p:spPr>
      </p:pic>
      <p:sp>
        <p:nvSpPr>
          <p:cNvPr id="3" name="投影片編號版面配置區 2">
            <a:extLst>
              <a:ext uri="{FF2B5EF4-FFF2-40B4-BE49-F238E27FC236}">
                <a16:creationId xmlns:a16="http://schemas.microsoft.com/office/drawing/2014/main" id="{79E7C57B-7521-482B-5D34-CAA2FD9C40D4}"/>
              </a:ext>
            </a:extLst>
          </p:cNvPr>
          <p:cNvSpPr>
            <a:spLocks noGrp="1"/>
          </p:cNvSpPr>
          <p:nvPr>
            <p:ph type="sldNum" sz="quarter" idx="12"/>
          </p:nvPr>
        </p:nvSpPr>
        <p:spPr/>
        <p:txBody>
          <a:bodyPr/>
          <a:lstStyle/>
          <a:p>
            <a:fld id="{C3836E5B-D4B7-FA44-A0C9-2630295C2636}" type="slidenum">
              <a:rPr kumimoji="1" lang="zh-TW" altLang="en-US" smtClean="0"/>
              <a:t>22</a:t>
            </a:fld>
            <a:endParaRPr kumimoji="1" lang="zh-TW" altLang="en-US"/>
          </a:p>
        </p:txBody>
      </p:sp>
    </p:spTree>
    <p:extLst>
      <p:ext uri="{BB962C8B-B14F-4D97-AF65-F5344CB8AC3E}">
        <p14:creationId xmlns:p14="http://schemas.microsoft.com/office/powerpoint/2010/main" val="1312432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LASSO</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LASSO</a:t>
            </a:r>
          </a:p>
        </p:txBody>
      </p:sp>
      <p:sp>
        <p:nvSpPr>
          <p:cNvPr id="2" name="文字方塊 1">
            <a:extLst>
              <a:ext uri="{FF2B5EF4-FFF2-40B4-BE49-F238E27FC236}">
                <a16:creationId xmlns:a16="http://schemas.microsoft.com/office/drawing/2014/main" id="{5B5D73E2-815F-4AF3-B6CC-7A8C402202F5}"/>
              </a:ext>
            </a:extLst>
          </p:cNvPr>
          <p:cNvSpPr txBox="1"/>
          <p:nvPr/>
        </p:nvSpPr>
        <p:spPr>
          <a:xfrm>
            <a:off x="748742" y="1305468"/>
            <a:ext cx="11306300" cy="4708981"/>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：強制讓迴歸係數絕對值之和小於某固定值，可能會強制一些迴歸係數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，有效地讓模型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變得更簡單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更少預測因子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，而在使用適應性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p:txBody>
      </p:sp>
      <p:pic>
        <p:nvPicPr>
          <p:cNvPr id="4" name="圖片 3" descr="一張含有 文字 的圖片&#10;&#10;自動產生的描述">
            <a:extLst>
              <a:ext uri="{FF2B5EF4-FFF2-40B4-BE49-F238E27FC236}">
                <a16:creationId xmlns:a16="http://schemas.microsoft.com/office/drawing/2014/main" id="{FC9F1A3B-52F9-4DEC-B664-CDA329B1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33" y="2736629"/>
            <a:ext cx="3413161" cy="825313"/>
          </a:xfrm>
          <a:prstGeom prst="rect">
            <a:avLst/>
          </a:prstGeom>
        </p:spPr>
      </p:pic>
      <p:pic>
        <p:nvPicPr>
          <p:cNvPr id="6" name="圖片 5" descr="一張含有 文字, 手錶 的圖片&#10;&#10;自動產生的描述">
            <a:extLst>
              <a:ext uri="{FF2B5EF4-FFF2-40B4-BE49-F238E27FC236}">
                <a16:creationId xmlns:a16="http://schemas.microsoft.com/office/drawing/2014/main" id="{FF6BBDC6-2B4B-4A94-848C-61B632F26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220" y="5256565"/>
            <a:ext cx="5102600" cy="718875"/>
          </a:xfrm>
          <a:prstGeom prst="rect">
            <a:avLst/>
          </a:prstGeom>
        </p:spPr>
      </p:pic>
      <p:sp>
        <p:nvSpPr>
          <p:cNvPr id="3" name="投影片編號版面配置區 2">
            <a:extLst>
              <a:ext uri="{FF2B5EF4-FFF2-40B4-BE49-F238E27FC236}">
                <a16:creationId xmlns:a16="http://schemas.microsoft.com/office/drawing/2014/main" id="{6E4B2CF3-1290-553A-9B6A-240C8733B681}"/>
              </a:ext>
            </a:extLst>
          </p:cNvPr>
          <p:cNvSpPr>
            <a:spLocks noGrp="1"/>
          </p:cNvSpPr>
          <p:nvPr>
            <p:ph type="sldNum" sz="quarter" idx="12"/>
          </p:nvPr>
        </p:nvSpPr>
        <p:spPr/>
        <p:txBody>
          <a:bodyPr/>
          <a:lstStyle/>
          <a:p>
            <a:fld id="{C3836E5B-D4B7-FA44-A0C9-2630295C2636}" type="slidenum">
              <a:rPr kumimoji="1" lang="zh-TW" altLang="en-US" smtClean="0"/>
              <a:t>23</a:t>
            </a:fld>
            <a:endParaRPr kumimoji="1" lang="zh-TW" altLang="en-US"/>
          </a:p>
        </p:txBody>
      </p:sp>
    </p:spTree>
    <p:extLst>
      <p:ext uri="{BB962C8B-B14F-4D97-AF65-F5344CB8AC3E}">
        <p14:creationId xmlns:p14="http://schemas.microsoft.com/office/powerpoint/2010/main" val="398497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Elastic net</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Elastic net</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0992112" cy="5940088"/>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：實行</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會有侷限性，例如：在</a:t>
                </a: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大、</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小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高維數據、樣本數少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最多選擇</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個變數，如果多個高度相關的變數，則</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僅會選擇那其中</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的一個變數而忽略其他變數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因高度相關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，為了克服這些情況，</a:t>
                </a:r>
                <a:r>
                  <a:rPr lang="en-US" altLang="zh-TW" sz="2000" dirty="0">
                    <a:latin typeface="微軟正黑體" panose="020B0604030504040204" pitchFamily="34" charset="-120"/>
                    <a:ea typeface="微軟正黑體" panose="020B0604030504040204" pitchFamily="34" charset="-120"/>
                  </a:rPr>
                  <a:t> Elastic net</a:t>
                </a:r>
                <a:r>
                  <a:rPr lang="zh-TW" altLang="en-US" sz="2000" dirty="0">
                    <a:latin typeface="微軟正黑體" panose="020B0604030504040204" pitchFamily="34" charset="-120"/>
                    <a:ea typeface="微軟正黑體" panose="020B0604030504040204" pitchFamily="34" charset="-120"/>
                  </a:rPr>
                  <a:t>加入</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了</a:t>
                </a:r>
                <a:r>
                  <a:rPr lang="en-US" altLang="zh-TW" sz="2000" dirty="0">
                    <a:latin typeface="微軟正黑體" panose="020B0604030504040204" pitchFamily="34" charset="-120"/>
                    <a:ea typeface="微軟正黑體" panose="020B0604030504040204" pitchFamily="34" charset="-120"/>
                  </a:rPr>
                  <a:t>Quadratic form</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smtClean="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b="0" i="1" dirty="0" smtClean="0">
                        <a:latin typeface="Cambria Math" panose="02040503050406030204" pitchFamily="18" charset="0"/>
                      </a:rPr>
                      <m:t>0</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的情況下，目標函數會優先壓縮該迴歸係數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而在使用適應性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 name="文字方塊 1">
                <a:extLst>
                  <a:ext uri="{FF2B5EF4-FFF2-40B4-BE49-F238E27FC236}">
                    <a16:creationId xmlns:a16="http://schemas.microsoft.com/office/drawing/2014/main" id="{91487D6F-A21A-4BE1-A765-781017CD4164}"/>
                  </a:ext>
                </a:extLst>
              </p:cNvPr>
              <p:cNvSpPr txBox="1">
                <a:spLocks noRot="1" noChangeAspect="1" noMove="1" noResize="1" noEditPoints="1" noAdjustHandles="1" noChangeArrowheads="1" noChangeShapeType="1" noTextEdit="1"/>
              </p:cNvSpPr>
              <p:nvPr/>
            </p:nvSpPr>
            <p:spPr>
              <a:xfrm>
                <a:off x="827314" y="1382486"/>
                <a:ext cx="10992112" cy="5940088"/>
              </a:xfrm>
              <a:prstGeom prst="rect">
                <a:avLst/>
              </a:prstGeom>
              <a:blipFill>
                <a:blip r:embed="rId3"/>
                <a:stretch>
                  <a:fillRect l="-610" t="-61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EE1BFB2-E992-4C1A-AD0B-068436D9F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03" y="3505202"/>
            <a:ext cx="4345794" cy="879662"/>
          </a:xfrm>
          <a:prstGeom prst="rect">
            <a:avLst/>
          </a:prstGeom>
        </p:spPr>
      </p:pic>
      <p:sp>
        <p:nvSpPr>
          <p:cNvPr id="3" name="投影片編號版面配置區 2">
            <a:extLst>
              <a:ext uri="{FF2B5EF4-FFF2-40B4-BE49-F238E27FC236}">
                <a16:creationId xmlns:a16="http://schemas.microsoft.com/office/drawing/2014/main" id="{87E4BC60-355F-F9FF-74DF-A1D611C5F11D}"/>
              </a:ext>
            </a:extLst>
          </p:cNvPr>
          <p:cNvSpPr>
            <a:spLocks noGrp="1"/>
          </p:cNvSpPr>
          <p:nvPr>
            <p:ph type="sldNum" sz="quarter" idx="12"/>
          </p:nvPr>
        </p:nvSpPr>
        <p:spPr/>
        <p:txBody>
          <a:bodyPr/>
          <a:lstStyle/>
          <a:p>
            <a:fld id="{C3836E5B-D4B7-FA44-A0C9-2630295C2636}" type="slidenum">
              <a:rPr kumimoji="1" lang="zh-TW" altLang="en-US" smtClean="0"/>
              <a:t>24</a:t>
            </a:fld>
            <a:endParaRPr kumimoji="1" lang="zh-TW" altLang="en-US"/>
          </a:p>
        </p:txBody>
      </p:sp>
    </p:spTree>
    <p:extLst>
      <p:ext uri="{BB962C8B-B14F-4D97-AF65-F5344CB8AC3E}">
        <p14:creationId xmlns:p14="http://schemas.microsoft.com/office/powerpoint/2010/main" val="297105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參考網址</a:t>
            </a:r>
          </a:p>
        </p:txBody>
      </p:sp>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84731" cy="707886"/>
          </a:xfrm>
          <a:prstGeom prst="rect">
            <a:avLst/>
          </a:prstGeom>
          <a:noFill/>
        </p:spPr>
        <p:txBody>
          <a:bodyPr wrap="none" rtlCol="0">
            <a:spAutoFit/>
          </a:bodyPr>
          <a:lstStyle/>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CCEE0E7B-AD31-4A68-A1EF-5AB448FCE438}"/>
              </a:ext>
            </a:extLst>
          </p:cNvPr>
          <p:cNvSpPr txBox="1"/>
          <p:nvPr/>
        </p:nvSpPr>
        <p:spPr>
          <a:xfrm>
            <a:off x="827314" y="1071801"/>
            <a:ext cx="10702053" cy="5786199"/>
          </a:xfrm>
          <a:prstGeom prst="rect">
            <a:avLst/>
          </a:prstGeom>
          <a:noFill/>
        </p:spPr>
        <p:txBody>
          <a:bodyPr wrap="square" rtlCol="0">
            <a:spAutoFit/>
          </a:bodyPr>
          <a:lstStyle/>
          <a:p>
            <a:r>
              <a:rPr lang="en-US" altLang="zh-TW" sz="1600" i="0" dirty="0">
                <a:solidFill>
                  <a:srgbClr val="000000"/>
                </a:solidFill>
                <a:effectLst/>
                <a:latin typeface="微軟正黑體" panose="020B0604030504040204" pitchFamily="34" charset="-120"/>
                <a:ea typeface="微軟正黑體" panose="020B0604030504040204" pitchFamily="34" charset="-120"/>
              </a:rPr>
              <a:t>Stepwise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3"/>
              </a:rPr>
              <a:t>https://en.wikipedia.org/wiki/Stepwise_regression</a:t>
            </a:r>
            <a:r>
              <a:rPr lang="zh-TW" altLang="en-US" sz="1600" i="0" dirty="0">
                <a:solidFill>
                  <a:srgbClr val="000000"/>
                </a:solidFill>
                <a:effectLst/>
                <a:latin typeface="微軟正黑體" panose="020B0604030504040204" pitchFamily="34" charset="-120"/>
                <a:ea typeface="微軟正黑體" panose="020B0604030504040204" pitchFamily="34" charset="-120"/>
                <a:hlinkClick r:id="rId3"/>
              </a:rPr>
              <a:t> </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en-US" sz="1600" i="0" dirty="0">
                <a:solidFill>
                  <a:srgbClr val="292929"/>
                </a:solidFill>
                <a:effectLst/>
                <a:latin typeface="微軟正黑體" panose="020B0604030504040204" pitchFamily="34" charset="-120"/>
                <a:ea typeface="微軟正黑體" panose="020B0604030504040204" pitchFamily="34" charset="-120"/>
              </a:rPr>
              <a:t>特徵篩選 </a:t>
            </a:r>
            <a:r>
              <a:rPr lang="en-US" altLang="zh-TW" sz="1600" i="0" dirty="0">
                <a:solidFill>
                  <a:srgbClr val="292929"/>
                </a:solidFill>
                <a:effectLst/>
                <a:latin typeface="微軟正黑體" panose="020B0604030504040204" pitchFamily="34" charset="-120"/>
                <a:ea typeface="微軟正黑體" panose="020B0604030504040204" pitchFamily="34" charset="-120"/>
              </a:rPr>
              <a:t>— Stepwise Selection </a:t>
            </a:r>
            <a:r>
              <a:rPr lang="zh-TW" altLang="en-US" sz="1600" i="0" dirty="0">
                <a:solidFill>
                  <a:srgbClr val="292929"/>
                </a:solidFill>
                <a:effectLst/>
                <a:latin typeface="微軟正黑體" panose="020B0604030504040204" pitchFamily="34" charset="-120"/>
                <a:ea typeface="微軟正黑體" panose="020B0604030504040204" pitchFamily="34" charset="-120"/>
              </a:rPr>
              <a:t>演算法</a:t>
            </a:r>
            <a:r>
              <a:rPr lang="en-US" altLang="zh-TW" sz="1600" i="0" dirty="0">
                <a:solidFill>
                  <a:srgbClr val="292929"/>
                </a:solidFill>
                <a:effectLst/>
                <a:latin typeface="微軟正黑體" panose="020B0604030504040204" pitchFamily="34" charset="-120"/>
                <a:ea typeface="微軟正黑體" panose="020B0604030504040204" pitchFamily="34" charset="-120"/>
              </a:rPr>
              <a:t>&amp; </a:t>
            </a:r>
            <a:r>
              <a:rPr lang="en-US" altLang="zh-TW" sz="1600" i="0" dirty="0" err="1">
                <a:solidFill>
                  <a:srgbClr val="292929"/>
                </a:solidFill>
                <a:effectLst/>
                <a:latin typeface="微軟正黑體" panose="020B0604030504040204" pitchFamily="34" charset="-120"/>
                <a:ea typeface="微軟正黑體" panose="020B0604030504040204" pitchFamily="34" charset="-120"/>
              </a:rPr>
              <a:t>Stepclass</a:t>
            </a:r>
            <a:r>
              <a:rPr lang="zh-TW" altLang="en-US" sz="1600" i="0" dirty="0">
                <a:solidFill>
                  <a:srgbClr val="292929"/>
                </a:solidFill>
                <a:effectLst/>
                <a:latin typeface="微軟正黑體" panose="020B0604030504040204" pitchFamily="34" charset="-120"/>
                <a:ea typeface="微軟正黑體" panose="020B0604030504040204" pitchFamily="34" charset="-120"/>
              </a:rPr>
              <a:t>實作</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二</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4"/>
              </a:rPr>
              <a:t>https://medium.com/kkproject/%E7%89%B9%E5%BE%B5%E7%AF%A9%E9%81%B8-stepwise-selection-%E6%BC%94%E7%AE%97%E6%B3%95-stepclass%E5%AF%A6%E4%BD%9C-%E4%BA%8C-83b247b492fa</a:t>
            </a:r>
            <a:endParaRPr lang="en-US" altLang="zh-TW" sz="1600" i="0" dirty="0">
              <a:solidFill>
                <a:srgbClr val="292929"/>
              </a:solidFill>
              <a:effectLst/>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Lasso (statistics)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5"/>
              </a:rPr>
              <a:t>https://en.wikipedia.org/wiki/Lasso_(statistics)</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zh-TW" sz="1600" i="0" dirty="0">
                <a:solidFill>
                  <a:srgbClr val="000000"/>
                </a:solidFill>
                <a:effectLst/>
                <a:latin typeface="微軟正黑體" panose="020B0604030504040204" pitchFamily="34" charset="-120"/>
                <a:ea typeface="微軟正黑體" panose="020B0604030504040204" pitchFamily="34" charset="-120"/>
              </a:rPr>
              <a:t>Adaptive Elastic Net结合加速失效时间模型在亚组识别中的应用</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6"/>
              </a:rPr>
              <a:t>https://www.ncbi.nlm.nih.gov/pmc/articles/PMC6867947/</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161616"/>
                </a:solidFill>
                <a:effectLst/>
                <a:latin typeface="微軟正黑體" panose="020B0604030504040204" pitchFamily="34" charset="-120"/>
                <a:ea typeface="微軟正黑體" panose="020B0604030504040204" pitchFamily="34" charset="-120"/>
              </a:rPr>
              <a:t>偏最小平方迴歸</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7"/>
              </a:rPr>
              <a:t>https://www.ibm.com/docs/zh-tw/spss-statistics/SaaS?topic=features-partial-least-squares-regression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latin typeface="微軟正黑體" panose="020B0604030504040204" pitchFamily="34" charset="-120"/>
                <a:ea typeface="微軟正黑體" panose="020B0604030504040204" pitchFamily="34" charset="-120"/>
              </a:rPr>
              <a:t>PLS</a:t>
            </a:r>
            <a:r>
              <a:rPr lang="zh-TW" altLang="en-US" sz="1600" i="0" dirty="0">
                <a:solidFill>
                  <a:srgbClr val="000000"/>
                </a:solidFill>
                <a:latin typeface="微軟正黑體" panose="020B0604030504040204" pitchFamily="34" charset="-120"/>
                <a:ea typeface="微軟正黑體" panose="020B0604030504040204" pitchFamily="34" charset="-120"/>
              </a:rPr>
              <a:t>如何運作？</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8"/>
              </a:rPr>
              <a:t>http://plsteaching.blogspot.com/2014/06/pls-sem-algorithm.html</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Partial least squares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9"/>
              </a:rPr>
              <a:t>https://en.wikipedia.org/wiki/Partial_least_squares_regression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3D3D3D"/>
                </a:solidFill>
                <a:effectLst/>
                <a:latin typeface="微軟正黑體" panose="020B0604030504040204" pitchFamily="34" charset="-120"/>
                <a:ea typeface="微軟正黑體" panose="020B0604030504040204" pitchFamily="34" charset="-120"/>
              </a:rPr>
              <a:t>偏最小二乘法 </a:t>
            </a:r>
            <a:r>
              <a:rPr lang="en-US" altLang="zh-TW" sz="1600" i="0" dirty="0">
                <a:solidFill>
                  <a:srgbClr val="3D3D3D"/>
                </a:solidFill>
                <a:effectLst/>
                <a:latin typeface="微軟正黑體" panose="020B0604030504040204" pitchFamily="34" charset="-120"/>
                <a:ea typeface="微軟正黑體" panose="020B0604030504040204" pitchFamily="34" charset="-120"/>
              </a:rPr>
              <a:t>Partial Least Squares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0"/>
              </a:rPr>
              <a:t>https://www.twblogs.net/a/5d1122a2bd9eee1e5c820a15</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292929"/>
                </a:solidFill>
                <a:effectLst/>
                <a:latin typeface="微軟正黑體" panose="020B0604030504040204" pitchFamily="34" charset="-120"/>
                <a:ea typeface="微軟正黑體" panose="020B0604030504040204" pitchFamily="34" charset="-120"/>
              </a:rPr>
              <a:t>R</a:t>
            </a:r>
            <a:r>
              <a:rPr lang="zh-TW" altLang="en-US" sz="1600" i="0" dirty="0">
                <a:solidFill>
                  <a:srgbClr val="292929"/>
                </a:solidFill>
                <a:effectLst/>
                <a:latin typeface="微軟正黑體" panose="020B0604030504040204" pitchFamily="34" charset="-120"/>
                <a:ea typeface="微軟正黑體" panose="020B0604030504040204" pitchFamily="34" charset="-120"/>
              </a:rPr>
              <a:t>語言自學日記</a:t>
            </a:r>
            <a:r>
              <a:rPr lang="en-US" altLang="zh-TW" sz="1600" i="0" dirty="0">
                <a:solidFill>
                  <a:srgbClr val="292929"/>
                </a:solidFill>
                <a:effectLst/>
                <a:latin typeface="微軟正黑體" panose="020B0604030504040204" pitchFamily="34" charset="-120"/>
                <a:ea typeface="微軟正黑體" panose="020B0604030504040204" pitchFamily="34" charset="-120"/>
              </a:rPr>
              <a:t>(20)-</a:t>
            </a:r>
            <a:r>
              <a:rPr lang="zh-TW" altLang="en-US" sz="1600" i="0" dirty="0">
                <a:solidFill>
                  <a:srgbClr val="292929"/>
                </a:solidFill>
                <a:effectLst/>
                <a:latin typeface="微軟正黑體" panose="020B0604030504040204" pitchFamily="34" charset="-120"/>
                <a:ea typeface="微軟正黑體" panose="020B0604030504040204" pitchFamily="34" charset="-120"/>
              </a:rPr>
              <a:t>機器學習</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一</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：支持向量迴歸</a:t>
            </a:r>
            <a:r>
              <a:rPr lang="en-US" altLang="zh-TW" sz="1600" i="0" dirty="0">
                <a:solidFill>
                  <a:srgbClr val="292929"/>
                </a:solidFill>
                <a:effectLst/>
                <a:latin typeface="微軟正黑體" panose="020B0604030504040204" pitchFamily="34" charset="-120"/>
                <a:ea typeface="微軟正黑體" panose="020B0604030504040204" pitchFamily="34" charset="-120"/>
              </a:rPr>
              <a:t>(Support Vector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1"/>
              </a:rPr>
              <a:t>https://medium.com/r-%E8%AA%9E%E8%A8%80%E8%87%AA%E5%AD%B8%E7%B3%BB%E5%88%97/r%E8%AA%9E%E8%A8%80%E8%87%AA%E5%AD%B8%E6%97%A5%E8%A8%98-20-%E6%A9%9F%E5%99%A8%E5%AD%B8%E7%BF%92-%E4%B8%80-%E6%94%AF%E6%8C%81%E5%90%91%E9%87%8F%E8%BF%B4%E6%AD%B8-support-vector-regression-30cd834a918</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dirty="0">
                <a:solidFill>
                  <a:srgbClr val="212121"/>
                </a:solidFill>
                <a:effectLst/>
                <a:latin typeface="微軟正黑體" panose="020B0604030504040204" pitchFamily="34" charset="-120"/>
                <a:ea typeface="微軟正黑體" panose="020B0604030504040204" pitchFamily="34" charset="-120"/>
              </a:rPr>
              <a:t>[ML] Classification &amp; Regression Trees (CART)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2"/>
              </a:rPr>
              <a:t>https://hhtucode.blogspot.com/2013/06/ml-classification-regression-trees-cart.html?fbclid=IwAR17AEu2xXYu4d8nzHNWMgTTczownQ3fjWTKnR6HDXaW56bqfDk_AcOZOnM</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b="0" i="0" dirty="0">
                <a:solidFill>
                  <a:srgbClr val="000000"/>
                </a:solidFill>
                <a:effectLst/>
                <a:latin typeface="Open Sans" panose="020B0606030504020204" pitchFamily="34" charset="0"/>
              </a:rPr>
              <a:t>決策樹學習筆記（三）：</a:t>
            </a:r>
            <a:r>
              <a:rPr lang="en-US" altLang="zh-TW" sz="1600" b="0" i="0" dirty="0">
                <a:solidFill>
                  <a:srgbClr val="000000"/>
                </a:solidFill>
                <a:effectLst/>
                <a:latin typeface="Open Sans" panose="020B0606030504020204" pitchFamily="34" charset="0"/>
              </a:rPr>
              <a:t>CART</a:t>
            </a:r>
            <a:r>
              <a:rPr lang="zh-TW" altLang="en-US" sz="1600" b="0" i="0" dirty="0">
                <a:solidFill>
                  <a:srgbClr val="000000"/>
                </a:solidFill>
                <a:effectLst/>
                <a:latin typeface="Open Sans" panose="020B0606030504020204" pitchFamily="34" charset="0"/>
              </a:rPr>
              <a:t>算法，決策樹總結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13"/>
              </a:rPr>
              <a:t>https://kknews.cc/zh-tw/code/o5ooqm5.html?fbclid=IwAR2_xFGUd25rjKoHfiazmhzzKqF6mlx8k6JzlPfg35YS54JdG07pKO4Ssd4</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CC298773-3427-1990-1C8C-EBD90F232364}"/>
              </a:ext>
            </a:extLst>
          </p:cNvPr>
          <p:cNvSpPr>
            <a:spLocks noGrp="1"/>
          </p:cNvSpPr>
          <p:nvPr>
            <p:ph type="sldNum" sz="quarter" idx="12"/>
          </p:nvPr>
        </p:nvSpPr>
        <p:spPr/>
        <p:txBody>
          <a:bodyPr/>
          <a:lstStyle/>
          <a:p>
            <a:fld id="{C3836E5B-D4B7-FA44-A0C9-2630295C2636}" type="slidenum">
              <a:rPr kumimoji="1" lang="zh-TW" altLang="en-US" smtClean="0"/>
              <a:t>25</a:t>
            </a:fld>
            <a:endParaRPr kumimoji="1" lang="zh-TW" altLang="en-US"/>
          </a:p>
        </p:txBody>
      </p:sp>
    </p:spTree>
    <p:extLst>
      <p:ext uri="{BB962C8B-B14F-4D97-AF65-F5344CB8AC3E}">
        <p14:creationId xmlns:p14="http://schemas.microsoft.com/office/powerpoint/2010/main" val="3239494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lang="zh-TW" altLang="en-US" sz="4800" dirty="0">
                <a:latin typeface="+mn-ea"/>
              </a:rPr>
              <a:t>關鍵文獻回顧</a:t>
            </a:r>
            <a:r>
              <a:rPr lang="en-US" altLang="zh-TW" sz="4800" dirty="0">
                <a:latin typeface="+mn-ea"/>
              </a:rPr>
              <a:t>-</a:t>
            </a:r>
            <a:r>
              <a:rPr lang="en" altLang="zh-TW" sz="4800" dirty="0"/>
              <a:t> Pena_etal_2019</a:t>
            </a:r>
          </a:p>
        </p:txBody>
      </p:sp>
      <p:sp>
        <p:nvSpPr>
          <p:cNvPr id="3" name="投影片編號版面配置區 2">
            <a:extLst>
              <a:ext uri="{FF2B5EF4-FFF2-40B4-BE49-F238E27FC236}">
                <a16:creationId xmlns:a16="http://schemas.microsoft.com/office/drawing/2014/main" id="{BC789BEE-04EC-F94B-CDD0-5DB4D83F3365}"/>
              </a:ext>
            </a:extLst>
          </p:cNvPr>
          <p:cNvSpPr>
            <a:spLocks noGrp="1"/>
          </p:cNvSpPr>
          <p:nvPr>
            <p:ph type="sldNum" sz="quarter" idx="12"/>
          </p:nvPr>
        </p:nvSpPr>
        <p:spPr/>
        <p:txBody>
          <a:bodyPr/>
          <a:lstStyle/>
          <a:p>
            <a:fld id="{C3836E5B-D4B7-FA44-A0C9-2630295C2636}" type="slidenum">
              <a:rPr kumimoji="1" lang="zh-TW" altLang="en-US" smtClean="0"/>
              <a:t>26</a:t>
            </a:fld>
            <a:endParaRPr kumimoji="1" lang="zh-TW" altLang="en-US"/>
          </a:p>
        </p:txBody>
      </p:sp>
    </p:spTree>
    <p:extLst>
      <p:ext uri="{BB962C8B-B14F-4D97-AF65-F5344CB8AC3E}">
        <p14:creationId xmlns:p14="http://schemas.microsoft.com/office/powerpoint/2010/main" val="3073944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在煉鐵及煉鋼產業中，燃料的使用是一件非常重要的問題，本論文想探討如何最小化生產端與消耗端的不平衡以及最大化能源的經濟使用效率，想使氣體儲存槽的液位在安全範圍內避免氣體過多需要排燒或過少導致供不應求。</a:t>
            </a:r>
            <a:endParaRPr lang="en-US" altLang="zh-TW" sz="20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1D352D67-83EC-91D7-49FB-9E2017338F26}"/>
              </a:ext>
            </a:extLst>
          </p:cNvPr>
          <p:cNvPicPr>
            <a:picLocks noChangeAspect="1"/>
          </p:cNvPicPr>
          <p:nvPr/>
        </p:nvPicPr>
        <p:blipFill>
          <a:blip r:embed="rId3"/>
          <a:stretch>
            <a:fillRect/>
          </a:stretch>
        </p:blipFill>
        <p:spPr>
          <a:xfrm>
            <a:off x="1894409" y="2909047"/>
            <a:ext cx="6852667" cy="3274726"/>
          </a:xfrm>
          <a:prstGeom prst="rect">
            <a:avLst/>
          </a:prstGeom>
        </p:spPr>
      </p:pic>
      <p:sp>
        <p:nvSpPr>
          <p:cNvPr id="8" name="文字方塊 7">
            <a:extLst>
              <a:ext uri="{FF2B5EF4-FFF2-40B4-BE49-F238E27FC236}">
                <a16:creationId xmlns:a16="http://schemas.microsoft.com/office/drawing/2014/main" id="{260E984D-88CE-9AA0-A8B8-B33404B6F407}"/>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問題描述</a:t>
            </a:r>
          </a:p>
        </p:txBody>
      </p:sp>
      <p:sp>
        <p:nvSpPr>
          <p:cNvPr id="4" name="投影片編號版面配置區 3">
            <a:extLst>
              <a:ext uri="{FF2B5EF4-FFF2-40B4-BE49-F238E27FC236}">
                <a16:creationId xmlns:a16="http://schemas.microsoft.com/office/drawing/2014/main" id="{0985311F-C515-C096-E98F-1F4B33E26DA3}"/>
              </a:ext>
            </a:extLst>
          </p:cNvPr>
          <p:cNvSpPr>
            <a:spLocks noGrp="1"/>
          </p:cNvSpPr>
          <p:nvPr>
            <p:ph type="sldNum" sz="quarter" idx="12"/>
          </p:nvPr>
        </p:nvSpPr>
        <p:spPr/>
        <p:txBody>
          <a:bodyPr/>
          <a:lstStyle/>
          <a:p>
            <a:fld id="{C3836E5B-D4B7-FA44-A0C9-2630295C2636}" type="slidenum">
              <a:rPr kumimoji="1" lang="zh-TW" altLang="en-US" smtClean="0"/>
              <a:t>27</a:t>
            </a:fld>
            <a:endParaRPr kumimoji="1" lang="zh-TW" altLang="en-US"/>
          </a:p>
        </p:txBody>
      </p:sp>
    </p:spTree>
    <p:extLst>
      <p:ext uri="{BB962C8B-B14F-4D97-AF65-F5344CB8AC3E}">
        <p14:creationId xmlns:p14="http://schemas.microsoft.com/office/powerpoint/2010/main" val="409486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研究方法</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Rolling horizon algorithm</a:t>
            </a:r>
            <a:r>
              <a:rPr lang="zh-TW" altLang="en-US" sz="2000" dirty="0">
                <a:latin typeface="微軟正黑體" panose="020B0604030504040204" pitchFamily="34" charset="-120"/>
                <a:ea typeface="微軟正黑體" panose="020B0604030504040204" pitchFamily="34" charset="-120"/>
              </a:rPr>
              <a:t>最佳化能源使用效率。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Holt-Winters method </a:t>
            </a:r>
            <a:r>
              <a:rPr lang="zh-TW" altLang="en-US" sz="2000" dirty="0">
                <a:latin typeface="微軟正黑體" panose="020B0604030504040204" pitchFamily="34" charset="-120"/>
                <a:ea typeface="微軟正黑體" panose="020B0604030504040204" pitchFamily="34" charset="-120"/>
              </a:rPr>
              <a:t>分析下游工廠使用燃燒燃料情況。</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分析</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a:t>
            </a:r>
            <a:r>
              <a:rPr lang="zh-TW" altLang="en-US" sz="2000" dirty="0">
                <a:latin typeface="微軟正黑體" panose="020B0604030504040204" pitchFamily="34" charset="-120"/>
              </a:rPr>
              <a:t>。</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rPr>
              <a:t>使用</a:t>
            </a:r>
            <a:r>
              <a:rPr lang="en-US" altLang="zh-TW" sz="2000" dirty="0">
                <a:latin typeface="微軟正黑體" panose="020B0604030504040204" pitchFamily="34" charset="-120"/>
              </a:rPr>
              <a:t>Heuristic method</a:t>
            </a:r>
            <a:r>
              <a:rPr lang="zh-TW" altLang="en-US" sz="2000" dirty="0">
                <a:latin typeface="微軟正黑體" panose="020B0604030504040204" pitchFamily="34" charset="-120"/>
              </a:rPr>
              <a:t>分析</a:t>
            </a:r>
            <a:r>
              <a:rPr lang="en-US" altLang="zh-TW" sz="2000" dirty="0">
                <a:latin typeface="微軟正黑體" panose="020B0604030504040204" pitchFamily="34" charset="-120"/>
              </a:rPr>
              <a:t>LDG</a:t>
            </a:r>
            <a:r>
              <a:rPr lang="zh-TW" altLang="en-US" sz="2000" dirty="0">
                <a:latin typeface="微軟正黑體" panose="020B0604030504040204" pitchFamily="34" charset="-120"/>
              </a:rPr>
              <a:t>氣體產量。</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透過</a:t>
            </a:r>
            <a:r>
              <a:rPr lang="en-US" altLang="zh-TW" sz="2000" dirty="0">
                <a:latin typeface="微軟正黑體" panose="020B0604030504040204" pitchFamily="34" charset="-120"/>
                <a:ea typeface="微軟正黑體" panose="020B0604030504040204" pitchFamily="34" charset="-120"/>
              </a:rPr>
              <a:t>Computation simulation </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1FE460A-E26D-B1C4-CBDB-0EF541FDB32B}"/>
              </a:ext>
            </a:extLst>
          </p:cNvPr>
          <p:cNvSpPr>
            <a:spLocks noGrp="1"/>
          </p:cNvSpPr>
          <p:nvPr>
            <p:ph type="sldNum" sz="quarter" idx="12"/>
          </p:nvPr>
        </p:nvSpPr>
        <p:spPr/>
        <p:txBody>
          <a:bodyPr/>
          <a:lstStyle/>
          <a:p>
            <a:fld id="{C3836E5B-D4B7-FA44-A0C9-2630295C2636}" type="slidenum">
              <a:rPr kumimoji="1" lang="zh-TW" altLang="en-US" smtClean="0"/>
              <a:t>28</a:t>
            </a:fld>
            <a:endParaRPr kumimoji="1" lang="zh-TW" altLang="en-US"/>
          </a:p>
        </p:txBody>
      </p:sp>
    </p:spTree>
    <p:extLst>
      <p:ext uri="{BB962C8B-B14F-4D97-AF65-F5344CB8AC3E}">
        <p14:creationId xmlns:p14="http://schemas.microsoft.com/office/powerpoint/2010/main" val="521894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群組 23">
            <a:extLst>
              <a:ext uri="{FF2B5EF4-FFF2-40B4-BE49-F238E27FC236}">
                <a16:creationId xmlns:a16="http://schemas.microsoft.com/office/drawing/2014/main" id="{6C19B18A-D9F7-707C-836B-79D3D3F652BB}"/>
              </a:ext>
            </a:extLst>
          </p:cNvPr>
          <p:cNvGrpSpPr/>
          <p:nvPr/>
        </p:nvGrpSpPr>
        <p:grpSpPr>
          <a:xfrm>
            <a:off x="610829" y="970394"/>
            <a:ext cx="11581171" cy="5638524"/>
            <a:chOff x="-191272" y="976531"/>
            <a:chExt cx="11829088" cy="5638524"/>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E7CE794-A90D-A4EC-306D-D875673ADE24}"/>
                    </a:ext>
                  </a:extLst>
                </p:cNvPr>
                <p:cNvSpPr/>
                <p:nvPr/>
              </p:nvSpPr>
              <p:spPr>
                <a:xfrm>
                  <a:off x="-191272" y="976531"/>
                  <a:ext cx="6981367" cy="9699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Set the initial time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 , </m:t>
                      </m:r>
                    </m:oMath>
                  </a14:m>
                  <a:r>
                    <a:rPr lang="en-US" altLang="zh-TW" dirty="0">
                      <a:latin typeface="微軟正黑體" panose="020B0604030504040204" pitchFamily="34" charset="-120"/>
                    </a:rPr>
                    <a:t>control horizon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oMath>
                  </a14:m>
                  <a:r>
                    <a:rPr lang="en-US" altLang="zh-TW" dirty="0">
                      <a:latin typeface="微軟正黑體" panose="020B0604030504040204" pitchFamily="34" charset="-120"/>
                    </a:rPr>
                    <a:t> and</a:t>
                  </a:r>
                  <a:r>
                    <a:rPr lang="en-US" altLang="zh-TW" b="1" dirty="0">
                      <a:latin typeface="微軟正黑體" panose="020B0604030504040204" pitchFamily="34" charset="-120"/>
                    </a:rPr>
                    <a:t> </a:t>
                  </a:r>
                  <a:r>
                    <a:rPr lang="en-US" altLang="zh-TW" dirty="0">
                      <a:latin typeface="微軟正黑體" panose="020B0604030504040204" pitchFamily="34" charset="-120"/>
                    </a:rPr>
                    <a:t>sample interval </a:t>
                  </a:r>
                  <a14:m>
                    <m:oMath xmlns:m="http://schemas.openxmlformats.org/officeDocument/2006/math">
                      <m:r>
                        <a:rPr lang="en-US" altLang="zh-TW" i="1" dirty="0" smtClean="0">
                          <a:latin typeface="Cambria Math" panose="02040503050406030204" pitchFamily="18" charset="0"/>
                        </a:rPr>
                        <m:t>𝑇</m:t>
                      </m:r>
                    </m:oMath>
                  </a14:m>
                  <a:r>
                    <a:rPr lang="en-US" altLang="zh-TW" dirty="0">
                      <a:latin typeface="微軟正黑體" panose="020B0604030504040204" pitchFamily="34" charset="-120"/>
                    </a:rPr>
                    <a:t>. </a:t>
                  </a:r>
                  <a:br>
                    <a:rPr lang="en-US" altLang="zh-TW" dirty="0">
                      <a:latin typeface="微軟正黑體" panose="020B0604030504040204" pitchFamily="34" charset="-120"/>
                    </a:rPr>
                  </a:br>
                  <a:r>
                    <a:rPr lang="en-US" altLang="zh-TW" dirty="0">
                      <a:latin typeface="微軟正黑體" panose="020B0604030504040204" pitchFamily="34" charset="-120"/>
                    </a:rPr>
                    <a:t>Give scheduling and forecasting time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 ,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𝑓</m:t>
                          </m:r>
                        </m:sub>
                      </m:sSub>
                    </m:oMath>
                  </a14:m>
                  <a:r>
                    <a:rPr lang="en-US" altLang="zh-TW" dirty="0">
                      <a:latin typeface="微軟正黑體" panose="020B0604030504040204" pitchFamily="34" charset="-120"/>
                    </a:rPr>
                    <a:t> respectively. Calculate the number of iterations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lang="en-US" altLang="zh-TW" dirty="0">
                      <a:latin typeface="微軟正黑體" panose="020B0604030504040204" pitchFamily="34" charset="-120"/>
                    </a:rPr>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=0.</m:t>
                      </m:r>
                    </m:oMath>
                  </a14:m>
                  <a:endParaRPr lang="zh-TW" altLang="en-US" dirty="0">
                    <a:latin typeface="微軟正黑體" panose="020B0604030504040204" pitchFamily="34" charset="-120"/>
                  </a:endParaRPr>
                </a:p>
              </p:txBody>
            </p:sp>
          </mc:Choice>
          <mc:Fallback xmlns="">
            <p:sp>
              <p:nvSpPr>
                <p:cNvPr id="2" name="矩形 1">
                  <a:extLst>
                    <a:ext uri="{FF2B5EF4-FFF2-40B4-BE49-F238E27FC236}">
                      <a16:creationId xmlns:a16="http://schemas.microsoft.com/office/drawing/2014/main" id="{6E7CE794-A90D-A4EC-306D-D875673ADE24}"/>
                    </a:ext>
                  </a:extLst>
                </p:cNvPr>
                <p:cNvSpPr>
                  <a:spLocks noRot="1" noChangeAspect="1" noMove="1" noResize="1" noEditPoints="1" noAdjustHandles="1" noChangeArrowheads="1" noChangeShapeType="1" noTextEdit="1"/>
                </p:cNvSpPr>
                <p:nvPr/>
              </p:nvSpPr>
              <p:spPr>
                <a:xfrm>
                  <a:off x="-191272" y="976531"/>
                  <a:ext cx="6981367" cy="969937"/>
                </a:xfrm>
                <a:prstGeom prst="rect">
                  <a:avLst/>
                </a:prstGeom>
                <a:blipFill>
                  <a:blip r:embed="rId3"/>
                  <a:stretch>
                    <a:fillRect t="-1266" r="-741" b="-6329"/>
                  </a:stretch>
                </a:blipFill>
                <a:ln>
                  <a:solidFill>
                    <a:schemeClr val="tx1"/>
                  </a:solidFill>
                </a:ln>
              </p:spPr>
              <p:txBody>
                <a:bodyPr/>
                <a:lstStyle/>
                <a:p>
                  <a:r>
                    <a:rPr lang="zh-TW" altLang="en-US">
                      <a:noFill/>
                    </a:rPr>
                    <a:t> </a:t>
                  </a:r>
                </a:p>
              </p:txBody>
            </p:sp>
          </mc:Fallback>
        </mc:AlternateContent>
        <p:sp>
          <p:nvSpPr>
            <p:cNvPr id="3" name="向下箭號 2">
              <a:extLst>
                <a:ext uri="{FF2B5EF4-FFF2-40B4-BE49-F238E27FC236}">
                  <a16:creationId xmlns:a16="http://schemas.microsoft.com/office/drawing/2014/main" id="{D75F0FBA-6B0A-D438-AABB-C932E4FB323B}"/>
                </a:ext>
              </a:extLst>
            </p:cNvPr>
            <p:cNvSpPr/>
            <p:nvPr/>
          </p:nvSpPr>
          <p:spPr>
            <a:xfrm>
              <a:off x="2971799" y="1993994"/>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4734849-C990-57EA-F5C4-182E6799B7C1}"/>
                    </a:ext>
                  </a:extLst>
                </p:cNvPr>
                <p:cNvSpPr/>
                <p:nvPr/>
              </p:nvSpPr>
              <p:spPr>
                <a:xfrm>
                  <a:off x="-191272" y="2589088"/>
                  <a:ext cx="6981367" cy="969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Given the historical data until the actual time </a:t>
                  </a:r>
                  <a:r>
                    <a:rPr kumimoji="1" lang="en-US" altLang="zh-TW" dirty="0"/>
                    <a:t> </a:t>
                  </a:r>
                  <a14:m>
                    <m:oMath xmlns:m="http://schemas.openxmlformats.org/officeDocument/2006/math">
                      <m:r>
                        <m:rPr>
                          <m:sty m:val="p"/>
                        </m:rPr>
                        <a:rPr kumimoji="1" lang="en-US" altLang="zh-TW">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oMath>
                  </a14:m>
                  <a:endParaRPr lang="en-US" altLang="zh-TW" dirty="0">
                    <a:latin typeface="微軟正黑體" panose="020B0604030504040204" pitchFamily="34" charset="-120"/>
                  </a:endParaRPr>
                </a:p>
                <a:p>
                  <a:pPr algn="ctr"/>
                  <a:r>
                    <a:rPr lang="en-US" altLang="zh-TW" dirty="0">
                      <a:latin typeface="微軟正黑體" panose="020B0604030504040204" pitchFamily="34" charset="-120"/>
                    </a:rPr>
                    <a:t>Using k-step-ahead forecasting, calculate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𝑝𝑠</m:t>
                          </m:r>
                        </m:sup>
                      </m:sSubSup>
                    </m:oMath>
                  </a14:m>
                  <a:r>
                    <a:rPr lang="en-US" altLang="zh-TW" dirty="0"/>
                    <a:t>,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𝐸</m:t>
                          </m:r>
                        </m:sup>
                      </m:sSubSup>
                      <m:r>
                        <a:rPr lang="en-US" altLang="zh-TW" b="0" i="0" smtClean="0">
                          <a:latin typeface="Cambria Math" panose="02040503050406030204" pitchFamily="18" charset="0"/>
                        </a:rPr>
                        <m:t>,</m:t>
                      </m:r>
                    </m:oMath>
                  </a14:m>
                  <a:r>
                    <a:rPr lang="en-US" altLang="zh-TW" dirty="0">
                      <a:latin typeface="微軟正黑體" panose="020B0604030504040204" pitchFamily="34" charset="-120"/>
                    </a:rPr>
                    <a:t>et.</a:t>
                  </a:r>
                  <a:endParaRPr lang="zh-TW" altLang="en-US" dirty="0">
                    <a:latin typeface="微軟正黑體" panose="020B0604030504040204" pitchFamily="34" charset="-120"/>
                  </a:endParaRPr>
                </a:p>
              </p:txBody>
            </p:sp>
          </mc:Choice>
          <mc:Fallback xmlns="">
            <p:sp>
              <p:nvSpPr>
                <p:cNvPr id="8" name="矩形 7">
                  <a:extLst>
                    <a:ext uri="{FF2B5EF4-FFF2-40B4-BE49-F238E27FC236}">
                      <a16:creationId xmlns:a16="http://schemas.microsoft.com/office/drawing/2014/main" id="{24734849-C990-57EA-F5C4-182E6799B7C1}"/>
                    </a:ext>
                  </a:extLst>
                </p:cNvPr>
                <p:cNvSpPr>
                  <a:spLocks noRot="1" noChangeAspect="1" noMove="1" noResize="1" noEditPoints="1" noAdjustHandles="1" noChangeArrowheads="1" noChangeShapeType="1" noTextEdit="1"/>
                </p:cNvSpPr>
                <p:nvPr/>
              </p:nvSpPr>
              <p:spPr>
                <a:xfrm>
                  <a:off x="-191272" y="2589088"/>
                  <a:ext cx="6981367" cy="969936"/>
                </a:xfrm>
                <a:prstGeom prst="rect">
                  <a:avLst/>
                </a:prstGeom>
                <a:blipFill>
                  <a:blip r:embed="rId4"/>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0413CA0-C4A9-3AA7-55E0-139BD832DC1A}"/>
                    </a:ext>
                  </a:extLst>
                </p:cNvPr>
                <p:cNvSpPr/>
                <p:nvPr/>
              </p:nvSpPr>
              <p:spPr>
                <a:xfrm>
                  <a:off x="-191272" y="4320958"/>
                  <a:ext cx="6981367" cy="11222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Solve MILP optimization problem, constraints by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m:t>
                          </m:r>
                        </m:sub>
                      </m:sSub>
                    </m:oMath>
                  </a14:m>
                  <a:r>
                    <a:rPr lang="en-US" altLang="zh-TW" dirty="0">
                      <a:latin typeface="微軟正黑體" panose="020B0604030504040204" pitchFamily="34" charset="-120"/>
                    </a:rPr>
                    <a:t> to</a:t>
                  </a:r>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10</m:t>
                          </m:r>
                        </m:sub>
                      </m:sSub>
                      <m:r>
                        <a:rPr lang="en-US" altLang="zh-TW" b="0" i="1" smtClean="0">
                          <a:latin typeface="Cambria Math" panose="02040503050406030204" pitchFamily="18" charset="0"/>
                        </a:rPr>
                        <m:t>.</m:t>
                      </m:r>
                    </m:oMath>
                  </a14:m>
                  <a:r>
                    <a:rPr lang="en-US" altLang="zh-TW" dirty="0">
                      <a:latin typeface="微軟正黑體" panose="020B0604030504040204" pitchFamily="34" charset="-120"/>
                    </a:rPr>
                    <a:t> </a:t>
                  </a:r>
                </a:p>
                <a:p>
                  <a:pPr algn="ctr"/>
                  <a:endParaRPr lang="en-US" altLang="zh-TW" dirty="0">
                    <a:latin typeface="微軟正黑體" panose="020B0604030504040204" pitchFamily="34" charset="-120"/>
                  </a:endParaRPr>
                </a:p>
                <a:p>
                  <a:pPr algn="ctr"/>
                  <a:endParaRPr lang="zh-TW" altLang="en-US" dirty="0">
                    <a:latin typeface="微軟正黑體" panose="020B0604030504040204" pitchFamily="34" charset="-120"/>
                  </a:endParaRPr>
                </a:p>
              </p:txBody>
            </p:sp>
          </mc:Choice>
          <mc:Fallback xmlns="">
            <p:sp>
              <p:nvSpPr>
                <p:cNvPr id="9" name="矩形 8">
                  <a:extLst>
                    <a:ext uri="{FF2B5EF4-FFF2-40B4-BE49-F238E27FC236}">
                      <a16:creationId xmlns:a16="http://schemas.microsoft.com/office/drawing/2014/main" id="{60413CA0-C4A9-3AA7-55E0-139BD832DC1A}"/>
                    </a:ext>
                  </a:extLst>
                </p:cNvPr>
                <p:cNvSpPr>
                  <a:spLocks noRot="1" noChangeAspect="1" noMove="1" noResize="1" noEditPoints="1" noAdjustHandles="1" noChangeArrowheads="1" noChangeShapeType="1" noTextEdit="1"/>
                </p:cNvSpPr>
                <p:nvPr/>
              </p:nvSpPr>
              <p:spPr>
                <a:xfrm>
                  <a:off x="-191272" y="4320958"/>
                  <a:ext cx="6981367" cy="1122219"/>
                </a:xfrm>
                <a:prstGeom prst="rect">
                  <a:avLst/>
                </a:prstGeom>
                <a:blipFill>
                  <a:blip r:embed="rId5"/>
                  <a:stretch>
                    <a:fillRect/>
                  </a:stretch>
                </a:blipFill>
                <a:ln>
                  <a:solidFill>
                    <a:schemeClr val="tx1"/>
                  </a:solidFill>
                </a:ln>
              </p:spPr>
              <p:txBody>
                <a:bodyPr/>
                <a:lstStyle/>
                <a:p>
                  <a:r>
                    <a:rPr lang="zh-TW" altLang="en-US">
                      <a:noFill/>
                    </a:rPr>
                    <a:t> </a:t>
                  </a:r>
                </a:p>
              </p:txBody>
            </p:sp>
          </mc:Fallback>
        </mc:AlternateContent>
        <p:sp>
          <p:nvSpPr>
            <p:cNvPr id="10" name="向下箭號 9">
              <a:extLst>
                <a:ext uri="{FF2B5EF4-FFF2-40B4-BE49-F238E27FC236}">
                  <a16:creationId xmlns:a16="http://schemas.microsoft.com/office/drawing/2014/main" id="{166D6DA1-1883-635E-55D3-BBD9755345E5}"/>
                </a:ext>
              </a:extLst>
            </p:cNvPr>
            <p:cNvSpPr/>
            <p:nvPr/>
          </p:nvSpPr>
          <p:spPr>
            <a:xfrm>
              <a:off x="2971799" y="3708173"/>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pic>
          <p:nvPicPr>
            <p:cNvPr id="5" name="圖片 4">
              <a:extLst>
                <a:ext uri="{FF2B5EF4-FFF2-40B4-BE49-F238E27FC236}">
                  <a16:creationId xmlns:a16="http://schemas.microsoft.com/office/drawing/2014/main" id="{4975236F-4D32-78C7-C950-700F5EADDC5A}"/>
                </a:ext>
              </a:extLst>
            </p:cNvPr>
            <p:cNvPicPr>
              <a:picLocks noChangeAspect="1"/>
            </p:cNvPicPr>
            <p:nvPr/>
          </p:nvPicPr>
          <p:blipFill>
            <a:blip r:embed="rId6"/>
            <a:stretch>
              <a:fillRect/>
            </a:stretch>
          </p:blipFill>
          <p:spPr>
            <a:xfrm>
              <a:off x="2076199" y="4735051"/>
              <a:ext cx="2446428" cy="580807"/>
            </a:xfrm>
            <a:prstGeom prst="rect">
              <a:avLst/>
            </a:prstGeom>
          </p:spPr>
        </p:pic>
        <p:sp>
          <p:nvSpPr>
            <p:cNvPr id="11" name="向下箭號 10">
              <a:extLst>
                <a:ext uri="{FF2B5EF4-FFF2-40B4-BE49-F238E27FC236}">
                  <a16:creationId xmlns:a16="http://schemas.microsoft.com/office/drawing/2014/main" id="{C5913FFC-186D-D916-78A8-B0E83A075D79}"/>
                </a:ext>
              </a:extLst>
            </p:cNvPr>
            <p:cNvSpPr/>
            <p:nvPr/>
          </p:nvSpPr>
          <p:spPr>
            <a:xfrm>
              <a:off x="2971799" y="5527472"/>
              <a:ext cx="612674"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4B879EE-12E0-8CF3-B012-8E83A593BA3A}"/>
                    </a:ext>
                  </a:extLst>
                </p:cNvPr>
                <p:cNvSpPr/>
                <p:nvPr/>
              </p:nvSpPr>
              <p:spPr>
                <a:xfrm>
                  <a:off x="-191272" y="6074727"/>
                  <a:ext cx="6981367" cy="54032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Send decision variables corresponding to the discrete times </a:t>
                  </a:r>
                  <a:r>
                    <a:rPr lang="en-US" altLang="zh-TW" dirty="0" err="1">
                      <a:latin typeface="微軟正黑體" panose="020B0604030504040204" pitchFamily="34" charset="-120"/>
                    </a:rPr>
                    <a:t>t+KT</a:t>
                  </a:r>
                  <a:r>
                    <a:rPr lang="en-US" altLang="zh-TW" dirty="0">
                      <a:latin typeface="微軟正黑體" panose="020B0604030504040204" pitchFamily="34" charset="-120"/>
                    </a:rPr>
                    <a:t> for k=0,…,</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−1</m:t>
                      </m:r>
                    </m:oMath>
                  </a14:m>
                  <a:r>
                    <a:rPr lang="en-US" altLang="zh-TW" dirty="0">
                      <a:latin typeface="微軟正黑體" panose="020B0604030504040204" pitchFamily="34" charset="-120"/>
                    </a:rPr>
                    <a:t> to local controllers.</a:t>
                  </a:r>
                  <a:endParaRPr lang="zh-TW" altLang="en-US" dirty="0">
                    <a:latin typeface="微軟正黑體" panose="020B0604030504040204" pitchFamily="34" charset="-120"/>
                  </a:endParaRPr>
                </a:p>
              </p:txBody>
            </p:sp>
          </mc:Choice>
          <mc:Fallback xmlns="">
            <p:sp>
              <p:nvSpPr>
                <p:cNvPr id="12" name="矩形 11">
                  <a:extLst>
                    <a:ext uri="{FF2B5EF4-FFF2-40B4-BE49-F238E27FC236}">
                      <a16:creationId xmlns:a16="http://schemas.microsoft.com/office/drawing/2014/main" id="{F4B879EE-12E0-8CF3-B012-8E83A593BA3A}"/>
                    </a:ext>
                  </a:extLst>
                </p:cNvPr>
                <p:cNvSpPr>
                  <a:spLocks noRot="1" noChangeAspect="1" noMove="1" noResize="1" noEditPoints="1" noAdjustHandles="1" noChangeArrowheads="1" noChangeShapeType="1" noTextEdit="1"/>
                </p:cNvSpPr>
                <p:nvPr/>
              </p:nvSpPr>
              <p:spPr>
                <a:xfrm>
                  <a:off x="-191272" y="6074727"/>
                  <a:ext cx="6981367" cy="540328"/>
                </a:xfrm>
                <a:prstGeom prst="rect">
                  <a:avLst/>
                </a:prstGeom>
                <a:blipFill>
                  <a:blip r:embed="rId7"/>
                  <a:stretch>
                    <a:fillRect t="-13636" b="-25000"/>
                  </a:stretch>
                </a:blipFill>
                <a:ln>
                  <a:solidFill>
                    <a:schemeClr val="tx1"/>
                  </a:solidFill>
                </a:ln>
              </p:spPr>
              <p:txBody>
                <a:bodyPr/>
                <a:lstStyle/>
                <a:p>
                  <a:r>
                    <a:rPr lang="zh-TW" altLang="en-US">
                      <a:noFill/>
                    </a:rPr>
                    <a:t> </a:t>
                  </a:r>
                </a:p>
              </p:txBody>
            </p:sp>
          </mc:Fallback>
        </mc:AlternateContent>
        <p:sp>
          <p:nvSpPr>
            <p:cNvPr id="20" name="向下箭號 19">
              <a:extLst>
                <a:ext uri="{FF2B5EF4-FFF2-40B4-BE49-F238E27FC236}">
                  <a16:creationId xmlns:a16="http://schemas.microsoft.com/office/drawing/2014/main" id="{89810EDD-E31C-DC5D-9D66-92B46EE857DC}"/>
                </a:ext>
              </a:extLst>
            </p:cNvPr>
            <p:cNvSpPr/>
            <p:nvPr/>
          </p:nvSpPr>
          <p:spPr>
            <a:xfrm rot="5400000">
              <a:off x="6864704" y="2717867"/>
              <a:ext cx="612674" cy="8218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1" name="L-圖案 20">
              <a:extLst>
                <a:ext uri="{FF2B5EF4-FFF2-40B4-BE49-F238E27FC236}">
                  <a16:creationId xmlns:a16="http://schemas.microsoft.com/office/drawing/2014/main" id="{1C8CFF13-5A38-2B03-0FAA-1076F0D89FA6}"/>
                </a:ext>
              </a:extLst>
            </p:cNvPr>
            <p:cNvSpPr/>
            <p:nvPr/>
          </p:nvSpPr>
          <p:spPr>
            <a:xfrm flipH="1">
              <a:off x="6863060" y="2978727"/>
              <a:ext cx="821867" cy="3454088"/>
            </a:xfrm>
            <a:prstGeom prst="corner">
              <a:avLst>
                <a:gd name="adj1" fmla="val 27362"/>
                <a:gd name="adj2" fmla="val 297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3BEB40F-8532-745A-6B36-C9DA0C5DC1E9}"/>
                    </a:ext>
                  </a:extLst>
                </p:cNvPr>
                <p:cNvSpPr txBox="1"/>
                <p:nvPr/>
              </p:nvSpPr>
              <p:spPr>
                <a:xfrm>
                  <a:off x="7994073" y="4114800"/>
                  <a:ext cx="3643743" cy="646331"/>
                </a:xfrm>
                <a:prstGeom prst="rect">
                  <a:avLst/>
                </a:prstGeom>
                <a:noFill/>
              </p:spPr>
              <p:txBody>
                <a:bodyPr wrap="square" rtlCol="0">
                  <a:spAutoFit/>
                </a:bodyPr>
                <a:lstStyle/>
                <a:p>
                  <a:r>
                    <a:rPr kumimoji="1" lang="en-US" altLang="zh-TW" dirty="0"/>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+1 </m:t>
                      </m:r>
                      <m:r>
                        <m:rPr>
                          <m:sty m:val="p"/>
                        </m:rPr>
                        <a:rPr kumimoji="1" lang="en-US" altLang="zh-TW" b="0" i="0" smtClean="0">
                          <a:latin typeface="Cambria Math" panose="02040503050406030204" pitchFamily="18" charset="0"/>
                        </a:rPr>
                        <m:t>and</m:t>
                      </m:r>
                      <m:r>
                        <a:rPr kumimoji="1" lang="en-US" altLang="zh-TW" b="0" i="0" smtClean="0">
                          <a:latin typeface="Cambria Math" panose="02040503050406030204" pitchFamily="18" charset="0"/>
                        </a:rPr>
                        <m:t> </m:t>
                      </m:r>
                      <m:r>
                        <m:rPr>
                          <m:sty m:val="p"/>
                        </m:rPr>
                        <a:rPr kumimoji="1" lang="en-US" altLang="zh-TW" smtClean="0">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h</m:t>
                          </m:r>
                        </m:e>
                        <m:sub>
                          <m:r>
                            <a:rPr kumimoji="1" lang="en-US" altLang="zh-TW" b="0" i="1" smtClean="0">
                              <a:latin typeface="Cambria Math" panose="02040503050406030204" pitchFamily="18" charset="0"/>
                            </a:rPr>
                            <m:t>𝑐</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𝑇</m:t>
                      </m:r>
                    </m:oMath>
                  </a14:m>
                  <a:r>
                    <a:rPr kumimoji="1" lang="en-US" altLang="zh-TW" dirty="0"/>
                    <a:t>, stop at </a:t>
                  </a:r>
                  <a14:m>
                    <m:oMath xmlns:m="http://schemas.openxmlformats.org/officeDocument/2006/math">
                      <m:r>
                        <a:rPr kumimoji="1" lang="en-US" altLang="zh-TW" b="0" i="1" smtClean="0">
                          <a:latin typeface="Cambria Math" panose="02040503050406030204" pitchFamily="18" charset="0"/>
                        </a:rPr>
                        <m:t>𝑖𝑡𝑒𝑟</m:t>
                      </m:r>
                      <m:r>
                        <a:rPr kumimoji="1" lang="en-US" altLang="zh-TW" b="0" i="1" smtClean="0">
                          <a:latin typeface="Cambria Math" panose="02040503050406030204" pitchFamily="18" charset="0"/>
                        </a:rPr>
                        <m:t>&gt;</m:t>
                      </m:r>
                    </m:oMath>
                  </a14:m>
                  <a:r>
                    <a:rPr kumimoji="1" lang="en-US" altLang="zh-TW" dirty="0"/>
                    <a:t>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kumimoji="1" lang="en-US" altLang="zh-TW" dirty="0"/>
                    <a:t>. </a:t>
                  </a:r>
                  <a:endParaRPr kumimoji="1" lang="zh-TW" altLang="en-US" dirty="0"/>
                </a:p>
              </p:txBody>
            </p:sp>
          </mc:Choice>
          <mc:Fallback xmlns="">
            <p:sp>
              <p:nvSpPr>
                <p:cNvPr id="22" name="文字方塊 21">
                  <a:extLst>
                    <a:ext uri="{FF2B5EF4-FFF2-40B4-BE49-F238E27FC236}">
                      <a16:creationId xmlns:a16="http://schemas.microsoft.com/office/drawing/2014/main" id="{63BEB40F-8532-745A-6B36-C9DA0C5DC1E9}"/>
                    </a:ext>
                  </a:extLst>
                </p:cNvPr>
                <p:cNvSpPr txBox="1">
                  <a:spLocks noRot="1" noChangeAspect="1" noMove="1" noResize="1" noEditPoints="1" noAdjustHandles="1" noChangeArrowheads="1" noChangeShapeType="1" noTextEdit="1"/>
                </p:cNvSpPr>
                <p:nvPr/>
              </p:nvSpPr>
              <p:spPr>
                <a:xfrm>
                  <a:off x="7994073" y="4114800"/>
                  <a:ext cx="3643743" cy="646331"/>
                </a:xfrm>
                <a:prstGeom prst="rect">
                  <a:avLst/>
                </a:prstGeom>
                <a:blipFill>
                  <a:blip r:embed="rId8"/>
                  <a:stretch>
                    <a:fillRect l="-1773" t="-3846" b="-13462"/>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微軟正黑體" panose="020B0604030504040204" pitchFamily="34" charset="-120"/>
              </a:rPr>
              <a:t>Rolling horizon Algorithm</a:t>
            </a:r>
            <a:endParaRPr lang="zh-TW" altLang="en-US" sz="320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E21BC81-FB1B-6D41-D54C-E99629C0A150}"/>
              </a:ext>
            </a:extLst>
          </p:cNvPr>
          <p:cNvSpPr>
            <a:spLocks noGrp="1"/>
          </p:cNvSpPr>
          <p:nvPr>
            <p:ph type="sldNum" sz="quarter" idx="12"/>
          </p:nvPr>
        </p:nvSpPr>
        <p:spPr/>
        <p:txBody>
          <a:bodyPr/>
          <a:lstStyle/>
          <a:p>
            <a:fld id="{C3836E5B-D4B7-FA44-A0C9-2630295C2636}" type="slidenum">
              <a:rPr kumimoji="1" lang="zh-TW" altLang="en-US" smtClean="0"/>
              <a:t>29</a:t>
            </a:fld>
            <a:endParaRPr kumimoji="1" lang="zh-TW" altLang="en-US"/>
          </a:p>
        </p:txBody>
      </p:sp>
    </p:spTree>
    <p:extLst>
      <p:ext uri="{BB962C8B-B14F-4D97-AF65-F5344CB8AC3E}">
        <p14:creationId xmlns:p14="http://schemas.microsoft.com/office/powerpoint/2010/main" val="3642308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C29DA6-6AF2-1A45-898C-F5E8A4D2E036}"/>
              </a:ext>
            </a:extLst>
          </p:cNvPr>
          <p:cNvSpPr>
            <a:spLocks noGrp="1"/>
          </p:cNvSpPr>
          <p:nvPr>
            <p:ph type="title"/>
          </p:nvPr>
        </p:nvSpPr>
        <p:spPr/>
        <p:txBody>
          <a:bodyPr/>
          <a:lstStyle/>
          <a:p>
            <a:r>
              <a:rPr kumimoji="1" lang="zh-TW" altLang="en-US" dirty="0"/>
              <a:t>問題描述、資料資訊</a:t>
            </a:r>
          </a:p>
        </p:txBody>
      </p:sp>
      <p:sp>
        <p:nvSpPr>
          <p:cNvPr id="3" name="內容版面配置區 2">
            <a:extLst>
              <a:ext uri="{FF2B5EF4-FFF2-40B4-BE49-F238E27FC236}">
                <a16:creationId xmlns:a16="http://schemas.microsoft.com/office/drawing/2014/main" id="{F9E45F5B-B47D-C740-B143-E4885278DF56}"/>
              </a:ext>
            </a:extLst>
          </p:cNvPr>
          <p:cNvSpPr>
            <a:spLocks noGrp="1"/>
          </p:cNvSpPr>
          <p:nvPr>
            <p:ph idx="1"/>
          </p:nvPr>
        </p:nvSpPr>
        <p:spPr>
          <a:xfrm>
            <a:off x="838200" y="1825624"/>
            <a:ext cx="10515600" cy="4750273"/>
          </a:xfrm>
        </p:spPr>
        <p:txBody>
          <a:bodyPr>
            <a:normAutofit lnSpcReduction="10000"/>
          </a:bodyPr>
          <a:lstStyle/>
          <a:p>
            <a:pPr marL="457200" indent="-457200">
              <a:buFont typeface="+mj-lt"/>
              <a:buAutoNum type="arabicPeriod"/>
            </a:pPr>
            <a:r>
              <a:rPr kumimoji="1" lang="zh-TW" altLang="en-US" sz="2000" dirty="0"/>
              <a:t>問題描述：</a:t>
            </a:r>
            <a:r>
              <a:rPr lang="zh-TW" altLang="en-US" sz="2000" dirty="0"/>
              <a:t>鋼鐵工業煉焦時會產生副產品焦爐氣</a:t>
            </a:r>
            <a:r>
              <a:rPr lang="en-US" altLang="zh-TW" sz="2000" dirty="0"/>
              <a:t>(COG)</a:t>
            </a:r>
            <a:r>
              <a:rPr lang="zh-TW" altLang="en-US" sz="2000" dirty="0"/>
              <a:t>，焦爐氣</a:t>
            </a:r>
            <a:r>
              <a:rPr lang="en-US" altLang="zh-TW" sz="2000" dirty="0"/>
              <a:t>(COG)</a:t>
            </a:r>
            <a:r>
              <a:rPr lang="zh-TW" altLang="en-US" sz="2000" dirty="0"/>
              <a:t>是下游生產用戶生產的必備原料，但由於能源系統複雜、下游用戶數繁多，使得各氣體儲槽的液位變化掌握不易，常常生產過多造成工安隱憂必須排燒（浪費資源），或因儲量不足需向外部供給者購買天然氣（增加成本），因此如何有效控制儲量在一定範圍內成為重要問題。</a:t>
            </a:r>
            <a:endParaRPr lang="en-US" altLang="zh-TW" sz="2000" dirty="0"/>
          </a:p>
          <a:p>
            <a:pPr marL="457200" indent="-457200">
              <a:buFont typeface="+mj-lt"/>
              <a:buAutoNum type="arabicPeriod"/>
            </a:pPr>
            <a:r>
              <a:rPr kumimoji="1" lang="zh-TW" altLang="en-US" sz="2000" dirty="0"/>
              <a:t>資料時間：</a:t>
            </a:r>
            <a:r>
              <a:rPr kumimoji="1" lang="en-US" altLang="zh-TW" sz="2000" dirty="0"/>
              <a:t>2013/07/01~2013/12/31</a:t>
            </a:r>
            <a:r>
              <a:rPr kumimoji="1" lang="zh-TW" altLang="en-US" sz="2000" dirty="0"/>
              <a:t> 每分鐘紀錄一次</a:t>
            </a:r>
            <a:endParaRPr kumimoji="1" lang="en-US" altLang="zh-TW" sz="2000" dirty="0"/>
          </a:p>
          <a:p>
            <a:pPr marL="457200" indent="-457200">
              <a:buFont typeface="+mj-lt"/>
              <a:buAutoNum type="arabicPeriod"/>
            </a:pPr>
            <a:r>
              <a:rPr kumimoji="1" lang="zh-TW" altLang="en-US" sz="2000" dirty="0"/>
              <a:t>資料筆數：</a:t>
            </a:r>
            <a:r>
              <a:rPr kumimoji="1" lang="en-US" altLang="zh-TW" sz="2000" dirty="0"/>
              <a:t>264961</a:t>
            </a:r>
            <a:r>
              <a:rPr kumimoji="1" lang="zh-TW" altLang="en-US" sz="2000" dirty="0"/>
              <a:t>筆</a:t>
            </a:r>
            <a:endParaRPr kumimoji="1" lang="en-US" altLang="zh-TW" sz="2000" dirty="0"/>
          </a:p>
          <a:p>
            <a:pPr marL="457200" indent="-457200">
              <a:buFont typeface="+mj-lt"/>
              <a:buAutoNum type="arabicPeriod"/>
            </a:pPr>
            <a:r>
              <a:rPr kumimoji="1" lang="zh-TW" altLang="en-US" sz="2000" dirty="0"/>
              <a:t>資料格式：</a:t>
            </a:r>
            <a:r>
              <a:rPr kumimoji="1" lang="en-US" altLang="zh-TW" sz="2000" dirty="0"/>
              <a:t>time </a:t>
            </a:r>
            <a:r>
              <a:rPr kumimoji="1" lang="zh-TW" altLang="en-US" sz="2000" dirty="0"/>
              <a:t>為時間資料、液位是否正常及上升還是下降為類別資料，其餘皆為數值資料</a:t>
            </a:r>
            <a:endParaRPr kumimoji="1" lang="en-US" altLang="zh-TW" sz="2000" dirty="0"/>
          </a:p>
          <a:p>
            <a:pPr marL="457200" indent="-457200">
              <a:buFont typeface="+mj-lt"/>
              <a:buAutoNum type="arabicPeriod"/>
            </a:pPr>
            <a:r>
              <a:rPr kumimoji="1" lang="zh-TW" altLang="en-US" sz="2000" dirty="0"/>
              <a:t>變數個數：</a:t>
            </a:r>
            <a:r>
              <a:rPr kumimoji="1" lang="en-US" altLang="zh-TW" sz="2000" dirty="0"/>
              <a:t>time</a:t>
            </a:r>
            <a:r>
              <a:rPr kumimoji="1" lang="zh-TW" altLang="en-US" sz="2000" dirty="0"/>
              <a:t>，</a:t>
            </a:r>
            <a:r>
              <a:rPr kumimoji="1" lang="en-US" altLang="zh-TW" sz="2000" dirty="0"/>
              <a:t>2</a:t>
            </a:r>
            <a:r>
              <a:rPr kumimoji="1" lang="zh-TW" altLang="en-US" sz="2000" dirty="0"/>
              <a:t>組</a:t>
            </a:r>
            <a:r>
              <a:rPr kumimoji="1" lang="en-US" altLang="zh-TW" sz="2000" dirty="0"/>
              <a:t>COG</a:t>
            </a:r>
            <a:r>
              <a:rPr kumimoji="1" lang="zh-TW" altLang="en-US" sz="2000" dirty="0"/>
              <a:t>產線流量、</a:t>
            </a:r>
            <a:r>
              <a:rPr kumimoji="1" lang="en-US" altLang="zh-TW" sz="2000" dirty="0"/>
              <a:t>2</a:t>
            </a:r>
            <a:r>
              <a:rPr kumimoji="1" lang="zh-TW" altLang="en-US" sz="2000" dirty="0"/>
              <a:t>個儲存槽壓力和溫度及液位、</a:t>
            </a:r>
            <a:r>
              <a:rPr kumimoji="1" lang="en-US" altLang="zh-TW" sz="2000" dirty="0"/>
              <a:t>67</a:t>
            </a:r>
            <a:r>
              <a:rPr kumimoji="1" lang="zh-TW" altLang="en-US" sz="2000" dirty="0"/>
              <a:t>個用戶使用資料、前一日和週之瞬時變化量、日與週的</a:t>
            </a:r>
            <a:r>
              <a:rPr kumimoji="1" lang="en-US" altLang="zh-TW" sz="2000" dirty="0"/>
              <a:t>seasonality by </a:t>
            </a:r>
            <a:r>
              <a:rPr kumimoji="1" lang="en-US" altLang="zh-TW" sz="2000" dirty="0" err="1"/>
              <a:t>stl</a:t>
            </a:r>
            <a:r>
              <a:rPr kumimoji="1" lang="zh-TW" altLang="en-US" sz="2000" dirty="0"/>
              <a:t>、</a:t>
            </a:r>
            <a:r>
              <a:rPr kumimoji="1" lang="en-US" altLang="zh-TW" sz="2000" dirty="0"/>
              <a:t>lag time</a:t>
            </a:r>
            <a:r>
              <a:rPr kumimoji="1" lang="zh-TW" altLang="en-US" sz="2000" dirty="0"/>
              <a:t>、液位是否正常的類別變數、液位上升和下降的類別變數</a:t>
            </a:r>
            <a:endParaRPr kumimoji="1" lang="en-US" altLang="zh-TW" sz="2000" dirty="0"/>
          </a:p>
          <a:p>
            <a:pPr marL="457200" indent="-457200">
              <a:buFont typeface="+mj-lt"/>
              <a:buAutoNum type="arabicPeriod"/>
            </a:pPr>
            <a:r>
              <a:rPr kumimoji="1" lang="zh-TW" altLang="en-US" sz="2000" dirty="0"/>
              <a:t>最重要要解決的問題：</a:t>
            </a:r>
            <a:endParaRPr kumimoji="1" lang="en-US" altLang="zh-TW" sz="2000" dirty="0"/>
          </a:p>
          <a:p>
            <a:pPr lvl="1"/>
            <a:r>
              <a:rPr lang="zh-TW" altLang="en-US" sz="2000" dirty="0"/>
              <a:t>如何準確地預測未來特定時間內的流量與儲量？</a:t>
            </a:r>
            <a:endParaRPr lang="en-US" altLang="zh-TW" sz="2000" dirty="0"/>
          </a:p>
          <a:p>
            <a:pPr lvl="1"/>
            <a:r>
              <a:rPr lang="zh-TW" altLang="en-US" sz="2000" dirty="0"/>
              <a:t>若預測氣槽將超過或低於警戒液位，需要如何做調來避免過剩需要排燒或短缺向外購買替代品（天然氣）？</a:t>
            </a:r>
            <a:endParaRPr kumimoji="1" lang="en-US" altLang="zh-TW" sz="2000" dirty="0">
              <a:latin typeface="Microsoft JhengHei" panose="020B0604030504040204" pitchFamily="34" charset="-120"/>
              <a:ea typeface="Microsoft JhengHei" panose="020B0604030504040204" pitchFamily="34" charset="-120"/>
            </a:endParaRPr>
          </a:p>
          <a:p>
            <a:pPr marL="457200" indent="-457200">
              <a:buFont typeface="+mj-lt"/>
              <a:buAutoNum type="arabicPeriod"/>
            </a:pPr>
            <a:endParaRPr kumimoji="1" lang="zh-TW" altLang="en-US" sz="2000" dirty="0"/>
          </a:p>
        </p:txBody>
      </p:sp>
      <p:sp>
        <p:nvSpPr>
          <p:cNvPr id="4" name="投影片編號版面配置區 3">
            <a:extLst>
              <a:ext uri="{FF2B5EF4-FFF2-40B4-BE49-F238E27FC236}">
                <a16:creationId xmlns:a16="http://schemas.microsoft.com/office/drawing/2014/main" id="{2040E45A-8061-5C49-8273-31F8CD209E8B}"/>
              </a:ext>
            </a:extLst>
          </p:cNvPr>
          <p:cNvSpPr>
            <a:spLocks noGrp="1"/>
          </p:cNvSpPr>
          <p:nvPr>
            <p:ph type="sldNum" sz="quarter" idx="12"/>
          </p:nvPr>
        </p:nvSpPr>
        <p:spPr/>
        <p:txBody>
          <a:bodyPr/>
          <a:lstStyle/>
          <a:p>
            <a:fld id="{C3836E5B-D4B7-FA44-A0C9-2630295C2636}" type="slidenum">
              <a:rPr kumimoji="1" lang="zh-TW" altLang="en-US" smtClean="0"/>
              <a:t>3</a:t>
            </a:fld>
            <a:endParaRPr kumimoji="1" lang="zh-TW" altLang="en-US"/>
          </a:p>
        </p:txBody>
      </p:sp>
    </p:spTree>
    <p:extLst>
      <p:ext uri="{BB962C8B-B14F-4D97-AF65-F5344CB8AC3E}">
        <p14:creationId xmlns:p14="http://schemas.microsoft.com/office/powerpoint/2010/main" val="235558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MILP optimization</a:t>
            </a:r>
            <a:endParaRPr lang="zh-TW" altLang="en-US" sz="3200" b="1" dirty="0">
              <a:latin typeface="+mj-ea"/>
              <a:ea typeface="+mj-ea"/>
            </a:endParaRPr>
          </a:p>
        </p:txBody>
      </p:sp>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901142" y="14389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r>
                  <a:rPr lang="en-US" altLang="zh-TW" sz="2000" dirty="0">
                    <a:latin typeface="微軟正黑體" panose="020B0604030504040204" pitchFamily="34" charset="-120"/>
                    <a:ea typeface="微軟正黑體" panose="020B0604030504040204" pitchFamily="34" charset="-120"/>
                  </a:rPr>
                  <a:t>MILP </a:t>
                </a:r>
                <a:r>
                  <a:rPr lang="zh-TW" altLang="en-US" sz="2000" dirty="0">
                    <a:latin typeface="微軟正黑體" panose="020B0604030504040204" pitchFamily="34" charset="-120"/>
                    <a:ea typeface="微軟正黑體" panose="020B0604030504040204" pitchFamily="34" charset="-120"/>
                  </a:rPr>
                  <a:t>是</a:t>
                </a:r>
                <a:r>
                  <a:rPr lang="en-US" altLang="zh-TW" sz="2000" dirty="0">
                    <a:latin typeface="微軟正黑體" panose="020B0604030504040204" pitchFamily="34" charset="-120"/>
                    <a:ea typeface="微軟正黑體" panose="020B0604030504040204" pitchFamily="34" charset="-120"/>
                  </a:rPr>
                  <a:t>mix </a:t>
                </a:r>
                <a:r>
                  <a:rPr lang="en-US" altLang="zh-TW" sz="2000" dirty="0" err="1">
                    <a:latin typeface="微軟正黑體" panose="020B0604030504040204" pitchFamily="34" charset="-120"/>
                    <a:ea typeface="微軟正黑體" panose="020B0604030504040204" pitchFamily="34" charset="-120"/>
                  </a:rPr>
                  <a:t>interger</a:t>
                </a:r>
                <a:r>
                  <a:rPr lang="en-US" altLang="zh-TW" sz="2000" dirty="0">
                    <a:latin typeface="微軟正黑體" panose="020B0604030504040204" pitchFamily="34" charset="-120"/>
                    <a:ea typeface="微軟正黑體" panose="020B0604030504040204" pitchFamily="34" charset="-120"/>
                  </a:rPr>
                  <a:t> linear program </a:t>
                </a:r>
                <a:r>
                  <a:rPr lang="zh-TW" altLang="en-US" sz="2000" dirty="0">
                    <a:latin typeface="微軟正黑體" panose="020B0604030504040204" pitchFamily="34" charset="-120"/>
                    <a:ea typeface="微軟正黑體" panose="020B0604030504040204" pitchFamily="34" charset="-120"/>
                  </a:rPr>
                  <a:t>的縮寫。</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目的是在給定限制條件下，最小化目標函數！</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中，我們以</a:t>
                </a:r>
                <a:r>
                  <a:rPr lang="en-US" altLang="zh-TW" sz="2000" dirty="0">
                    <a:latin typeface="微軟正黑體" panose="020B0604030504040204" pitchFamily="34" charset="-120"/>
                  </a:rPr>
                  <a:t>Appendix A </a:t>
                </a:r>
                <a:r>
                  <a:rPr lang="zh-TW" altLang="en-US" sz="2000" dirty="0">
                    <a:latin typeface="微軟正黑體" panose="020B0604030504040204" pitchFamily="34" charset="-120"/>
                  </a:rPr>
                  <a:t>中的</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𝑡𝑜</m:t>
                    </m:r>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為限制式，希望能最小化                                        ，其中</a:t>
                </a:r>
                <a14:m>
                  <m:oMath xmlns:m="http://schemas.openxmlformats.org/officeDocument/2006/math">
                    <m:sSub>
                      <m:sSubPr>
                        <m:ctrlPr>
                          <a:rPr lang="en-US" altLang="zh-TW" sz="200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𝐽</m:t>
                        </m:r>
                      </m:e>
                      <m:sub>
                        <m:r>
                          <a:rPr lang="en-US" altLang="zh-TW" sz="2000" b="0" i="1" smtClean="0">
                            <a:latin typeface="Cambria Math" panose="02040503050406030204" pitchFamily="18" charset="0"/>
                            <a:ea typeface="微軟正黑體" panose="020B0604030504040204" pitchFamily="34" charset="-120"/>
                          </a:rPr>
                          <m:t>𝑜𝑝</m:t>
                        </m:r>
                      </m:sub>
                    </m:sSub>
                    <m:r>
                      <a:rPr lang="zh-TW" altLang="en-US" sz="2000" i="1">
                        <a:latin typeface="Cambria Math" panose="02040503050406030204" pitchFamily="18" charset="0"/>
                        <a:ea typeface="微軟正黑體" panose="020B0604030504040204" pitchFamily="34" charset="-120"/>
                      </a:rPr>
                      <m:t>是</m:t>
                    </m:r>
                    <m:r>
                      <a:rPr lang="zh-TW" altLang="en-US" sz="2000" i="1" smtClean="0">
                        <a:latin typeface="Cambria Math" panose="02040503050406030204" pitchFamily="18" charset="0"/>
                        <a:ea typeface="微軟正黑體" panose="020B0604030504040204" pitchFamily="34" charset="-120"/>
                      </a:rPr>
                      <m:t>與</m:t>
                    </m:r>
                  </m:oMath>
                </a14:m>
                <a:r>
                  <a:rPr lang="en-US" altLang="zh-TW" sz="2000" dirty="0">
                    <a:latin typeface="微軟正黑體" panose="020B0604030504040204" pitchFamily="34" charset="-120"/>
                    <a:ea typeface="微軟正黑體" panose="020B0604030504040204" pitchFamily="34" charset="-120"/>
                  </a:rPr>
                  <a:t>Gas holder</a:t>
                </a:r>
                <a:r>
                  <a:rPr lang="zh-TW" altLang="en-US" sz="2000" dirty="0">
                    <a:latin typeface="微軟正黑體" panose="020B0604030504040204" pitchFamily="34" charset="-120"/>
                    <a:ea typeface="微軟正黑體" panose="020B0604030504040204" pitchFamily="34" charset="-120"/>
                  </a:rPr>
                  <a:t>運作相關的經濟消耗，</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𝐽</m:t>
                        </m:r>
                      </m:e>
                      <m:sub>
                        <m:r>
                          <a:rPr lang="en-US" altLang="zh-TW" sz="2000" b="0" i="1" smtClean="0">
                            <a:latin typeface="Cambria Math" panose="02040503050406030204" pitchFamily="18" charset="0"/>
                          </a:rPr>
                          <m:t>𝑒𝑝</m:t>
                        </m:r>
                      </m:sub>
                    </m:sSub>
                    <m:r>
                      <a:rPr lang="zh-TW" altLang="en-US" sz="2000" i="1">
                        <a:latin typeface="Cambria Math" panose="02040503050406030204" pitchFamily="18" charset="0"/>
                      </a:rPr>
                      <m:t>是</m:t>
                    </m:r>
                  </m:oMath>
                </a14:m>
                <a:r>
                  <a:rPr lang="zh-TW" altLang="en-US" sz="2000" dirty="0">
                    <a:latin typeface="微軟正黑體" panose="020B0604030504040204" pitchFamily="34" charset="-120"/>
                  </a:rPr>
                  <a:t>把消耗燃料相關成本。</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901142" y="1438903"/>
                <a:ext cx="9144000" cy="4864915"/>
              </a:xfrm>
              <a:prstGeom prst="rect">
                <a:avLst/>
              </a:prstGeom>
              <a:blipFill>
                <a:blip r:embed="rId3"/>
                <a:stretch>
                  <a:fillRect l="-832"/>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384C40ED-FF0D-B787-FD64-AC784CD3EB00}"/>
              </a:ext>
            </a:extLst>
          </p:cNvPr>
          <p:cNvPicPr>
            <a:picLocks noChangeAspect="1"/>
          </p:cNvPicPr>
          <p:nvPr/>
        </p:nvPicPr>
        <p:blipFill>
          <a:blip r:embed="rId4"/>
          <a:stretch>
            <a:fillRect/>
          </a:stretch>
        </p:blipFill>
        <p:spPr>
          <a:xfrm>
            <a:off x="2616526" y="3718960"/>
            <a:ext cx="2446428" cy="775853"/>
          </a:xfrm>
          <a:prstGeom prst="rect">
            <a:avLst/>
          </a:prstGeom>
        </p:spPr>
      </p:pic>
      <p:sp>
        <p:nvSpPr>
          <p:cNvPr id="2" name="投影片編號版面配置區 1">
            <a:extLst>
              <a:ext uri="{FF2B5EF4-FFF2-40B4-BE49-F238E27FC236}">
                <a16:creationId xmlns:a16="http://schemas.microsoft.com/office/drawing/2014/main" id="{46328745-3355-2D8F-1B23-9064B65AA96E}"/>
              </a:ext>
            </a:extLst>
          </p:cNvPr>
          <p:cNvSpPr>
            <a:spLocks noGrp="1"/>
          </p:cNvSpPr>
          <p:nvPr>
            <p:ph type="sldNum" sz="quarter" idx="12"/>
          </p:nvPr>
        </p:nvSpPr>
        <p:spPr/>
        <p:txBody>
          <a:bodyPr/>
          <a:lstStyle/>
          <a:p>
            <a:fld id="{C3836E5B-D4B7-FA44-A0C9-2630295C2636}" type="slidenum">
              <a:rPr kumimoji="1" lang="zh-TW" altLang="en-US" smtClean="0"/>
              <a:t>30</a:t>
            </a:fld>
            <a:endParaRPr kumimoji="1" lang="zh-TW" altLang="en-US"/>
          </a:p>
        </p:txBody>
      </p:sp>
    </p:spTree>
    <p:extLst>
      <p:ext uri="{BB962C8B-B14F-4D97-AF65-F5344CB8AC3E}">
        <p14:creationId xmlns:p14="http://schemas.microsoft.com/office/powerpoint/2010/main" val="3365668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BF40607-D540-0D4C-3743-7F7E14A8BE96}"/>
                  </a:ext>
                </a:extLst>
              </p:cNvPr>
              <p:cNvSpPr txBox="1"/>
              <p:nvPr/>
            </p:nvSpPr>
            <p:spPr>
              <a:xfrm>
                <a:off x="748741" y="475268"/>
                <a:ext cx="10889075" cy="585930"/>
              </a:xfrm>
              <a:prstGeom prst="rect">
                <a:avLst/>
              </a:prstGeom>
              <a:noFill/>
            </p:spPr>
            <p:txBody>
              <a:bodyPr wrap="square" rtlCol="0">
                <a:spAutoFit/>
              </a:bodyPr>
              <a:lstStyle/>
              <a:p>
                <a14:m>
                  <m:oMath xmlns:m="http://schemas.openxmlformats.org/officeDocument/2006/math">
                    <m:r>
                      <a:rPr lang="en-US" altLang="zh-TW" sz="3200" b="1" i="1" dirty="0">
                        <a:latin typeface="Cambria Math" panose="02040503050406030204" pitchFamily="18" charset="0"/>
                      </a:rPr>
                      <m:t>𝑴𝑨𝑷𝑬</m:t>
                    </m:r>
                  </m:oMath>
                </a14:m>
                <a:r>
                  <a:rPr lang="zh-TW" altLang="en-US" sz="3200" b="1" dirty="0">
                    <a:latin typeface="微軟正黑體" panose="020B0604030504040204" pitchFamily="34" charset="-120"/>
                  </a:rPr>
                  <a:t>、</a:t>
                </a:r>
                <a:r>
                  <a:rPr lang="en-US" altLang="zh-TW" sz="3200" b="1" dirty="0">
                    <a:latin typeface="微軟正黑體" panose="020B0604030504040204" pitchFamily="34" charset="-120"/>
                  </a:rPr>
                  <a:t> </a:t>
                </a:r>
                <a14:m>
                  <m:oMath xmlns:m="http://schemas.openxmlformats.org/officeDocument/2006/math">
                    <m:acc>
                      <m:accPr>
                        <m:chr m:val="̅"/>
                        <m:ctrlPr>
                          <a:rPr lang="en-US" altLang="zh-TW" sz="3200" b="1" i="1" dirty="0" smtClean="0">
                            <a:latin typeface="Cambria Math" panose="02040503050406030204" pitchFamily="18" charset="0"/>
                          </a:rPr>
                        </m:ctrlPr>
                      </m:accPr>
                      <m:e>
                        <m:r>
                          <a:rPr lang="en-US" altLang="zh-TW" sz="3200" b="1" i="1" dirty="0">
                            <a:latin typeface="Cambria Math" panose="02040503050406030204" pitchFamily="18" charset="0"/>
                          </a:rPr>
                          <m:t>𝑴𝑨𝑷𝑬</m:t>
                        </m:r>
                      </m:e>
                    </m:acc>
                    <m:r>
                      <a:rPr lang="zh-TW" altLang="en-US" sz="3200" b="1" i="1" dirty="0">
                        <a:latin typeface="Cambria Math" panose="02040503050406030204" pitchFamily="18" charset="0"/>
                      </a:rPr>
                      <m:t>、</m:t>
                    </m:r>
                  </m:oMath>
                </a14:m>
                <a:r>
                  <a:rPr lang="zh-TW" altLang="en-US" sz="3200" b="1" dirty="0">
                    <a:latin typeface="微軟正黑體" panose="020B0604030504040204" pitchFamily="34" charset="-120"/>
                  </a:rPr>
                  <a:t>及</a:t>
                </a:r>
                <a:r>
                  <a:rPr lang="en-US" altLang="zh-TW" sz="3200" b="1" dirty="0">
                    <a:latin typeface="微軟正黑體" panose="020B0604030504040204" pitchFamily="34" charset="-120"/>
                  </a:rPr>
                  <a:t> </a:t>
                </a:r>
                <a14:m>
                  <m:oMath xmlns:m="http://schemas.openxmlformats.org/officeDocument/2006/math">
                    <m:r>
                      <a:rPr lang="en-US" altLang="zh-TW" sz="3200" b="1" i="1" dirty="0">
                        <a:latin typeface="Cambria Math" panose="02040503050406030204" pitchFamily="18" charset="0"/>
                      </a:rPr>
                      <m:t>𝑴𝑨𝑬</m:t>
                    </m:r>
                  </m:oMath>
                </a14:m>
                <a:r>
                  <a:rPr lang="zh-TW" altLang="en-US" sz="3200" b="1" dirty="0">
                    <a:latin typeface="微軟正黑體" panose="020B0604030504040204" pitchFamily="34" charset="-120"/>
                    <a:ea typeface="微軟正黑體" panose="020B0604030504040204" pitchFamily="34" charset="-120"/>
                  </a:rPr>
                  <a:t>介紹</a:t>
                </a:r>
              </a:p>
            </p:txBody>
          </p:sp>
        </mc:Choice>
        <mc:Fallback xmlns="">
          <p:sp>
            <p:nvSpPr>
              <p:cNvPr id="23" name="文字方塊 22">
                <a:extLst>
                  <a:ext uri="{FF2B5EF4-FFF2-40B4-BE49-F238E27FC236}">
                    <a16:creationId xmlns:a16="http://schemas.microsoft.com/office/drawing/2014/main" id="{7BF40607-D540-0D4C-3743-7F7E14A8BE96}"/>
                  </a:ext>
                </a:extLst>
              </p:cNvPr>
              <p:cNvSpPr txBox="1">
                <a:spLocks noRot="1" noChangeAspect="1" noMove="1" noResize="1" noEditPoints="1" noAdjustHandles="1" noChangeArrowheads="1" noChangeShapeType="1" noTextEdit="1"/>
              </p:cNvSpPr>
              <p:nvPr/>
            </p:nvSpPr>
            <p:spPr>
              <a:xfrm>
                <a:off x="748741" y="475268"/>
                <a:ext cx="10889075" cy="585930"/>
              </a:xfrm>
              <a:prstGeom prst="rect">
                <a:avLst/>
              </a:prstGeom>
              <a:blipFill>
                <a:blip r:embed="rId3"/>
                <a:stretch>
                  <a:fillRect l="-466" t="-12766" b="-319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748741" y="1286502"/>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𝑀𝐴𝑃𝐸</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rPr>
                  <a:t> </a:t>
                </a:r>
                <a14:m>
                  <m:oMath xmlns:m="http://schemas.openxmlformats.org/officeDocument/2006/math">
                    <m:acc>
                      <m:accPr>
                        <m:chr m:val="̅"/>
                        <m:ctrlPr>
                          <a:rPr lang="en-US" altLang="zh-TW" sz="2000" i="1" dirty="0" smtClean="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m:t>
                    </m:r>
                  </m:oMath>
                </a14:m>
                <a:r>
                  <a:rPr lang="zh-TW" altLang="en-US" sz="2000" dirty="0">
                    <a:latin typeface="微軟正黑體" panose="020B0604030504040204" pitchFamily="34" charset="-120"/>
                  </a:rPr>
                  <a:t>及</a:t>
                </a:r>
                <a:r>
                  <a:rPr lang="en-US" altLang="zh-TW" sz="20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𝑀𝐴𝐸</m:t>
                    </m:r>
                  </m:oMath>
                </a14:m>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均為評量模型預估精確度的統計量，其運算方式如下</a:t>
                </a: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其中較常使用</a:t>
                </a:r>
                <a14:m>
                  <m:oMath xmlns:m="http://schemas.openxmlformats.org/officeDocument/2006/math">
                    <m:r>
                      <a:rPr lang="en-US" altLang="zh-TW" sz="2000" i="1" dirty="0">
                        <a:latin typeface="Cambria Math" panose="02040503050406030204" pitchFamily="18" charset="0"/>
                      </a:rPr>
                      <m:t>𝑀𝐴𝑃𝐸</m:t>
                    </m:r>
                    <m:r>
                      <a:rPr lang="zh-TW" altLang="en-US" sz="2000" i="1" dirty="0" smtClean="0">
                        <a:latin typeface="Cambria Math" panose="02040503050406030204" pitchFamily="18" charset="0"/>
                      </a:rPr>
                      <m:t>與</m:t>
                    </m:r>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oMath>
                </a14:m>
                <a:r>
                  <a:rPr lang="zh-TW" altLang="en-US" sz="2000" dirty="0">
                    <a:latin typeface="微軟正黑體" panose="020B0604030504040204" pitchFamily="34" charset="-120"/>
                    <a:ea typeface="微軟正黑體" panose="020B0604030504040204" pitchFamily="34" charset="-120"/>
                  </a:rPr>
                  <a:t>當作模型是否準確的評判標準，因為這兩個統計量均沒有單位，計算誤差除以真值的絕對值後平均。</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748741" y="1286502"/>
                <a:ext cx="9144000" cy="4864915"/>
              </a:xfrm>
              <a:prstGeom prst="rect">
                <a:avLst/>
              </a:prstGeom>
              <a:blipFill>
                <a:blip r:embed="rId4"/>
                <a:stretch>
                  <a:fillRect l="-832"/>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7962CC92-D4CA-3ED7-848F-A5FE281C8E66}"/>
              </a:ext>
            </a:extLst>
          </p:cNvPr>
          <p:cNvPicPr>
            <a:picLocks noChangeAspect="1"/>
          </p:cNvPicPr>
          <p:nvPr/>
        </p:nvPicPr>
        <p:blipFill>
          <a:blip r:embed="rId5"/>
          <a:stretch>
            <a:fillRect/>
          </a:stretch>
        </p:blipFill>
        <p:spPr>
          <a:xfrm>
            <a:off x="1130858" y="2307359"/>
            <a:ext cx="2032000" cy="774700"/>
          </a:xfrm>
          <a:prstGeom prst="rect">
            <a:avLst/>
          </a:prstGeom>
        </p:spPr>
      </p:pic>
      <p:pic>
        <p:nvPicPr>
          <p:cNvPr id="4" name="圖片 3">
            <a:extLst>
              <a:ext uri="{FF2B5EF4-FFF2-40B4-BE49-F238E27FC236}">
                <a16:creationId xmlns:a16="http://schemas.microsoft.com/office/drawing/2014/main" id="{A89373B8-E710-B8E6-4E78-62314C51CDCF}"/>
              </a:ext>
            </a:extLst>
          </p:cNvPr>
          <p:cNvPicPr>
            <a:picLocks noChangeAspect="1"/>
          </p:cNvPicPr>
          <p:nvPr/>
        </p:nvPicPr>
        <p:blipFill>
          <a:blip r:embed="rId6"/>
          <a:stretch>
            <a:fillRect/>
          </a:stretch>
        </p:blipFill>
        <p:spPr>
          <a:xfrm>
            <a:off x="3392574" y="2447059"/>
            <a:ext cx="1765300" cy="635000"/>
          </a:xfrm>
          <a:prstGeom prst="rect">
            <a:avLst/>
          </a:prstGeom>
        </p:spPr>
      </p:pic>
      <p:pic>
        <p:nvPicPr>
          <p:cNvPr id="5" name="圖片 4">
            <a:extLst>
              <a:ext uri="{FF2B5EF4-FFF2-40B4-BE49-F238E27FC236}">
                <a16:creationId xmlns:a16="http://schemas.microsoft.com/office/drawing/2014/main" id="{8298C4E3-AB44-E2B7-03C8-81476994C9AE}"/>
              </a:ext>
            </a:extLst>
          </p:cNvPr>
          <p:cNvPicPr>
            <a:picLocks noChangeAspect="1"/>
          </p:cNvPicPr>
          <p:nvPr/>
        </p:nvPicPr>
        <p:blipFill>
          <a:blip r:embed="rId7"/>
          <a:stretch>
            <a:fillRect/>
          </a:stretch>
        </p:blipFill>
        <p:spPr>
          <a:xfrm>
            <a:off x="5651519" y="2447059"/>
            <a:ext cx="1892300" cy="596900"/>
          </a:xfrm>
          <a:prstGeom prst="rect">
            <a:avLst/>
          </a:prstGeom>
        </p:spPr>
      </p:pic>
      <p:pic>
        <p:nvPicPr>
          <p:cNvPr id="6" name="圖片 5">
            <a:extLst>
              <a:ext uri="{FF2B5EF4-FFF2-40B4-BE49-F238E27FC236}">
                <a16:creationId xmlns:a16="http://schemas.microsoft.com/office/drawing/2014/main" id="{505D8ED6-F226-F5F8-B696-C4B99584DEB1}"/>
              </a:ext>
            </a:extLst>
          </p:cNvPr>
          <p:cNvPicPr>
            <a:picLocks noChangeAspect="1"/>
          </p:cNvPicPr>
          <p:nvPr/>
        </p:nvPicPr>
        <p:blipFill>
          <a:blip r:embed="rId8"/>
          <a:stretch>
            <a:fillRect/>
          </a:stretch>
        </p:blipFill>
        <p:spPr>
          <a:xfrm>
            <a:off x="1130858" y="3192895"/>
            <a:ext cx="2628900" cy="749300"/>
          </a:xfrm>
          <a:prstGeom prst="rect">
            <a:avLst/>
          </a:prstGeom>
        </p:spPr>
      </p:pic>
      <p:sp>
        <p:nvSpPr>
          <p:cNvPr id="2" name="投影片編號版面配置區 1">
            <a:extLst>
              <a:ext uri="{FF2B5EF4-FFF2-40B4-BE49-F238E27FC236}">
                <a16:creationId xmlns:a16="http://schemas.microsoft.com/office/drawing/2014/main" id="{4B7F2472-263E-917B-E502-73793E8F5675}"/>
              </a:ext>
            </a:extLst>
          </p:cNvPr>
          <p:cNvSpPr>
            <a:spLocks noGrp="1"/>
          </p:cNvSpPr>
          <p:nvPr>
            <p:ph type="sldNum" sz="quarter" idx="12"/>
          </p:nvPr>
        </p:nvSpPr>
        <p:spPr/>
        <p:txBody>
          <a:bodyPr/>
          <a:lstStyle/>
          <a:p>
            <a:fld id="{C3836E5B-D4B7-FA44-A0C9-2630295C2636}" type="slidenum">
              <a:rPr kumimoji="1" lang="zh-TW" altLang="en-US" smtClean="0"/>
              <a:t>31</a:t>
            </a:fld>
            <a:endParaRPr kumimoji="1" lang="zh-TW" altLang="en-US"/>
          </a:p>
        </p:txBody>
      </p:sp>
    </p:spTree>
    <p:extLst>
      <p:ext uri="{BB962C8B-B14F-4D97-AF65-F5344CB8AC3E}">
        <p14:creationId xmlns:p14="http://schemas.microsoft.com/office/powerpoint/2010/main" val="3346057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DF22FCF-733C-45FE-AB80-9204C67AB20D}"/>
              </a:ext>
            </a:extLst>
          </p:cNvPr>
          <p:cNvSpPr>
            <a:spLocks noGrp="1"/>
          </p:cNvSpPr>
          <p:nvPr>
            <p:ph idx="1"/>
          </p:nvPr>
        </p:nvSpPr>
        <p:spPr>
          <a:xfrm>
            <a:off x="838200" y="1401282"/>
            <a:ext cx="10515600" cy="4351338"/>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文獻中運用此模型於使用資料</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添加水平</a:t>
            </a:r>
            <a:r>
              <a:rPr lang="en-US" altLang="zh-TW" sz="2000" dirty="0">
                <a:latin typeface="微軟正黑體" panose="020B0604030504040204" pitchFamily="34" charset="-120"/>
                <a:ea typeface="微軟正黑體" panose="020B0604030504040204" pitchFamily="34" charset="-120"/>
              </a:rPr>
              <a:t>Level </a:t>
            </a:r>
            <a:r>
              <a:rPr lang="zh-TW" altLang="en-US" sz="2000" dirty="0">
                <a:latin typeface="微軟正黑體" panose="020B0604030504040204" pitchFamily="34" charset="-120"/>
                <a:ea typeface="微軟正黑體" panose="020B0604030504040204" pitchFamily="34" charset="-120"/>
              </a:rPr>
              <a:t>、趨勢</a:t>
            </a:r>
            <a:r>
              <a:rPr lang="en-US" altLang="zh-TW" sz="2000" dirty="0">
                <a:latin typeface="微軟正黑體" panose="020B0604030504040204" pitchFamily="34" charset="-120"/>
                <a:ea typeface="微軟正黑體" panose="020B0604030504040204" pitchFamily="34" charset="-120"/>
              </a:rPr>
              <a:t>Trend</a:t>
            </a:r>
            <a:r>
              <a:rPr lang="zh-TW" altLang="en-US" sz="2000" dirty="0">
                <a:latin typeface="微軟正黑體" panose="020B0604030504040204" pitchFamily="34" charset="-120"/>
                <a:ea typeface="微軟正黑體" panose="020B0604030504040204" pitchFamily="34" charset="-120"/>
              </a:rPr>
              <a:t>、季節性</a:t>
            </a:r>
            <a:r>
              <a:rPr lang="en-US" altLang="zh-TW" sz="2000" dirty="0">
                <a:latin typeface="微軟正黑體" panose="020B0604030504040204" pitchFamily="34" charset="-120"/>
                <a:ea typeface="微軟正黑體" panose="020B0604030504040204" pitchFamily="34" charset="-120"/>
              </a:rPr>
              <a:t>Seasonality</a:t>
            </a: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為經過</a:t>
            </a:r>
            <a:r>
              <a:rPr lang="en-US" altLang="zh-TW" sz="2000" dirty="0">
                <a:latin typeface="微軟正黑體" panose="020B0604030504040204" pitchFamily="34" charset="-120"/>
                <a:ea typeface="微軟正黑體" panose="020B0604030504040204" pitchFamily="34" charset="-120"/>
              </a:rPr>
              <a:t>SES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HES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WES</a:t>
            </a:r>
            <a:r>
              <a:rPr lang="zh-TW" altLang="en-US" sz="2000" dirty="0">
                <a:latin typeface="微軟正黑體" panose="020B0604030504040204" pitchFamily="34" charset="-120"/>
                <a:ea typeface="微軟正黑體" panose="020B0604030504040204" pitchFamily="34" charset="-120"/>
              </a:rPr>
              <a:t>三種指數平滑</a:t>
            </a:r>
            <a:r>
              <a:rPr lang="en-US" altLang="zh-TW" sz="2000" dirty="0">
                <a:latin typeface="微軟正黑體" panose="020B0604030504040204" pitchFamily="34" charset="-120"/>
                <a:ea typeface="微軟正黑體" panose="020B0604030504040204" pitchFamily="34" charset="-120"/>
              </a:rPr>
              <a:t>(exponential smoothing)</a:t>
            </a:r>
            <a:r>
              <a:rPr lang="zh-TW" altLang="en-US" sz="2000" dirty="0">
                <a:latin typeface="微軟正黑體" panose="020B0604030504040204" pitchFamily="34" charset="-120"/>
                <a:ea typeface="微軟正黑體" panose="020B0604030504040204" pitchFamily="34" charset="-120"/>
              </a:rPr>
              <a:t>疊加並修正後的模型，是加權了歷史數據及瞬時數據的預測方法，因此得出</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660AD50-D680-4A35-81E3-04EF4D46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64" y="2901425"/>
            <a:ext cx="3801999" cy="675526"/>
          </a:xfrm>
          <a:prstGeom prst="rect">
            <a:avLst/>
          </a:prstGeom>
        </p:spPr>
      </p:pic>
      <p:pic>
        <p:nvPicPr>
          <p:cNvPr id="7" name="圖片 6">
            <a:extLst>
              <a:ext uri="{FF2B5EF4-FFF2-40B4-BE49-F238E27FC236}">
                <a16:creationId xmlns:a16="http://schemas.microsoft.com/office/drawing/2014/main" id="{171D9E44-74E0-41BE-A7A5-B135E9543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764" y="4929842"/>
            <a:ext cx="6096000" cy="1447452"/>
          </a:xfrm>
          <a:prstGeom prst="rect">
            <a:avLst/>
          </a:prstGeom>
        </p:spPr>
      </p:pic>
      <p:sp>
        <p:nvSpPr>
          <p:cNvPr id="8" name="文字方塊 7">
            <a:extLst>
              <a:ext uri="{FF2B5EF4-FFF2-40B4-BE49-F238E27FC236}">
                <a16:creationId xmlns:a16="http://schemas.microsoft.com/office/drawing/2014/main" id="{38006329-F71D-8DCC-4217-419DA1330A10}"/>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ED22D022-90CF-5F9D-28F8-36651A38207E}"/>
              </a:ext>
            </a:extLst>
          </p:cNvPr>
          <p:cNvSpPr>
            <a:spLocks noGrp="1"/>
          </p:cNvSpPr>
          <p:nvPr>
            <p:ph type="sldNum" sz="quarter" idx="12"/>
          </p:nvPr>
        </p:nvSpPr>
        <p:spPr/>
        <p:txBody>
          <a:bodyPr/>
          <a:lstStyle/>
          <a:p>
            <a:fld id="{C3836E5B-D4B7-FA44-A0C9-2630295C2636}" type="slidenum">
              <a:rPr kumimoji="1" lang="zh-TW" altLang="en-US" smtClean="0"/>
              <a:t>32</a:t>
            </a:fld>
            <a:endParaRPr kumimoji="1" lang="zh-TW" altLang="en-US"/>
          </a:p>
        </p:txBody>
      </p:sp>
    </p:spTree>
    <p:extLst>
      <p:ext uri="{BB962C8B-B14F-4D97-AF65-F5344CB8AC3E}">
        <p14:creationId xmlns:p14="http://schemas.microsoft.com/office/powerpoint/2010/main" val="2008543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F140EB8-CF06-4996-B222-4C244F4060FE}"/>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總結：</a:t>
                </a:r>
                <a:endParaRPr lang="en-US" altLang="zh-TW" sz="24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考慮到非線性，平滑常數和季節性週期可能會隨時間變化，因此在每個時間間隔 </a:t>
                </a:r>
                <a:r>
                  <a:rPr lang="en-US" altLang="zh-TW" sz="2000" dirty="0" err="1">
                    <a:latin typeface="微軟正黑體" panose="020B0604030504040204" pitchFamily="34" charset="-120"/>
                    <a:ea typeface="微軟正黑體" panose="020B0604030504040204" pitchFamily="34" charset="-120"/>
                  </a:rPr>
                  <a:t>hc·T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重新估計，利用</a:t>
                </a:r>
                <a:r>
                  <a:rPr lang="en-US" altLang="zh-TW" sz="2000" dirty="0">
                    <a:latin typeface="微軟正黑體" panose="020B0604030504040204" pitchFamily="34" charset="-120"/>
                    <a:ea typeface="微軟正黑體" panose="020B0604030504040204" pitchFamily="34" charset="-120"/>
                  </a:rPr>
                  <a:t>genetic algorithm (GA) (Simon, 2013)</a:t>
                </a:r>
                <a:r>
                  <a:rPr lang="zh-TW" altLang="en-US" sz="2000" dirty="0">
                    <a:latin typeface="微軟正黑體" panose="020B0604030504040204" pitchFamily="34" charset="-120"/>
                    <a:ea typeface="微軟正黑體" panose="020B0604030504040204" pitchFamily="34" charset="-120"/>
                  </a:rPr>
                  <a:t>給定的特徵及</a:t>
                </a:r>
                <a:r>
                  <a:rPr lang="en-US" altLang="zh-TW" sz="2000" dirty="0">
                    <a:latin typeface="微軟正黑體" panose="020B0604030504040204" pitchFamily="34" charset="-120"/>
                    <a:ea typeface="微軟正黑體" panose="020B0604030504040204" pitchFamily="34" charset="-120"/>
                  </a:rPr>
                  <a:t>MAE</a:t>
                </a:r>
                <a:r>
                  <a:rPr lang="zh-TW" altLang="en-US" sz="2000" dirty="0">
                    <a:latin typeface="微軟正黑體" panose="020B0604030504040204" pitchFamily="34" charset="-120"/>
                    <a:ea typeface="微軟正黑體" panose="020B0604030504040204" pitchFamily="34" charset="-120"/>
                  </a:rPr>
                  <a:t>得出以下結果。</a:t>
                </a: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發現</a:t>
                </a:r>
                <a14:m>
                  <m:oMath xmlns:m="http://schemas.openxmlformats.org/officeDocument/2006/math">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足夠</m:t>
                    </m:r>
                  </m:oMath>
                </a14:m>
                <a:r>
                  <a:rPr lang="zh-TW" altLang="en-US" sz="2000" dirty="0">
                    <a:latin typeface="微軟正黑體" panose="020B0604030504040204" pitchFamily="34" charset="-120"/>
                    <a:ea typeface="微軟正黑體" panose="020B0604030504040204" pitchFamily="34" charset="-120"/>
                  </a:rPr>
                  <a:t>小模型預估的準確性高。</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3" name="內容版面配置區 2">
                <a:extLst>
                  <a:ext uri="{FF2B5EF4-FFF2-40B4-BE49-F238E27FC236}">
                    <a16:creationId xmlns:a16="http://schemas.microsoft.com/office/drawing/2014/main" id="{3F140EB8-CF06-4996-B222-4C244F4060FE}"/>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F4B25F6-92E1-435E-B7D3-8B267B06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411" y="3429000"/>
            <a:ext cx="7312639" cy="2388303"/>
          </a:xfrm>
          <a:prstGeom prst="rect">
            <a:avLst/>
          </a:prstGeom>
        </p:spPr>
      </p:pic>
      <p:sp>
        <p:nvSpPr>
          <p:cNvPr id="7" name="文字方塊 6">
            <a:extLst>
              <a:ext uri="{FF2B5EF4-FFF2-40B4-BE49-F238E27FC236}">
                <a16:creationId xmlns:a16="http://schemas.microsoft.com/office/drawing/2014/main" id="{54B3B22B-6C83-FA81-CCBE-4D8CA175F7C7}"/>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263006C2-CD9D-0676-58D6-875484BF212E}"/>
              </a:ext>
            </a:extLst>
          </p:cNvPr>
          <p:cNvSpPr>
            <a:spLocks noGrp="1"/>
          </p:cNvSpPr>
          <p:nvPr>
            <p:ph type="sldNum" sz="quarter" idx="12"/>
          </p:nvPr>
        </p:nvSpPr>
        <p:spPr/>
        <p:txBody>
          <a:bodyPr/>
          <a:lstStyle/>
          <a:p>
            <a:fld id="{C3836E5B-D4B7-FA44-A0C9-2630295C2636}" type="slidenum">
              <a:rPr kumimoji="1" lang="zh-TW" altLang="en-US" smtClean="0"/>
              <a:t>33</a:t>
            </a:fld>
            <a:endParaRPr kumimoji="1" lang="zh-TW" altLang="en-US"/>
          </a:p>
        </p:txBody>
      </p:sp>
    </p:spTree>
    <p:extLst>
      <p:ext uri="{BB962C8B-B14F-4D97-AF65-F5344CB8AC3E}">
        <p14:creationId xmlns:p14="http://schemas.microsoft.com/office/powerpoint/2010/main" val="43858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32334"/>
          </a:xfrm>
        </p:spPr>
        <p:txBody>
          <a:bodyPr>
            <a:normAutofit/>
          </a:bodyPr>
          <a:lstStyle/>
          <a:p>
            <a:r>
              <a:rPr lang="en-US" altLang="zh-TW" sz="3200" b="1" dirty="0">
                <a:latin typeface="+mj-ea"/>
              </a:rPr>
              <a:t>ARIMA</a:t>
            </a:r>
            <a:r>
              <a:rPr lang="zh-TW" altLang="en-US" sz="3200" b="1" dirty="0">
                <a:latin typeface="+mj-ea"/>
              </a:rPr>
              <a:t> </a:t>
            </a:r>
            <a:r>
              <a:rPr lang="en-US" altLang="zh-TW" sz="3200" b="1" dirty="0">
                <a:latin typeface="微軟正黑體" panose="020B0604030504040204" pitchFamily="34" charset="-120"/>
              </a:rPr>
              <a:t>Algorithm</a:t>
            </a:r>
            <a:endParaRPr lang="zh-TW" altLang="en-US" sz="3200" b="1" dirty="0">
              <a:latin typeface="+mj-ea"/>
            </a:endParaRPr>
          </a:p>
        </p:txBody>
      </p:sp>
      <p:sp>
        <p:nvSpPr>
          <p:cNvPr id="3" name="內容版面配置區 2"/>
          <p:cNvSpPr>
            <a:spLocks noGrp="1"/>
          </p:cNvSpPr>
          <p:nvPr>
            <p:ph idx="1"/>
          </p:nvPr>
        </p:nvSpPr>
        <p:spPr>
          <a:xfrm>
            <a:off x="838200" y="1297460"/>
            <a:ext cx="10515600" cy="5177481"/>
          </a:xfrm>
        </p:spPr>
        <p:txBody>
          <a:bodyPr/>
          <a:lstStyle/>
          <a:p>
            <a:pPr marL="0" indent="0">
              <a:buNone/>
            </a:pPr>
            <a:r>
              <a:rPr lang="zh-TW" altLang="en-US" dirty="0">
                <a:latin typeface="+mn-ea"/>
              </a:rPr>
              <a:t>演算法介紹：</a:t>
            </a:r>
            <a:endParaRPr lang="en-US" altLang="zh-TW" dirty="0">
              <a:latin typeface="+mn-ea"/>
            </a:endParaRPr>
          </a:p>
          <a:p>
            <a:r>
              <a:rPr lang="zh-TW" altLang="en-US" sz="2000" dirty="0">
                <a:latin typeface="+mn-ea"/>
              </a:rPr>
              <a:t>結合</a:t>
            </a:r>
            <a:r>
              <a:rPr lang="en-US" altLang="zh-TW" sz="2000" dirty="0">
                <a:latin typeface="+mn-ea"/>
              </a:rPr>
              <a:t>AR</a:t>
            </a:r>
            <a:r>
              <a:rPr lang="zh-TW" altLang="en-US" sz="2000" dirty="0">
                <a:latin typeface="+mn-ea"/>
              </a:rPr>
              <a:t>、</a:t>
            </a:r>
            <a:r>
              <a:rPr lang="en-US" altLang="zh-TW" sz="2000" dirty="0">
                <a:latin typeface="+mn-ea"/>
              </a:rPr>
              <a:t>MA</a:t>
            </a:r>
            <a:r>
              <a:rPr lang="zh-TW" altLang="en-US" sz="2000" dirty="0">
                <a:latin typeface="+mn-ea"/>
              </a:rPr>
              <a:t>，且加入差分次數以解決非穩定資料</a:t>
            </a:r>
            <a:endParaRPr lang="en-US" altLang="zh-TW" sz="2000" dirty="0">
              <a:latin typeface="+mn-ea"/>
            </a:endParaRPr>
          </a:p>
          <a:p>
            <a:r>
              <a:rPr lang="zh-TW" altLang="en-US" sz="2000" dirty="0">
                <a:latin typeface="+mn-ea"/>
              </a:rPr>
              <a:t>自迴歸（不考慮其他係數變化）</a:t>
            </a:r>
            <a:endParaRPr lang="en-US" altLang="zh-TW" sz="2000" dirty="0">
              <a:latin typeface="+mn-ea"/>
            </a:endParaRPr>
          </a:p>
          <a:p>
            <a:r>
              <a:rPr lang="zh-TW" altLang="en-US" sz="2000" dirty="0">
                <a:latin typeface="+mn-ea"/>
              </a:rPr>
              <a:t>包含季節性與非季節性部分</a:t>
            </a:r>
            <a:endParaRPr lang="en-US" altLang="zh-TW" sz="2000" dirty="0">
              <a:latin typeface="+mn-ea"/>
            </a:endParaRPr>
          </a:p>
          <a:p>
            <a:r>
              <a:rPr lang="zh-TW" altLang="en-US" sz="2000" dirty="0">
                <a:latin typeface="+mn-ea"/>
              </a:rPr>
              <a:t>公式</a:t>
            </a:r>
            <a:endParaRPr lang="en-US" altLang="zh-TW" sz="2000" dirty="0">
              <a:latin typeface="+mn-ea"/>
            </a:endParaRPr>
          </a:p>
          <a:p>
            <a:endParaRPr lang="en-US" altLang="zh-TW" sz="2000" dirty="0">
              <a:latin typeface="+mn-ea"/>
            </a:endParaRPr>
          </a:p>
          <a:p>
            <a:endParaRPr lang="en-US" altLang="zh-TW" sz="2000" dirty="0">
              <a:latin typeface="+mn-ea"/>
            </a:endParaRPr>
          </a:p>
          <a:p>
            <a:r>
              <a:rPr lang="en-US" altLang="zh-TW" sz="2000" dirty="0">
                <a:latin typeface="+mn-ea"/>
              </a:rPr>
              <a:t>p:</a:t>
            </a:r>
            <a:r>
              <a:rPr lang="zh-TW" altLang="en-US" sz="2000" dirty="0">
                <a:latin typeface="+mn-ea"/>
              </a:rPr>
              <a:t>自我迴歸項數（過去多少筆資料、對預測資料的影響力）</a:t>
            </a:r>
            <a:endParaRPr lang="en-US" altLang="zh-TW" sz="2000" dirty="0">
              <a:latin typeface="+mn-ea"/>
            </a:endParaRPr>
          </a:p>
          <a:p>
            <a:r>
              <a:rPr lang="en-US" altLang="zh-TW" sz="2000" dirty="0">
                <a:latin typeface="+mn-ea"/>
              </a:rPr>
              <a:t>q:</a:t>
            </a:r>
            <a:r>
              <a:rPr lang="zh-TW" altLang="en-US" sz="2000" dirty="0">
                <a:latin typeface="+mn-ea"/>
              </a:rPr>
              <a:t>滑動平均項數 </a:t>
            </a:r>
            <a:endParaRPr lang="en-US" altLang="zh-TW" sz="2000" dirty="0">
              <a:latin typeface="+mn-ea"/>
            </a:endParaRPr>
          </a:p>
          <a:p>
            <a:r>
              <a:rPr lang="en-US" altLang="zh-TW" sz="2000" dirty="0">
                <a:latin typeface="+mn-ea"/>
              </a:rPr>
              <a:t>d:</a:t>
            </a:r>
            <a:r>
              <a:rPr lang="zh-TW" altLang="en-US" sz="2000" dirty="0">
                <a:latin typeface="+mn-ea"/>
              </a:rPr>
              <a:t>差分次數（趨勢影響）</a:t>
            </a:r>
            <a:endParaRPr lang="en-US" altLang="zh-TW" sz="2000" dirty="0">
              <a:latin typeface="+mn-ea"/>
            </a:endParaRPr>
          </a:p>
          <a:p>
            <a:endParaRPr lang="en-US" altLang="zh-TW" sz="2000" dirty="0">
              <a:latin typeface="+mn-ea"/>
            </a:endParaRPr>
          </a:p>
          <a:p>
            <a:r>
              <a:rPr lang="en-US" altLang="zh-TW" sz="2000" dirty="0">
                <a:latin typeface="+mn-ea"/>
              </a:rPr>
              <a:t>ARIMA</a:t>
            </a:r>
            <a:r>
              <a:rPr lang="zh-TW" altLang="en-US" sz="2000" dirty="0">
                <a:latin typeface="+mn-ea"/>
              </a:rPr>
              <a:t>數學式</a:t>
            </a:r>
          </a:p>
          <a:p>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1840597" y="2868546"/>
            <a:ext cx="3313294" cy="996418"/>
          </a:xfrm>
          <a:prstGeom prst="rect">
            <a:avLst/>
          </a:prstGeom>
        </p:spPr>
      </p:pic>
      <p:pic>
        <p:nvPicPr>
          <p:cNvPr id="5" name="圖片 4"/>
          <p:cNvPicPr>
            <a:picLocks noChangeAspect="1"/>
          </p:cNvPicPr>
          <p:nvPr/>
        </p:nvPicPr>
        <p:blipFill>
          <a:blip r:embed="rId3"/>
          <a:stretch>
            <a:fillRect/>
          </a:stretch>
        </p:blipFill>
        <p:spPr>
          <a:xfrm>
            <a:off x="2785279" y="5436050"/>
            <a:ext cx="4737224" cy="1214988"/>
          </a:xfrm>
          <a:prstGeom prst="rect">
            <a:avLst/>
          </a:prstGeom>
        </p:spPr>
      </p:pic>
      <p:sp>
        <p:nvSpPr>
          <p:cNvPr id="6" name="投影片編號版面配置區 5">
            <a:extLst>
              <a:ext uri="{FF2B5EF4-FFF2-40B4-BE49-F238E27FC236}">
                <a16:creationId xmlns:a16="http://schemas.microsoft.com/office/drawing/2014/main" id="{23961E2A-67ED-AA93-08E5-F477494D000E}"/>
              </a:ext>
            </a:extLst>
          </p:cNvPr>
          <p:cNvSpPr>
            <a:spLocks noGrp="1"/>
          </p:cNvSpPr>
          <p:nvPr>
            <p:ph type="sldNum" sz="quarter" idx="12"/>
          </p:nvPr>
        </p:nvSpPr>
        <p:spPr/>
        <p:txBody>
          <a:bodyPr/>
          <a:lstStyle/>
          <a:p>
            <a:fld id="{C3836E5B-D4B7-FA44-A0C9-2630295C2636}" type="slidenum">
              <a:rPr kumimoji="1" lang="zh-TW" altLang="en-US" smtClean="0"/>
              <a:t>34</a:t>
            </a:fld>
            <a:endParaRPr kumimoji="1" lang="zh-TW" altLang="en-US"/>
          </a:p>
        </p:txBody>
      </p:sp>
    </p:spTree>
    <p:extLst>
      <p:ext uri="{BB962C8B-B14F-4D97-AF65-F5344CB8AC3E}">
        <p14:creationId xmlns:p14="http://schemas.microsoft.com/office/powerpoint/2010/main" val="2604454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444716"/>
          </a:xfrm>
        </p:spPr>
        <p:txBody>
          <a:bodyPr>
            <a:normAutofit lnSpcReduction="10000"/>
          </a:bodyPr>
          <a:lstStyle/>
          <a:p>
            <a:pPr marL="0" indent="0">
              <a:lnSpc>
                <a:spcPct val="110000"/>
              </a:lnSpc>
              <a:buNone/>
            </a:pPr>
            <a:r>
              <a:rPr lang="zh-TW" altLang="en-US" dirty="0">
                <a:latin typeface="+mn-ea"/>
              </a:rPr>
              <a:t>運作流程：</a:t>
            </a:r>
            <a:endParaRPr lang="en-US" altLang="zh-TW" dirty="0">
              <a:latin typeface="+mn-ea"/>
            </a:endParaRPr>
          </a:p>
          <a:p>
            <a:pPr marL="514350" indent="-514350">
              <a:lnSpc>
                <a:spcPct val="150000"/>
              </a:lnSpc>
              <a:buAutoNum type="arabicPeriod"/>
            </a:pPr>
            <a:r>
              <a:rPr lang="en-US" altLang="zh-TW" sz="2000" dirty="0">
                <a:latin typeface="+mn-ea"/>
              </a:rPr>
              <a:t>ADF</a:t>
            </a:r>
            <a:r>
              <a:rPr lang="zh-TW" altLang="en-US" sz="2000" dirty="0">
                <a:latin typeface="+mn-ea"/>
              </a:rPr>
              <a:t>檢驗法 </a:t>
            </a:r>
            <a:r>
              <a:rPr lang="en-US" altLang="zh-TW" sz="2000" dirty="0">
                <a:latin typeface="+mn-ea"/>
              </a:rPr>
              <a:t>-&gt;</a:t>
            </a:r>
            <a:r>
              <a:rPr lang="zh-TW" altLang="en-US" sz="2000" dirty="0">
                <a:latin typeface="+mn-ea"/>
              </a:rPr>
              <a:t> 找差分，移除趨勢影響</a:t>
            </a:r>
            <a:endParaRPr lang="en-US" altLang="zh-TW" sz="2000" dirty="0">
              <a:latin typeface="+mn-ea"/>
            </a:endParaRPr>
          </a:p>
          <a:p>
            <a:pPr lvl="1">
              <a:lnSpc>
                <a:spcPct val="150000"/>
              </a:lnSpc>
            </a:pPr>
            <a:r>
              <a:rPr lang="zh-TW" altLang="en-US" sz="2000" dirty="0">
                <a:latin typeface="+mn-ea"/>
              </a:rPr>
              <a:t>單位根檢驗</a:t>
            </a:r>
            <a:endParaRPr lang="en-US" altLang="zh-TW" sz="2000" dirty="0">
              <a:latin typeface="+mn-ea"/>
            </a:endParaRPr>
          </a:p>
          <a:p>
            <a:pPr lvl="1">
              <a:lnSpc>
                <a:spcPct val="150000"/>
              </a:lnSpc>
            </a:pPr>
            <a:r>
              <a:rPr lang="zh-TW" altLang="en-US" sz="2000" dirty="0">
                <a:latin typeface="+mn-ea"/>
              </a:rPr>
              <a:t>存在單位根 </a:t>
            </a:r>
            <a:r>
              <a:rPr lang="en-US" altLang="zh-TW" sz="2000" dirty="0">
                <a:latin typeface="+mn-ea"/>
              </a:rPr>
              <a:t>-&gt; p-value&gt;0.05</a:t>
            </a:r>
            <a:r>
              <a:rPr lang="zh-TW" altLang="en-US" sz="2000" dirty="0">
                <a:latin typeface="+mn-ea"/>
              </a:rPr>
              <a:t> </a:t>
            </a:r>
            <a:r>
              <a:rPr lang="en-US" altLang="zh-TW" sz="2000" dirty="0">
                <a:latin typeface="+mn-ea"/>
              </a:rPr>
              <a:t>-&gt; </a:t>
            </a:r>
            <a:r>
              <a:rPr lang="zh-TW" altLang="en-US" sz="2000" dirty="0">
                <a:latin typeface="+mn-ea"/>
              </a:rPr>
              <a:t>序列不平穩 </a:t>
            </a:r>
            <a:r>
              <a:rPr lang="en-US" altLang="zh-TW" sz="2000" dirty="0">
                <a:latin typeface="+mn-ea"/>
              </a:rPr>
              <a:t>-&gt;</a:t>
            </a:r>
            <a:r>
              <a:rPr lang="zh-TW" altLang="en-US" sz="2000" dirty="0">
                <a:latin typeface="+mn-ea"/>
              </a:rPr>
              <a:t>需加入參數</a:t>
            </a:r>
            <a:r>
              <a:rPr lang="en-US" altLang="zh-TW" sz="2000" dirty="0">
                <a:latin typeface="+mn-ea"/>
              </a:rPr>
              <a:t>d</a:t>
            </a:r>
            <a:r>
              <a:rPr lang="zh-TW" altLang="en-US" sz="2000" dirty="0">
                <a:latin typeface="+mn-ea"/>
              </a:rPr>
              <a:t>做調整</a:t>
            </a:r>
            <a:endParaRPr lang="en-US" altLang="zh-TW" sz="2000" dirty="0">
              <a:latin typeface="+mn-ea"/>
            </a:endParaRPr>
          </a:p>
          <a:p>
            <a:pPr marL="514350" indent="-514350">
              <a:lnSpc>
                <a:spcPct val="150000"/>
              </a:lnSpc>
              <a:buAutoNum type="arabicPeriod"/>
            </a:pPr>
            <a:r>
              <a:rPr lang="en-US" altLang="zh-TW" sz="2000" dirty="0">
                <a:latin typeface="+mn-ea"/>
              </a:rPr>
              <a:t>PACF -&gt; </a:t>
            </a:r>
            <a:r>
              <a:rPr lang="zh-TW" altLang="en-US" sz="2000" dirty="0">
                <a:latin typeface="+mn-ea"/>
              </a:rPr>
              <a:t>找</a:t>
            </a:r>
            <a:r>
              <a:rPr lang="en-US" altLang="zh-TW" sz="2000" dirty="0">
                <a:latin typeface="+mn-ea"/>
              </a:rPr>
              <a:t>p</a:t>
            </a:r>
            <a:r>
              <a:rPr lang="zh-TW" altLang="en-US" sz="2000" dirty="0">
                <a:latin typeface="+mn-ea"/>
              </a:rPr>
              <a:t>參數（找過去多少筆資料）</a:t>
            </a:r>
            <a:endParaRPr lang="en-US" altLang="zh-TW" sz="2000" dirty="0">
              <a:latin typeface="+mn-ea"/>
            </a:endParaRPr>
          </a:p>
          <a:p>
            <a:pPr marL="514350" indent="-514350">
              <a:lnSpc>
                <a:spcPct val="150000"/>
              </a:lnSpc>
              <a:buAutoNum type="arabicPeriod"/>
            </a:pPr>
            <a:r>
              <a:rPr lang="en-US" altLang="zh-TW" sz="2000" dirty="0">
                <a:latin typeface="+mn-ea"/>
              </a:rPr>
              <a:t>ACF -&gt; </a:t>
            </a:r>
            <a:r>
              <a:rPr lang="zh-TW" altLang="en-US" sz="2000" dirty="0">
                <a:latin typeface="+mn-ea"/>
              </a:rPr>
              <a:t>找</a:t>
            </a:r>
            <a:r>
              <a:rPr lang="en-US" altLang="zh-TW" sz="2000" dirty="0">
                <a:latin typeface="+mn-ea"/>
              </a:rPr>
              <a:t>q</a:t>
            </a:r>
            <a:r>
              <a:rPr lang="zh-TW" altLang="en-US" sz="2000" dirty="0">
                <a:latin typeface="+mn-ea"/>
              </a:rPr>
              <a:t>參數</a:t>
            </a:r>
            <a:endParaRPr lang="en-US" altLang="zh-TW" sz="2000" dirty="0">
              <a:latin typeface="+mn-ea"/>
            </a:endParaRPr>
          </a:p>
          <a:p>
            <a:pPr lvl="1">
              <a:lnSpc>
                <a:spcPct val="150000"/>
              </a:lnSpc>
            </a:pPr>
            <a:r>
              <a:rPr lang="zh-TW" altLang="en-US" sz="2000" dirty="0">
                <a:latin typeface="+mn-ea"/>
              </a:rPr>
              <a:t>同一序列在不同時刻的取值之間的相關程度。</a:t>
            </a:r>
            <a:endParaRPr lang="en-US" altLang="zh-TW" sz="2000" dirty="0">
              <a:latin typeface="+mn-ea"/>
            </a:endParaRPr>
          </a:p>
          <a:p>
            <a:pPr marL="514350" indent="-514350">
              <a:lnSpc>
                <a:spcPct val="150000"/>
              </a:lnSpc>
              <a:buAutoNum type="arabicPeriod"/>
            </a:pPr>
            <a:r>
              <a:rPr lang="zh-TW" altLang="en-US" sz="2000" dirty="0">
                <a:latin typeface="+mn-ea"/>
              </a:rPr>
              <a:t>檢測（用</a:t>
            </a:r>
            <a:r>
              <a:rPr lang="en-US" altLang="zh-TW" sz="2000" dirty="0">
                <a:latin typeface="+mn-ea"/>
              </a:rPr>
              <a:t>Box-pierce</a:t>
            </a:r>
            <a:r>
              <a:rPr lang="zh-TW" altLang="en-US" sz="2000" dirty="0">
                <a:latin typeface="+mn-ea"/>
              </a:rPr>
              <a:t>） </a:t>
            </a:r>
            <a:r>
              <a:rPr lang="en-US" altLang="zh-TW" sz="2000" dirty="0">
                <a:latin typeface="+mn-ea"/>
              </a:rPr>
              <a:t>-&gt; p-value</a:t>
            </a:r>
            <a:r>
              <a:rPr lang="zh-TW" altLang="en-US" sz="2000" dirty="0">
                <a:latin typeface="+mn-ea"/>
              </a:rPr>
              <a:t>要大於</a:t>
            </a:r>
            <a:r>
              <a:rPr lang="en-US" altLang="zh-TW" sz="2000" dirty="0">
                <a:latin typeface="+mn-ea"/>
              </a:rPr>
              <a:t>0.05</a:t>
            </a:r>
          </a:p>
          <a:p>
            <a:pPr lvl="1">
              <a:lnSpc>
                <a:spcPct val="150000"/>
              </a:lnSpc>
            </a:pPr>
            <a:r>
              <a:rPr lang="zh-TW" altLang="en-US" sz="2000" dirty="0">
                <a:latin typeface="+mn-ea"/>
              </a:rPr>
              <a:t>檢驗模型是否準確</a:t>
            </a:r>
            <a:r>
              <a:rPr lang="en-US" altLang="zh-TW" sz="2000" dirty="0">
                <a:latin typeface="+mn-ea"/>
              </a:rPr>
              <a:t> -&gt; </a:t>
            </a:r>
            <a:r>
              <a:rPr lang="zh-TW" altLang="en-US" sz="2000" dirty="0">
                <a:latin typeface="+mn-ea"/>
              </a:rPr>
              <a:t>雜訊會隨機出現</a:t>
            </a:r>
            <a:endParaRPr lang="en-US" altLang="zh-TW" sz="2000" dirty="0">
              <a:latin typeface="+mn-ea"/>
            </a:endParaRPr>
          </a:p>
          <a:p>
            <a:pPr lvl="1">
              <a:lnSpc>
                <a:spcPct val="150000"/>
              </a:lnSpc>
            </a:pPr>
            <a:r>
              <a:rPr lang="en-US" altLang="zh-TW" sz="2000" dirty="0">
                <a:latin typeface="+mn-ea"/>
              </a:rPr>
              <a:t>H0:</a:t>
            </a:r>
            <a:r>
              <a:rPr lang="zh-TW" altLang="en-US" sz="2000" dirty="0">
                <a:latin typeface="+mn-ea"/>
              </a:rPr>
              <a:t>殘差序列為白雜訊 </a:t>
            </a:r>
            <a:r>
              <a:rPr lang="en-US" altLang="zh-TW" sz="2000" dirty="0">
                <a:latin typeface="+mn-ea"/>
              </a:rPr>
              <a:t>-&gt; p-value</a:t>
            </a:r>
            <a:r>
              <a:rPr lang="zh-TW" altLang="en-US" sz="2000" dirty="0">
                <a:latin typeface="+mn-ea"/>
              </a:rPr>
              <a:t>大於</a:t>
            </a:r>
            <a:r>
              <a:rPr lang="en-US" altLang="zh-TW" sz="2000" dirty="0">
                <a:latin typeface="+mn-ea"/>
              </a:rPr>
              <a:t>0.05</a:t>
            </a:r>
          </a:p>
          <a:p>
            <a:pPr marL="514350" indent="-514350">
              <a:lnSpc>
                <a:spcPct val="200000"/>
              </a:lnSpc>
              <a:buAutoNum type="arabicPeriod"/>
            </a:pPr>
            <a:endParaRPr lang="en-US" altLang="zh-TW" dirty="0"/>
          </a:p>
        </p:txBody>
      </p:sp>
      <p:sp>
        <p:nvSpPr>
          <p:cNvPr id="4" name="標題 1">
            <a:extLst>
              <a:ext uri="{FF2B5EF4-FFF2-40B4-BE49-F238E27FC236}">
                <a16:creationId xmlns:a16="http://schemas.microsoft.com/office/drawing/2014/main" id="{9A0738EF-CAE2-CBF2-1B9A-F4BF35507567}"/>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0EE4704D-CE97-9A4C-C4F0-82F1C3210A70}"/>
              </a:ext>
            </a:extLst>
          </p:cNvPr>
          <p:cNvSpPr>
            <a:spLocks noGrp="1"/>
          </p:cNvSpPr>
          <p:nvPr>
            <p:ph type="sldNum" sz="quarter" idx="12"/>
          </p:nvPr>
        </p:nvSpPr>
        <p:spPr/>
        <p:txBody>
          <a:bodyPr/>
          <a:lstStyle/>
          <a:p>
            <a:fld id="{C3836E5B-D4B7-FA44-A0C9-2630295C2636}" type="slidenum">
              <a:rPr kumimoji="1" lang="zh-TW" altLang="en-US" smtClean="0"/>
              <a:t>35</a:t>
            </a:fld>
            <a:endParaRPr kumimoji="1" lang="zh-TW" altLang="en-US"/>
          </a:p>
        </p:txBody>
      </p:sp>
    </p:spTree>
    <p:extLst>
      <p:ext uri="{BB962C8B-B14F-4D97-AF65-F5344CB8AC3E}">
        <p14:creationId xmlns:p14="http://schemas.microsoft.com/office/powerpoint/2010/main" val="63297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124466"/>
            <a:ext cx="10515600" cy="5052497"/>
          </a:xfrm>
        </p:spPr>
        <p:txBody>
          <a:bodyPr>
            <a:normAutofit/>
          </a:bodyPr>
          <a:lstStyle/>
          <a:p>
            <a:pPr marL="0" indent="0">
              <a:lnSpc>
                <a:spcPct val="150000"/>
              </a:lnSpc>
              <a:buNone/>
            </a:pPr>
            <a:r>
              <a:rPr lang="zh-TW" altLang="en-US" dirty="0">
                <a:latin typeface="+mn-ea"/>
              </a:rPr>
              <a:t>預測結果：</a:t>
            </a:r>
            <a:endParaRPr lang="en-US" altLang="zh-TW" sz="2000" dirty="0">
              <a:latin typeface="+mn-ea"/>
            </a:endParaRPr>
          </a:p>
          <a:p>
            <a:pPr>
              <a:lnSpc>
                <a:spcPct val="150000"/>
              </a:lnSpc>
            </a:pPr>
            <a:r>
              <a:rPr lang="zh-TW" altLang="en-US" sz="2000" dirty="0">
                <a:latin typeface="+mn-ea"/>
              </a:rPr>
              <a:t>預測</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產量結果之</a:t>
            </a:r>
            <a:r>
              <a:rPr lang="en-US" altLang="zh-TW" sz="2000" dirty="0">
                <a:latin typeface="+mn-ea"/>
              </a:rPr>
              <a:t>MAPE</a:t>
            </a:r>
            <a:r>
              <a:rPr lang="zh-TW" altLang="en-US" sz="2000" dirty="0">
                <a:latin typeface="+mn-ea"/>
              </a:rPr>
              <a:t>皆小於</a:t>
            </a:r>
            <a:r>
              <a:rPr lang="en-US" altLang="zh-TW" sz="2000" dirty="0">
                <a:latin typeface="+mn-ea"/>
              </a:rPr>
              <a:t>10%</a:t>
            </a:r>
          </a:p>
          <a:p>
            <a:pPr>
              <a:lnSpc>
                <a:spcPct val="150000"/>
              </a:lnSpc>
            </a:pPr>
            <a:endParaRPr lang="en-US" altLang="zh-TW" sz="2000" dirty="0">
              <a:latin typeface="+mn-ea"/>
            </a:endParaRPr>
          </a:p>
          <a:p>
            <a:pPr marL="0" indent="0">
              <a:lnSpc>
                <a:spcPct val="150000"/>
              </a:lnSpc>
              <a:buNone/>
            </a:pPr>
            <a:endParaRPr lang="en-US" altLang="zh-TW" sz="2000" dirty="0">
              <a:latin typeface="+mn-ea"/>
            </a:endParaRPr>
          </a:p>
          <a:p>
            <a:pPr>
              <a:lnSpc>
                <a:spcPct val="150000"/>
              </a:lnSpc>
            </a:pPr>
            <a:r>
              <a:rPr lang="zh-TW" altLang="en-US" sz="2000" dirty="0">
                <a:latin typeface="+mn-ea"/>
              </a:rPr>
              <a:t>預測電力之</a:t>
            </a:r>
            <a:r>
              <a:rPr lang="en-US" altLang="zh-TW" sz="2000" dirty="0">
                <a:latin typeface="+mn-ea"/>
              </a:rPr>
              <a:t>MAPE</a:t>
            </a:r>
            <a:r>
              <a:rPr lang="zh-TW" altLang="en-US" sz="2000" dirty="0">
                <a:latin typeface="+mn-ea"/>
              </a:rPr>
              <a:t>為</a:t>
            </a:r>
            <a:r>
              <a:rPr lang="en-US" altLang="zh-TW" sz="2000" dirty="0">
                <a:latin typeface="+mn-ea"/>
              </a:rPr>
              <a:t>1.5%</a:t>
            </a:r>
          </a:p>
          <a:p>
            <a:pPr>
              <a:lnSpc>
                <a:spcPct val="150000"/>
              </a:lnSpc>
            </a:pPr>
            <a:r>
              <a:rPr lang="zh-TW" altLang="en-US" sz="2000" dirty="0">
                <a:latin typeface="+mn-ea"/>
              </a:rPr>
              <a:t>預測</a:t>
            </a:r>
            <a:r>
              <a:rPr lang="en-US" altLang="zh-TW" sz="2000" dirty="0">
                <a:latin typeface="+mn-ea"/>
              </a:rPr>
              <a:t>HSM</a:t>
            </a:r>
            <a:r>
              <a:rPr lang="zh-TW" altLang="en-US" sz="2000" dirty="0">
                <a:latin typeface="+mn-ea"/>
              </a:rPr>
              <a:t>之</a:t>
            </a:r>
            <a:r>
              <a:rPr lang="en-US" altLang="zh-TW" sz="2000" dirty="0">
                <a:latin typeface="+mn-ea"/>
              </a:rPr>
              <a:t>MAPE</a:t>
            </a:r>
            <a:r>
              <a:rPr lang="zh-TW" altLang="en-US" sz="2000" dirty="0">
                <a:latin typeface="+mn-ea"/>
              </a:rPr>
              <a:t>為</a:t>
            </a:r>
            <a:r>
              <a:rPr lang="en-US" altLang="zh-TW" sz="2000" dirty="0">
                <a:latin typeface="+mn-ea"/>
              </a:rPr>
              <a:t>10.1%</a:t>
            </a:r>
          </a:p>
          <a:p>
            <a:pPr>
              <a:lnSpc>
                <a:spcPct val="150000"/>
              </a:lnSpc>
            </a:pPr>
            <a:r>
              <a:rPr lang="zh-TW" altLang="en-US" sz="2000" dirty="0">
                <a:latin typeface="+mn-ea"/>
              </a:rPr>
              <a:t>結論：</a:t>
            </a:r>
            <a:r>
              <a:rPr lang="en-US" altLang="zh-TW" sz="2000" dirty="0">
                <a:latin typeface="+mn-ea"/>
              </a:rPr>
              <a:t>MAPE</a:t>
            </a:r>
            <a:r>
              <a:rPr lang="zh-TW" altLang="en-US" sz="2000" dirty="0">
                <a:latin typeface="+mn-ea"/>
              </a:rPr>
              <a:t>足夠小，模型預測仍然有準確性</a:t>
            </a:r>
            <a:endParaRPr lang="en-US" altLang="zh-TW" sz="2000" dirty="0">
              <a:latin typeface="+mn-ea"/>
            </a:endParaRPr>
          </a:p>
          <a:p>
            <a:endParaRPr lang="zh-TW" altLang="en-US" dirty="0"/>
          </a:p>
        </p:txBody>
      </p:sp>
      <p:pic>
        <p:nvPicPr>
          <p:cNvPr id="5" name="圖片 4"/>
          <p:cNvPicPr>
            <a:picLocks noChangeAspect="1"/>
          </p:cNvPicPr>
          <p:nvPr/>
        </p:nvPicPr>
        <p:blipFill>
          <a:blip r:embed="rId2"/>
          <a:stretch>
            <a:fillRect/>
          </a:stretch>
        </p:blipFill>
        <p:spPr>
          <a:xfrm>
            <a:off x="838200" y="2324336"/>
            <a:ext cx="4315691" cy="1412875"/>
          </a:xfrm>
          <a:prstGeom prst="rect">
            <a:avLst/>
          </a:prstGeom>
        </p:spPr>
      </p:pic>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8067A622-5D86-710E-0C63-D9E7D0ABECD2}"/>
              </a:ext>
            </a:extLst>
          </p:cNvPr>
          <p:cNvSpPr>
            <a:spLocks noGrp="1"/>
          </p:cNvSpPr>
          <p:nvPr>
            <p:ph type="sldNum" sz="quarter" idx="12"/>
          </p:nvPr>
        </p:nvSpPr>
        <p:spPr/>
        <p:txBody>
          <a:bodyPr/>
          <a:lstStyle/>
          <a:p>
            <a:fld id="{C3836E5B-D4B7-FA44-A0C9-2630295C2636}" type="slidenum">
              <a:rPr kumimoji="1" lang="zh-TW" altLang="en-US" smtClean="0"/>
              <a:t>36</a:t>
            </a:fld>
            <a:endParaRPr kumimoji="1" lang="zh-TW" altLang="en-US"/>
          </a:p>
        </p:txBody>
      </p:sp>
    </p:spTree>
    <p:extLst>
      <p:ext uri="{BB962C8B-B14F-4D97-AF65-F5344CB8AC3E}">
        <p14:creationId xmlns:p14="http://schemas.microsoft.com/office/powerpoint/2010/main" val="3034830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A40F5E3-A4DD-4106-B153-C71EEF7DE1E5}"/>
              </a:ext>
            </a:extLst>
          </p:cNvPr>
          <p:cNvSpPr txBox="1"/>
          <p:nvPr/>
        </p:nvSpPr>
        <p:spPr>
          <a:xfrm>
            <a:off x="708007" y="1820560"/>
            <a:ext cx="10775985"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 因為若用</a:t>
            </a:r>
            <a:r>
              <a:rPr lang="en-US" altLang="zh-TW" sz="2400" dirty="0">
                <a:latin typeface="微軟正黑體" panose="020B0604030504040204" pitchFamily="34" charset="-120"/>
                <a:ea typeface="微軟正黑體" panose="020B0604030504040204" pitchFamily="34" charset="-120"/>
              </a:rPr>
              <a:t>Holt-Winters</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ARIMA</a:t>
            </a:r>
            <a:r>
              <a:rPr lang="zh-TW" altLang="en-US" sz="2400" dirty="0">
                <a:latin typeface="微軟正黑體" panose="020B0604030504040204" pitchFamily="34" charset="-120"/>
                <a:ea typeface="微軟正黑體" panose="020B0604030504040204" pitchFamily="34" charset="-120"/>
              </a:rPr>
              <a:t>預測，其</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過大，分別約</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故須另尋更適當之預測模型。</a:t>
            </a:r>
          </a:p>
        </p:txBody>
      </p:sp>
      <p:sp>
        <p:nvSpPr>
          <p:cNvPr id="6" name="文字方塊 5">
            <a:extLst>
              <a:ext uri="{FF2B5EF4-FFF2-40B4-BE49-F238E27FC236}">
                <a16:creationId xmlns:a16="http://schemas.microsoft.com/office/drawing/2014/main" id="{D24DAC74-1655-4031-9494-742280DF209E}"/>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9E3ADAE-0988-4688-BBF4-A20C023CA6C1}"/>
              </a:ext>
            </a:extLst>
          </p:cNvPr>
          <p:cNvSpPr txBox="1"/>
          <p:nvPr/>
        </p:nvSpPr>
        <p:spPr>
          <a:xfrm>
            <a:off x="415723" y="1302638"/>
            <a:ext cx="8213558"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為何使用</a:t>
            </a:r>
            <a:r>
              <a:rPr lang="en-US" altLang="zh-TW" sz="2400" b="1" dirty="0">
                <a:latin typeface="微軟正黑體" panose="020B0604030504040204" pitchFamily="34" charset="-120"/>
                <a:ea typeface="微軟正黑體" panose="020B0604030504040204" pitchFamily="34" charset="-120"/>
              </a:rPr>
              <a:t>K</a:t>
            </a:r>
            <a:r>
              <a:rPr lang="zh-TW" altLang="en-US" sz="2400" b="1" dirty="0">
                <a:latin typeface="微軟正黑體" panose="020B0604030504040204" pitchFamily="34" charset="-120"/>
                <a:ea typeface="微軟正黑體" panose="020B0604030504040204" pitchFamily="34" charset="-120"/>
              </a:rPr>
              <a:t>階次經驗法則</a:t>
            </a:r>
            <a:r>
              <a:rPr lang="zh-TW" altLang="en-US" sz="2400" dirty="0">
                <a:latin typeface="微軟正黑體" panose="020B0604030504040204" pitchFamily="34" charset="-120"/>
                <a:ea typeface="微軟正黑體" panose="020B0604030504040204" pitchFamily="34" charset="-120"/>
              </a:rPr>
              <a:t>預測 </a:t>
            </a:r>
            <a:r>
              <a:rPr lang="en-US" altLang="zh-TW" sz="2400" b="1" dirty="0">
                <a:latin typeface="微軟正黑體" panose="020B0604030504040204" pitchFamily="34" charset="-120"/>
                <a:ea typeface="微軟正黑體" panose="020B0604030504040204" pitchFamily="34" charset="-120"/>
              </a:rPr>
              <a:t>LDG</a:t>
            </a:r>
            <a:r>
              <a:rPr lang="zh-TW" altLang="en-US" sz="2400" b="1" dirty="0">
                <a:latin typeface="微軟正黑體" panose="020B0604030504040204" pitchFamily="34" charset="-120"/>
                <a:ea typeface="微軟正黑體" panose="020B0604030504040204" pitchFamily="34" charset="-120"/>
              </a:rPr>
              <a:t> 的生產量</a:t>
            </a:r>
            <a:r>
              <a:rPr lang="zh-TW" altLang="en-US" sz="24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C3F79E72-C096-44FF-B54B-FCC53017A420}"/>
              </a:ext>
            </a:extLst>
          </p:cNvPr>
          <p:cNvSpPr txBox="1"/>
          <p:nvPr/>
        </p:nvSpPr>
        <p:spPr>
          <a:xfrm>
            <a:off x="415723" y="2810846"/>
            <a:ext cx="10288802"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 定義：</a:t>
            </a:r>
            <a:r>
              <a:rPr lang="en-US" altLang="zh-TW" sz="2400" dirty="0">
                <a:latin typeface="微軟正黑體" panose="020B0604030504040204" pitchFamily="34" charset="-120"/>
                <a:ea typeface="微軟正黑體" panose="020B0604030504040204" pitchFamily="34" charset="-120"/>
              </a:rPr>
              <a:t>Recovery LDG</a:t>
            </a:r>
            <a:r>
              <a:rPr lang="zh-TW" altLang="en-US" sz="2400" dirty="0">
                <a:latin typeface="微軟正黑體" panose="020B0604030504040204" pitchFamily="34" charset="-120"/>
                <a:ea typeface="微軟正黑體" panose="020B0604030504040204" pitchFamily="34" charset="-120"/>
              </a:rPr>
              <a:t>（沒被浪費掉的）=總生產-被燒掉的-低熱值的</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1B3C4CD-D974-4C9C-B051-B2EF6CCA4A72}"/>
              </a:ext>
            </a:extLst>
          </p:cNvPr>
          <p:cNvSpPr txBox="1"/>
          <p:nvPr/>
        </p:nvSpPr>
        <p:spPr>
          <a:xfrm>
            <a:off x="420750" y="3990133"/>
            <a:ext cx="10036875" cy="138499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階次預測兩步驟：</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Step</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預測 </a:t>
            </a:r>
            <a:r>
              <a:rPr lang="en-US" altLang="zh-TW" sz="2400" dirty="0">
                <a:latin typeface="微軟正黑體" panose="020B0604030504040204" pitchFamily="34" charset="-120"/>
                <a:ea typeface="微軟正黑體" panose="020B0604030504040204" pitchFamily="34" charset="-120"/>
              </a:rPr>
              <a:t>recovery instants:</a:t>
            </a:r>
          </a:p>
          <a:p>
            <a:r>
              <a:rPr lang="en-US" altLang="zh-TW" sz="2400" dirty="0">
                <a:latin typeface="微軟正黑體" panose="020B0604030504040204" pitchFamily="34" charset="-120"/>
                <a:ea typeface="微軟正黑體" panose="020B0604030504040204" pitchFamily="34" charset="-120"/>
              </a:rPr>
              <a:t>	</a:t>
            </a:r>
          </a:p>
        </p:txBody>
      </p:sp>
      <p:pic>
        <p:nvPicPr>
          <p:cNvPr id="11" name="圖片 10" descr="一張含有 文字 的圖片&#10;&#10;自動產生的描述">
            <a:extLst>
              <a:ext uri="{FF2B5EF4-FFF2-40B4-BE49-F238E27FC236}">
                <a16:creationId xmlns:a16="http://schemas.microsoft.com/office/drawing/2014/main" id="{B71920FF-AE49-4836-B288-C4D5A9ABAC78}"/>
              </a:ext>
            </a:extLst>
          </p:cNvPr>
          <p:cNvPicPr>
            <a:picLocks noChangeAspect="1"/>
          </p:cNvPicPr>
          <p:nvPr/>
        </p:nvPicPr>
        <p:blipFill>
          <a:blip r:embed="rId2"/>
          <a:stretch>
            <a:fillRect/>
          </a:stretch>
        </p:blipFill>
        <p:spPr>
          <a:xfrm>
            <a:off x="5739732" y="4371557"/>
            <a:ext cx="5568971" cy="723926"/>
          </a:xfrm>
          <a:prstGeom prst="rect">
            <a:avLst/>
          </a:prstGeom>
        </p:spPr>
      </p:pic>
      <p:sp>
        <p:nvSpPr>
          <p:cNvPr id="15" name="文字方塊 14">
            <a:extLst>
              <a:ext uri="{FF2B5EF4-FFF2-40B4-BE49-F238E27FC236}">
                <a16:creationId xmlns:a16="http://schemas.microsoft.com/office/drawing/2014/main" id="{2D6A9B54-297D-4B3C-9A3A-853B66F4F00C}"/>
              </a:ext>
            </a:extLst>
          </p:cNvPr>
          <p:cNvSpPr txBox="1"/>
          <p:nvPr/>
        </p:nvSpPr>
        <p:spPr>
          <a:xfrm>
            <a:off x="1596795" y="3385379"/>
            <a:ext cx="7102928" cy="461665"/>
          </a:xfrm>
          <a:prstGeom prst="rect">
            <a:avLst/>
          </a:prstGeom>
          <a:noFill/>
        </p:spPr>
        <p:txBody>
          <a:bodyPr wrap="square">
            <a:spAutoFit/>
          </a:bodyPr>
          <a:lstStyle/>
          <a:p>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Recovery 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＋被燒掉的</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endParaRPr lang="zh-TW" alt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1CFC7C41-F04E-4F7D-8488-062087A2ED1C}"/>
              </a:ext>
            </a:extLst>
          </p:cNvPr>
          <p:cNvSpPr txBox="1"/>
          <p:nvPr/>
        </p:nvSpPr>
        <p:spPr>
          <a:xfrm>
            <a:off x="1348121" y="5026216"/>
            <a:ext cx="6097554" cy="461665"/>
          </a:xfrm>
          <a:prstGeom prst="rect">
            <a:avLst/>
          </a:prstGeom>
          <a:noFill/>
        </p:spPr>
        <p:txBody>
          <a:bodyPr wrap="square">
            <a:spAutoFit/>
          </a:bodyPr>
          <a:lstStyle/>
          <a:p>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Step</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2:</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預測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volume:</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68E78AEC-C979-45AD-96DB-89B01CE7CFDA}"/>
              </a:ext>
            </a:extLst>
          </p:cNvPr>
          <p:cNvGrpSpPr/>
          <p:nvPr/>
        </p:nvGrpSpPr>
        <p:grpSpPr>
          <a:xfrm>
            <a:off x="5294963" y="4960586"/>
            <a:ext cx="6668637" cy="1304804"/>
            <a:chOff x="5523363" y="4694474"/>
            <a:chExt cx="6668637" cy="1304804"/>
          </a:xfrm>
        </p:grpSpPr>
        <p:pic>
          <p:nvPicPr>
            <p:cNvPr id="17" name="圖片 16">
              <a:extLst>
                <a:ext uri="{FF2B5EF4-FFF2-40B4-BE49-F238E27FC236}">
                  <a16:creationId xmlns:a16="http://schemas.microsoft.com/office/drawing/2014/main" id="{86A987AC-4FBF-44A8-B3BB-5F6A9FA3F04E}"/>
                </a:ext>
              </a:extLst>
            </p:cNvPr>
            <p:cNvPicPr>
              <a:picLocks noChangeAspect="1"/>
            </p:cNvPicPr>
            <p:nvPr/>
          </p:nvPicPr>
          <p:blipFill>
            <a:blip r:embed="rId3"/>
            <a:stretch>
              <a:fillRect/>
            </a:stretch>
          </p:blipFill>
          <p:spPr>
            <a:xfrm>
              <a:off x="5523363" y="4694474"/>
              <a:ext cx="6668637" cy="709430"/>
            </a:xfrm>
            <a:prstGeom prst="rect">
              <a:avLst/>
            </a:prstGeom>
          </p:spPr>
        </p:pic>
        <p:cxnSp>
          <p:nvCxnSpPr>
            <p:cNvPr id="24" name="直線接點 23">
              <a:extLst>
                <a:ext uri="{FF2B5EF4-FFF2-40B4-BE49-F238E27FC236}">
                  <a16:creationId xmlns:a16="http://schemas.microsoft.com/office/drawing/2014/main" id="{80DBCAD7-6925-4D23-8832-6EC114F20D87}"/>
                </a:ext>
              </a:extLst>
            </p:cNvPr>
            <p:cNvCxnSpPr>
              <a:cxnSpLocks/>
            </p:cNvCxnSpPr>
            <p:nvPr/>
          </p:nvCxnSpPr>
          <p:spPr>
            <a:xfrm>
              <a:off x="7041180" y="5227316"/>
              <a:ext cx="0" cy="404725"/>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26B985D6-B1B0-41D9-9069-13A7A012B729}"/>
                </a:ext>
              </a:extLst>
            </p:cNvPr>
            <p:cNvCxnSpPr/>
            <p:nvPr/>
          </p:nvCxnSpPr>
          <p:spPr>
            <a:xfrm>
              <a:off x="6578082" y="5227316"/>
              <a:ext cx="942238" cy="0"/>
            </a:xfrm>
            <a:prstGeom prst="line">
              <a:avLst/>
            </a:prstGeom>
            <a:ln w="38100"/>
          </p:spPr>
          <p:style>
            <a:lnRef idx="1">
              <a:schemeClr val="dk1"/>
            </a:lnRef>
            <a:fillRef idx="0">
              <a:schemeClr val="dk1"/>
            </a:fillRef>
            <a:effectRef idx="0">
              <a:schemeClr val="dk1"/>
            </a:effectRef>
            <a:fontRef idx="minor">
              <a:schemeClr val="tx1"/>
            </a:fontRef>
          </p:style>
        </p:cxnSp>
        <p:sp>
          <p:nvSpPr>
            <p:cNvPr id="28" name="文字方塊 27">
              <a:extLst>
                <a:ext uri="{FF2B5EF4-FFF2-40B4-BE49-F238E27FC236}">
                  <a16:creationId xmlns:a16="http://schemas.microsoft.com/office/drawing/2014/main" id="{88645B34-1AA5-48F0-A9DC-34685A397C11}"/>
                </a:ext>
              </a:extLst>
            </p:cNvPr>
            <p:cNvSpPr txBox="1"/>
            <p:nvPr/>
          </p:nvSpPr>
          <p:spPr>
            <a:xfrm>
              <a:off x="6504870" y="5629946"/>
              <a:ext cx="1230208"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移動平均</a:t>
              </a:r>
              <a:endParaRPr lang="en-US" altLang="zh-TW" dirty="0">
                <a:latin typeface="微軟正黑體" panose="020B0604030504040204" pitchFamily="34" charset="-120"/>
                <a:ea typeface="微軟正黑體" panose="020B0604030504040204" pitchFamily="34" charset="-120"/>
              </a:endParaRPr>
            </a:p>
          </p:txBody>
        </p:sp>
      </p:grpSp>
      <p:sp>
        <p:nvSpPr>
          <p:cNvPr id="2" name="投影片編號版面配置區 1">
            <a:extLst>
              <a:ext uri="{FF2B5EF4-FFF2-40B4-BE49-F238E27FC236}">
                <a16:creationId xmlns:a16="http://schemas.microsoft.com/office/drawing/2014/main" id="{58ED7783-D4AA-0B0C-67E7-DCF6868F1A8B}"/>
              </a:ext>
            </a:extLst>
          </p:cNvPr>
          <p:cNvSpPr>
            <a:spLocks noGrp="1"/>
          </p:cNvSpPr>
          <p:nvPr>
            <p:ph type="sldNum" sz="quarter" idx="12"/>
          </p:nvPr>
        </p:nvSpPr>
        <p:spPr/>
        <p:txBody>
          <a:bodyPr/>
          <a:lstStyle/>
          <a:p>
            <a:fld id="{C3836E5B-D4B7-FA44-A0C9-2630295C2636}" type="slidenum">
              <a:rPr kumimoji="1" lang="zh-TW" altLang="en-US" smtClean="0"/>
              <a:t>37</a:t>
            </a:fld>
            <a:endParaRPr kumimoji="1" lang="zh-TW" altLang="en-US"/>
          </a:p>
        </p:txBody>
      </p:sp>
    </p:spTree>
    <p:extLst>
      <p:ext uri="{BB962C8B-B14F-4D97-AF65-F5344CB8AC3E}">
        <p14:creationId xmlns:p14="http://schemas.microsoft.com/office/powerpoint/2010/main" val="367291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4963DA2-5683-4DAD-B6F9-97CA7C43FD82}"/>
              </a:ext>
            </a:extLst>
          </p:cNvPr>
          <p:cNvSpPr txBox="1"/>
          <p:nvPr/>
        </p:nvSpPr>
        <p:spPr>
          <a:xfrm>
            <a:off x="804379" y="1826444"/>
            <a:ext cx="7149581" cy="1420774"/>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lang="zh-TW" altLang="en-US" sz="2000" dirty="0">
                <a:latin typeface="微軟正黑體" panose="020B0604030504040204" pitchFamily="34" charset="-120"/>
                <a:ea typeface="微軟正黑體" panose="020B0604030504040204" pitchFamily="34" charset="-120"/>
              </a:rPr>
              <a:t>真實，而且都不為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，則相對誤差為</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真實，不管是不是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，相對誤差都是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a:t>
            </a:r>
          </a:p>
          <a:p>
            <a:pPr>
              <a:lnSpc>
                <a:spcPct val="150000"/>
              </a:lnSpc>
            </a:pP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．預測＝真實＝</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，則相對誤差為</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p>
        </p:txBody>
      </p:sp>
      <p:pic>
        <p:nvPicPr>
          <p:cNvPr id="5" name="圖片 4">
            <a:extLst>
              <a:ext uri="{FF2B5EF4-FFF2-40B4-BE49-F238E27FC236}">
                <a16:creationId xmlns:a16="http://schemas.microsoft.com/office/drawing/2014/main" id="{0D8EA3F9-A07D-4565-BCA2-55E4AA1A6F12}"/>
              </a:ext>
            </a:extLst>
          </p:cNvPr>
          <p:cNvPicPr>
            <a:picLocks noChangeAspect="1"/>
          </p:cNvPicPr>
          <p:nvPr/>
        </p:nvPicPr>
        <p:blipFill>
          <a:blip r:embed="rId2"/>
          <a:stretch>
            <a:fillRect/>
          </a:stretch>
        </p:blipFill>
        <p:spPr>
          <a:xfrm>
            <a:off x="6137836" y="1724344"/>
            <a:ext cx="4529310" cy="1318552"/>
          </a:xfrm>
          <a:prstGeom prst="rect">
            <a:avLst/>
          </a:prstGeom>
        </p:spPr>
      </p:pic>
      <p:sp>
        <p:nvSpPr>
          <p:cNvPr id="8" name="文字方塊 7">
            <a:extLst>
              <a:ext uri="{FF2B5EF4-FFF2-40B4-BE49-F238E27FC236}">
                <a16:creationId xmlns:a16="http://schemas.microsoft.com/office/drawing/2014/main" id="{8818C678-7995-469D-AD57-AA218FC016BB}"/>
              </a:ext>
            </a:extLst>
          </p:cNvPr>
          <p:cNvSpPr txBox="1"/>
          <p:nvPr/>
        </p:nvSpPr>
        <p:spPr>
          <a:xfrm>
            <a:off x="617764" y="1231715"/>
            <a:ext cx="10769857" cy="947824"/>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 對於預測</a:t>
            </a:r>
            <a:r>
              <a:rPr lang="en-US" altLang="zh-TW" sz="2400" dirty="0">
                <a:latin typeface="微軟正黑體" panose="020B0604030504040204" pitchFamily="34" charset="-120"/>
                <a:ea typeface="微軟正黑體" panose="020B0604030504040204" pitchFamily="34" charset="-120"/>
              </a:rPr>
              <a:t>LDG</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useful </a:t>
            </a:r>
            <a:r>
              <a:rPr lang="en-US" altLang="zh-TW" sz="2400" dirty="0" err="1">
                <a:latin typeface="微軟正黑體" panose="020B0604030504040204" pitchFamily="34" charset="-120"/>
                <a:ea typeface="微軟正黑體" panose="020B0604030504040204" pitchFamily="34" charset="-120"/>
              </a:rPr>
              <a:t>volumn</a:t>
            </a:r>
            <a:r>
              <a:rPr lang="zh-TW" altLang="en-US" sz="2400" dirty="0">
                <a:latin typeface="微軟正黑體" panose="020B0604030504040204" pitchFamily="34" charset="-120"/>
                <a:ea typeface="微軟正黑體" panose="020B0604030504040204" pitchFamily="34" charset="-120"/>
              </a:rPr>
              <a:t> 而言，當：</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a:t>
            </a:r>
            <a:endParaRPr lang="en-US" altLang="zh-TW" sz="36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C826E0B9-34D4-4349-A6EA-997144B7C3DF}"/>
              </a:ext>
            </a:extLst>
          </p:cNvPr>
          <p:cNvSpPr txBox="1"/>
          <p:nvPr/>
        </p:nvSpPr>
        <p:spPr>
          <a:xfrm>
            <a:off x="1074964" y="3257320"/>
            <a:ext cx="8768603" cy="959109"/>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其中，預測對的機率（預測＝真實）約</a:t>
            </a:r>
            <a:r>
              <a:rPr lang="en-US" altLang="zh-TW" sz="2000" dirty="0">
                <a:latin typeface="微軟正黑體" panose="020B0604030504040204" pitchFamily="34" charset="-120"/>
                <a:ea typeface="微軟正黑體" panose="020B0604030504040204" pitchFamily="34" charset="-120"/>
              </a:rPr>
              <a:t>90%</a:t>
            </a:r>
          </a:p>
          <a:p>
            <a:pPr>
              <a:lnSpc>
                <a:spcPct val="150000"/>
              </a:lnSpc>
            </a:pPr>
            <a:r>
              <a:rPr lang="zh-TW" altLang="en-US" sz="2000" dirty="0">
                <a:latin typeface="微軟正黑體" panose="020B0604030504040204" pitchFamily="34" charset="-120"/>
                <a:ea typeface="微軟正黑體" panose="020B0604030504040204" pitchFamily="34" charset="-120"/>
              </a:rPr>
              <a:t>預測錯的機率（預測≠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 約</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0230E71B-02C2-4A07-A714-1CD6CA21EDF5}"/>
              </a:ext>
            </a:extLst>
          </p:cNvPr>
          <p:cNvSpPr txBox="1"/>
          <p:nvPr/>
        </p:nvSpPr>
        <p:spPr>
          <a:xfrm>
            <a:off x="617764" y="4420751"/>
            <a:ext cx="8666195"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 此外，若 </a:t>
            </a:r>
            <a:r>
              <a:rPr lang="en-US" altLang="zh-TW" sz="2400" dirty="0">
                <a:latin typeface="微軟正黑體" panose="020B0604030504040204" pitchFamily="34" charset="-120"/>
                <a:ea typeface="微軟正黑體" panose="020B0604030504040204" pitchFamily="34" charset="-120"/>
              </a:rPr>
              <a:t>LDG recovery instants </a:t>
            </a:r>
            <a:r>
              <a:rPr lang="zh-TW" altLang="en-US" sz="2400" dirty="0">
                <a:latin typeface="微軟正黑體" panose="020B0604030504040204" pitchFamily="34" charset="-120"/>
                <a:ea typeface="微軟正黑體" panose="020B0604030504040204" pitchFamily="34" charset="-120"/>
              </a:rPr>
              <a:t>的預測正確，生產出的</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useful volume </a:t>
            </a:r>
            <a:r>
              <a:rPr lang="zh-TW" altLang="en-US" sz="2400" dirty="0">
                <a:latin typeface="微軟正黑體" panose="020B0604030504040204" pitchFamily="34" charset="-120"/>
                <a:ea typeface="微軟正黑體" panose="020B0604030504040204" pitchFamily="34" charset="-120"/>
              </a:rPr>
              <a:t>之</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約可減少</a:t>
            </a:r>
            <a:r>
              <a:rPr lang="en-US" altLang="zh-TW" sz="2400" dirty="0">
                <a:latin typeface="微軟正黑體" panose="020B0604030504040204" pitchFamily="34" charset="-120"/>
                <a:ea typeface="微軟正黑體" panose="020B0604030504040204" pitchFamily="34" charset="-120"/>
              </a:rPr>
              <a:t>2.6%</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C9025428-2F89-4B09-A482-CA9162C48779}"/>
              </a:ext>
            </a:extLst>
          </p:cNvPr>
          <p:cNvPicPr>
            <a:picLocks noChangeAspect="1"/>
          </p:cNvPicPr>
          <p:nvPr/>
        </p:nvPicPr>
        <p:blipFill>
          <a:blip r:embed="rId3"/>
          <a:stretch>
            <a:fillRect/>
          </a:stretch>
        </p:blipFill>
        <p:spPr>
          <a:xfrm>
            <a:off x="7953960" y="4804977"/>
            <a:ext cx="3659310" cy="1849566"/>
          </a:xfrm>
          <a:prstGeom prst="rect">
            <a:avLst/>
          </a:prstGeom>
        </p:spPr>
      </p:pic>
      <p:sp>
        <p:nvSpPr>
          <p:cNvPr id="15" name="文字方塊 14">
            <a:extLst>
              <a:ext uri="{FF2B5EF4-FFF2-40B4-BE49-F238E27FC236}">
                <a16:creationId xmlns:a16="http://schemas.microsoft.com/office/drawing/2014/main" id="{2A36AA68-1D48-4AE8-9768-98B414578031}"/>
              </a:ext>
            </a:extLst>
          </p:cNvPr>
          <p:cNvSpPr txBox="1"/>
          <p:nvPr/>
        </p:nvSpPr>
        <p:spPr>
          <a:xfrm>
            <a:off x="617765" y="5520601"/>
            <a:ext cx="7453216"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 另</a:t>
            </a:r>
            <a:r>
              <a:rPr lang="en-US" altLang="zh-TW" sz="2400" dirty="0">
                <a:latin typeface="微軟正黑體" panose="020B0604030504040204" pitchFamily="34" charset="-120"/>
                <a:ea typeface="微軟正黑體" panose="020B0604030504040204" pitchFamily="34" charset="-120"/>
              </a:rPr>
              <a:t>K=60</a:t>
            </a:r>
            <a:r>
              <a:rPr lang="zh-TW" altLang="en-US" sz="2400" dirty="0">
                <a:latin typeface="微軟正黑體" panose="020B0604030504040204" pitchFamily="34" charset="-120"/>
                <a:ea typeface="微軟正黑體" panose="020B0604030504040204" pitchFamily="34" charset="-120"/>
              </a:rPr>
              <a:t>，其預測結果如右圖，可見</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階次經驗法則</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EBA4EFC-14E6-456E-A18A-B63B58C39BB7}"/>
              </a:ext>
            </a:extLst>
          </p:cNvPr>
          <p:cNvSpPr txBox="1"/>
          <p:nvPr/>
        </p:nvSpPr>
        <p:spPr>
          <a:xfrm>
            <a:off x="943271" y="6066438"/>
            <a:ext cx="6097554" cy="461665"/>
          </a:xfrm>
          <a:prstGeom prst="rect">
            <a:avLst/>
          </a:prstGeom>
          <a:noFill/>
        </p:spPr>
        <p:txBody>
          <a:bodyPr wrap="square">
            <a:spAutoFit/>
          </a:bodyPr>
          <a:lstStyle/>
          <a:p>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LDG</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生產量之預測非常準確。</a:t>
            </a:r>
            <a:endParaRPr lang="zh-TW" altLang="en-US" dirty="0"/>
          </a:p>
        </p:txBody>
      </p:sp>
      <p:sp>
        <p:nvSpPr>
          <p:cNvPr id="16" name="文字方塊 15">
            <a:extLst>
              <a:ext uri="{FF2B5EF4-FFF2-40B4-BE49-F238E27FC236}">
                <a16:creationId xmlns:a16="http://schemas.microsoft.com/office/drawing/2014/main" id="{DFA6C5BB-6117-0939-0F4F-47D540169010}"/>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17E772EA-52EC-37CA-D93E-333A4E9910BF}"/>
              </a:ext>
            </a:extLst>
          </p:cNvPr>
          <p:cNvSpPr>
            <a:spLocks noGrp="1"/>
          </p:cNvSpPr>
          <p:nvPr>
            <p:ph type="sldNum" sz="quarter" idx="12"/>
          </p:nvPr>
        </p:nvSpPr>
        <p:spPr/>
        <p:txBody>
          <a:bodyPr/>
          <a:lstStyle/>
          <a:p>
            <a:fld id="{C3836E5B-D4B7-FA44-A0C9-2630295C2636}" type="slidenum">
              <a:rPr kumimoji="1" lang="zh-TW" altLang="en-US" smtClean="0"/>
              <a:t>38</a:t>
            </a:fld>
            <a:endParaRPr kumimoji="1" lang="zh-TW" altLang="en-US"/>
          </a:p>
        </p:txBody>
      </p:sp>
    </p:spTree>
    <p:extLst>
      <p:ext uri="{BB962C8B-B14F-4D97-AF65-F5344CB8AC3E}">
        <p14:creationId xmlns:p14="http://schemas.microsoft.com/office/powerpoint/2010/main" val="2782841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最終使用電腦分析</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，其中</a:t>
                </a:r>
                <a:r>
                  <a:rPr lang="en-US" altLang="zh-TW" sz="2000" dirty="0">
                    <a:latin typeface="微軟正黑體" panose="020B0604030504040204" pitchFamily="34" charset="-120"/>
                  </a:rPr>
                  <a:t>simulation</a:t>
                </a:r>
                <a:r>
                  <a:rPr lang="zh-TW" altLang="en-US" sz="2000" dirty="0">
                    <a:latin typeface="微軟正黑體" panose="020B0604030504040204" pitchFamily="34" charset="-120"/>
                  </a:rPr>
                  <a:t>資料的產生方法是藉由上述的預測模型以及物理方程。</a:t>
                </a:r>
                <a:br>
                  <a:rPr lang="en-US" altLang="zh-TW" sz="2000" dirty="0">
                    <a:latin typeface="微軟正黑體" panose="020B0604030504040204" pitchFamily="34" charset="-120"/>
                  </a:rPr>
                </a:br>
                <a:r>
                  <a:rPr lang="zh-TW" altLang="en-US" sz="2000" dirty="0">
                    <a:latin typeface="微軟正黑體" panose="020B0604030504040204" pitchFamily="34" charset="-120"/>
                  </a:rPr>
                  <a:t>本次研究想藉由投入過去一天（</a:t>
                </a:r>
                <a:r>
                  <a:rPr lang="en-US" altLang="zh-TW" sz="2000" dirty="0">
                    <a:latin typeface="微軟正黑體" panose="020B0604030504040204" pitchFamily="34" charset="-120"/>
                  </a:rPr>
                  <a:t>1440</a:t>
                </a:r>
                <a:r>
                  <a:rPr lang="zh-TW" altLang="en-US" sz="2000" dirty="0">
                    <a:latin typeface="微軟正黑體" panose="020B0604030504040204" pitchFamily="34" charset="-120"/>
                  </a:rPr>
                  <a:t>分鐘）的訓練資料，預測未來</a:t>
                </a:r>
                <a:r>
                  <a:rPr lang="en-US" altLang="zh-TW" sz="2000" dirty="0">
                    <a:latin typeface="微軟正黑體" panose="020B0604030504040204" pitchFamily="34" charset="-120"/>
                  </a:rPr>
                  <a:t>60</a:t>
                </a:r>
                <a:r>
                  <a:rPr lang="zh-TW" altLang="en-US" sz="2000" dirty="0">
                    <a:latin typeface="微軟正黑體" panose="020B0604030504040204" pitchFamily="34" charset="-120"/>
                  </a:rPr>
                  <a:t>分鐘的資料，其中設定</a:t>
                </a:r>
                <a14:m>
                  <m:oMath xmlns:m="http://schemas.openxmlformats.org/officeDocument/2006/math">
                    <m:r>
                      <a:rPr lang="zh-TW" altLang="en-US" sz="2000" i="1" dirty="0">
                        <a:latin typeface="Cambria Math" panose="02040503050406030204" pitchFamily="18" charset="0"/>
                      </a:rPr>
                      <m:t>Ｔ</m:t>
                    </m:r>
                    <m:r>
                      <a:rPr lang="en-US" altLang="zh-TW" sz="2000" b="0" i="1" dirty="0" smtClean="0">
                        <a:latin typeface="Cambria Math" panose="02040503050406030204" pitchFamily="18" charset="0"/>
                      </a:rPr>
                      <m:t>=12</m:t>
                    </m:r>
                  </m:oMath>
                </a14:m>
                <a:r>
                  <a:rPr lang="zh-TW" altLang="en-US" sz="2000" dirty="0"/>
                  <a:t>分鐘。</a:t>
                </a:r>
                <a:endParaRPr lang="en-US" altLang="zh-TW" sz="2000" dirty="0"/>
              </a:p>
              <a:p>
                <a:pPr marL="0" indent="0">
                  <a:lnSpc>
                    <a:spcPct val="150000"/>
                  </a:lnSpc>
                  <a:buNone/>
                </a:pPr>
                <a:r>
                  <a:rPr lang="zh-TW" altLang="en-US" sz="2000" dirty="0"/>
                  <a:t>在此次演算法中，</a:t>
                </a:r>
                <a:r>
                  <a:rPr lang="en-US" altLang="zh-TW" sz="2000" dirty="0"/>
                  <a:t>penalties term of the cost function </a:t>
                </a:r>
                <a:r>
                  <a:rPr lang="zh-TW" altLang="en-US" sz="2000" dirty="0"/>
                  <a:t>為：</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r="-121"/>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5B6BDA38-3B3F-3474-2DD8-354C1B942E4A}"/>
              </a:ext>
            </a:extLst>
          </p:cNvPr>
          <p:cNvPicPr>
            <a:picLocks noChangeAspect="1"/>
          </p:cNvPicPr>
          <p:nvPr/>
        </p:nvPicPr>
        <p:blipFill>
          <a:blip r:embed="rId3"/>
          <a:stretch>
            <a:fillRect/>
          </a:stretch>
        </p:blipFill>
        <p:spPr>
          <a:xfrm>
            <a:off x="3219450" y="3823708"/>
            <a:ext cx="5753100" cy="1866900"/>
          </a:xfrm>
          <a:prstGeom prst="rect">
            <a:avLst/>
          </a:prstGeom>
        </p:spPr>
      </p:pic>
      <p:sp>
        <p:nvSpPr>
          <p:cNvPr id="4" name="投影片編號版面配置區 3">
            <a:extLst>
              <a:ext uri="{FF2B5EF4-FFF2-40B4-BE49-F238E27FC236}">
                <a16:creationId xmlns:a16="http://schemas.microsoft.com/office/drawing/2014/main" id="{165F1594-AF7A-45CB-F3E6-488D78080621}"/>
              </a:ext>
            </a:extLst>
          </p:cNvPr>
          <p:cNvSpPr>
            <a:spLocks noGrp="1"/>
          </p:cNvSpPr>
          <p:nvPr>
            <p:ph type="sldNum" sz="quarter" idx="12"/>
          </p:nvPr>
        </p:nvSpPr>
        <p:spPr/>
        <p:txBody>
          <a:bodyPr/>
          <a:lstStyle/>
          <a:p>
            <a:fld id="{C3836E5B-D4B7-FA44-A0C9-2630295C2636}" type="slidenum">
              <a:rPr kumimoji="1" lang="zh-TW" altLang="en-US" smtClean="0"/>
              <a:t>39</a:t>
            </a:fld>
            <a:endParaRPr kumimoji="1" lang="zh-TW" altLang="en-US"/>
          </a:p>
        </p:txBody>
      </p:sp>
    </p:spTree>
    <p:extLst>
      <p:ext uri="{BB962C8B-B14F-4D97-AF65-F5344CB8AC3E}">
        <p14:creationId xmlns:p14="http://schemas.microsoft.com/office/powerpoint/2010/main" val="196942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4</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nvGraphicFramePr>
        <p:xfrm>
          <a:off x="838200" y="546324"/>
          <a:ext cx="10515600" cy="5765352"/>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960892">
                <a:tc>
                  <a:txBody>
                    <a:bodyPr/>
                    <a:lstStyle/>
                    <a:p>
                      <a:pPr marL="0" indent="0" algn="ctr">
                        <a:buFont typeface="+mj-lt"/>
                        <a:buNone/>
                      </a:pPr>
                      <a:r>
                        <a:rPr lang="zh-TW" altLang="en-US" sz="3200" dirty="0"/>
                        <a:t>新增變數</a:t>
                      </a:r>
                      <a:r>
                        <a:rPr lang="en-US" altLang="zh-TW" sz="3200" dirty="0"/>
                        <a:t>(predictor)</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前一日同一時間的瞬時變化量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將選定時間點前一日的液位減去選定時間點前一日又一分鐘的液位</a:t>
                      </a:r>
                    </a:p>
                  </a:txBody>
                  <a:tcPr anchor="ctr"/>
                </a:tc>
                <a:extLst>
                  <a:ext uri="{0D108BD9-81ED-4DB2-BD59-A6C34878D82A}">
                    <a16:rowId xmlns:a16="http://schemas.microsoft.com/office/drawing/2014/main" val="422616809"/>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前一週同一時間的瞬時變化量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將選定時間點前一週的液位減去選定時間點前一週又一分鐘的液位</a:t>
                      </a:r>
                    </a:p>
                  </a:txBody>
                  <a:tcPr anchor="ctr"/>
                </a:tc>
                <a:extLst>
                  <a:ext uri="{0D108BD9-81ED-4DB2-BD59-A6C34878D82A}">
                    <a16:rowId xmlns:a16="http://schemas.microsoft.com/office/drawing/2014/main" val="2209078867"/>
                  </a:ext>
                </a:extLst>
              </a:tr>
              <a:tr h="960892">
                <a:tc>
                  <a:txBody>
                    <a:bodyPr/>
                    <a:lstStyle/>
                    <a:p>
                      <a:pPr marL="0" indent="0" algn="ctr">
                        <a:buFont typeface="+mj-lt"/>
                        <a:buNone/>
                      </a:pPr>
                      <a:r>
                        <a:rPr lang="en-US" altLang="zh-TW" sz="2000" b="1" dirty="0">
                          <a:latin typeface="+mn-ea"/>
                          <a:ea typeface="+mn-ea"/>
                        </a:rPr>
                        <a:t>Daily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以一天為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3853944926"/>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000" b="1" dirty="0">
                          <a:latin typeface="+mn-ea"/>
                          <a:ea typeface="+mn-ea"/>
                        </a:rPr>
                        <a:t>Weekly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2000" b="0" dirty="0">
                          <a:latin typeface="+mn-ea"/>
                          <a:ea typeface="+mn-ea"/>
                        </a:rPr>
                        <a:t>以一周為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1884168258"/>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原有變數做</a:t>
                      </a:r>
                      <a:r>
                        <a:rPr lang="en-US" altLang="zh-TW" sz="2000" b="1" dirty="0">
                          <a:latin typeface="+mn-ea"/>
                          <a:ea typeface="+mn-ea"/>
                        </a:rPr>
                        <a:t>lag time</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將原有變數取</a:t>
                      </a:r>
                      <a:r>
                        <a:rPr lang="en-US" altLang="zh-TW" sz="2000" b="0" dirty="0">
                          <a:latin typeface="+mn-ea"/>
                          <a:ea typeface="+mn-ea"/>
                        </a:rPr>
                        <a:t>1~5</a:t>
                      </a:r>
                      <a:r>
                        <a:rPr lang="zh-TW" altLang="en-US" sz="2000" b="0" dirty="0">
                          <a:latin typeface="+mn-ea"/>
                          <a:ea typeface="+mn-ea"/>
                        </a:rPr>
                        <a:t>分鐘之</a:t>
                      </a:r>
                      <a:r>
                        <a:rPr lang="en-US" altLang="zh-TW" sz="2000" b="0" dirty="0">
                          <a:latin typeface="+mn-ea"/>
                          <a:ea typeface="+mn-ea"/>
                        </a:rPr>
                        <a:t>time lag</a:t>
                      </a:r>
                      <a:endParaRPr lang="zh-TW" altLang="en-US" sz="2000" b="0" dirty="0">
                        <a:latin typeface="+mn-ea"/>
                        <a:ea typeface="+mn-ea"/>
                      </a:endParaRPr>
                    </a:p>
                  </a:txBody>
                  <a:tcPr anchor="ctr"/>
                </a:tc>
                <a:extLst>
                  <a:ext uri="{0D108BD9-81ED-4DB2-BD59-A6C34878D82A}">
                    <a16:rowId xmlns:a16="http://schemas.microsoft.com/office/drawing/2014/main" val="3113686607"/>
                  </a:ext>
                </a:extLst>
              </a:tr>
            </a:tbl>
          </a:graphicData>
        </a:graphic>
      </p:graphicFrame>
    </p:spTree>
    <p:extLst>
      <p:ext uri="{BB962C8B-B14F-4D97-AF65-F5344CB8AC3E}">
        <p14:creationId xmlns:p14="http://schemas.microsoft.com/office/powerpoint/2010/main" val="1911002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接著建立兩種不同的策略</a:t>
                </a:r>
                <a:r>
                  <a:rPr lang="en-US" altLang="zh-TW" sz="2000" dirty="0"/>
                  <a:t>RHE1</a:t>
                </a:r>
                <a:r>
                  <a:rPr lang="zh-TW" altLang="en-US" sz="2000" dirty="0"/>
                  <a:t>及</a:t>
                </a:r>
                <a:r>
                  <a:rPr lang="en-US" altLang="zh-TW" sz="2000" dirty="0"/>
                  <a:t>RHE5</a:t>
                </a:r>
                <a:r>
                  <a:rPr lang="zh-TW" altLang="en-US" sz="2000" dirty="0"/>
                  <a:t>分別給定不同</a:t>
                </a:r>
                <a:r>
                  <a:rPr lang="en-US" altLang="zh-TW" sz="2000" dirty="0"/>
                  <a:t>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h</m:t>
                        </m:r>
                      </m:e>
                      <m:sub>
                        <m:r>
                          <a:rPr lang="en-US" altLang="zh-TW" sz="2000" b="0" i="1" smtClean="0">
                            <a:latin typeface="Cambria Math" panose="02040503050406030204" pitchFamily="18" charset="0"/>
                          </a:rPr>
                          <m:t>𝑐</m:t>
                        </m:r>
                      </m:sub>
                    </m:sSub>
                    <m:r>
                      <a:rPr lang="en-US" altLang="zh-TW" sz="2000" b="0" i="1" smtClean="0">
                        <a:latin typeface="Cambria Math" panose="02040503050406030204" pitchFamily="18" charset="0"/>
                      </a:rPr>
                      <m:t>=1,5</m:t>
                    </m:r>
                    <m:r>
                      <a:rPr lang="zh-TW" altLang="en-US" sz="2000" i="1">
                        <a:latin typeface="Cambria Math" panose="02040503050406030204" pitchFamily="18" charset="0"/>
                      </a:rPr>
                      <m:t>，</m:t>
                    </m:r>
                  </m:oMath>
                </a14:m>
                <a:r>
                  <a:rPr lang="zh-TW" altLang="en-US" sz="2000" dirty="0"/>
                  <a:t>接者為減低電腦運算消耗建立</a:t>
                </a:r>
                <a:r>
                  <a:rPr lang="en-US" altLang="zh-TW" sz="2000" dirty="0"/>
                  <a:t>RHPF1</a:t>
                </a:r>
                <a:r>
                  <a:rPr lang="zh-TW" altLang="en-US" sz="2000" dirty="0"/>
                  <a:t>及</a:t>
                </a:r>
                <a:r>
                  <a:rPr lang="en-US" altLang="zh-TW" sz="2000" dirty="0"/>
                  <a:t>RHPF5</a:t>
                </a:r>
                <a:r>
                  <a:rPr lang="zh-TW" altLang="en-US" sz="2000" dirty="0"/>
                  <a:t>兩個模型，這兩個模型把預測資料當成真實資料，故在</a:t>
                </a:r>
                <a:r>
                  <a:rPr lang="en-US" altLang="zh-TW" sz="2000" dirty="0"/>
                  <a:t>simulation</a:t>
                </a:r>
                <a:r>
                  <a:rPr lang="zh-TW" altLang="en-US" sz="2000" dirty="0"/>
                  <a:t>時不需重複計算以此降低電腦運算消耗，並且不同策略參數如下</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4" name="圖片 3">
            <a:extLst>
              <a:ext uri="{FF2B5EF4-FFF2-40B4-BE49-F238E27FC236}">
                <a16:creationId xmlns:a16="http://schemas.microsoft.com/office/drawing/2014/main" id="{72D0E9D5-1126-1BCE-A4CD-510349761D2B}"/>
              </a:ext>
            </a:extLst>
          </p:cNvPr>
          <p:cNvPicPr>
            <a:picLocks noChangeAspect="1"/>
          </p:cNvPicPr>
          <p:nvPr/>
        </p:nvPicPr>
        <p:blipFill>
          <a:blip r:embed="rId3"/>
          <a:stretch>
            <a:fillRect/>
          </a:stretch>
        </p:blipFill>
        <p:spPr>
          <a:xfrm>
            <a:off x="2565797" y="2873052"/>
            <a:ext cx="7060406" cy="3313436"/>
          </a:xfrm>
          <a:prstGeom prst="rect">
            <a:avLst/>
          </a:prstGeom>
        </p:spPr>
      </p:pic>
      <p:sp>
        <p:nvSpPr>
          <p:cNvPr id="2" name="投影片編號版面配置區 1">
            <a:extLst>
              <a:ext uri="{FF2B5EF4-FFF2-40B4-BE49-F238E27FC236}">
                <a16:creationId xmlns:a16="http://schemas.microsoft.com/office/drawing/2014/main" id="{6E064EE7-A615-9109-8EC5-E200CE64B10C}"/>
              </a:ext>
            </a:extLst>
          </p:cNvPr>
          <p:cNvSpPr>
            <a:spLocks noGrp="1"/>
          </p:cNvSpPr>
          <p:nvPr>
            <p:ph type="sldNum" sz="quarter" idx="12"/>
          </p:nvPr>
        </p:nvSpPr>
        <p:spPr/>
        <p:txBody>
          <a:bodyPr/>
          <a:lstStyle/>
          <a:p>
            <a:fld id="{C3836E5B-D4B7-FA44-A0C9-2630295C2636}" type="slidenum">
              <a:rPr kumimoji="1" lang="zh-TW" altLang="en-US" smtClean="0"/>
              <a:t>40</a:t>
            </a:fld>
            <a:endParaRPr kumimoji="1" lang="zh-TW" altLang="en-US"/>
          </a:p>
        </p:txBody>
      </p:sp>
    </p:spTree>
    <p:extLst>
      <p:ext uri="{BB962C8B-B14F-4D97-AF65-F5344CB8AC3E}">
        <p14:creationId xmlns:p14="http://schemas.microsoft.com/office/powerpoint/2010/main" val="921548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預測結果如下</a:t>
            </a:r>
            <a:endParaRPr lang="en-US" altLang="zh-TW" sz="2000" dirty="0"/>
          </a:p>
        </p:txBody>
      </p:sp>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7FD5BAFE-F6BE-BC49-F0C6-C7FACD4EDDB5}"/>
              </a:ext>
            </a:extLst>
          </p:cNvPr>
          <p:cNvPicPr>
            <a:picLocks noChangeAspect="1"/>
          </p:cNvPicPr>
          <p:nvPr/>
        </p:nvPicPr>
        <p:blipFill>
          <a:blip r:embed="rId2"/>
          <a:stretch>
            <a:fillRect/>
          </a:stretch>
        </p:blipFill>
        <p:spPr>
          <a:xfrm>
            <a:off x="977900" y="1837875"/>
            <a:ext cx="3522817" cy="2734126"/>
          </a:xfrm>
          <a:prstGeom prst="rect">
            <a:avLst/>
          </a:prstGeom>
        </p:spPr>
      </p:pic>
      <p:pic>
        <p:nvPicPr>
          <p:cNvPr id="5" name="圖片 4">
            <a:extLst>
              <a:ext uri="{FF2B5EF4-FFF2-40B4-BE49-F238E27FC236}">
                <a16:creationId xmlns:a16="http://schemas.microsoft.com/office/drawing/2014/main" id="{AFFD93E5-83AB-3630-C53B-9C78FA077295}"/>
              </a:ext>
            </a:extLst>
          </p:cNvPr>
          <p:cNvPicPr>
            <a:picLocks noChangeAspect="1"/>
          </p:cNvPicPr>
          <p:nvPr/>
        </p:nvPicPr>
        <p:blipFill>
          <a:blip r:embed="rId3"/>
          <a:stretch>
            <a:fillRect/>
          </a:stretch>
        </p:blipFill>
        <p:spPr>
          <a:xfrm>
            <a:off x="4640417" y="1837875"/>
            <a:ext cx="3467672" cy="2734126"/>
          </a:xfrm>
          <a:prstGeom prst="rect">
            <a:avLst/>
          </a:prstGeom>
        </p:spPr>
      </p:pic>
      <p:pic>
        <p:nvPicPr>
          <p:cNvPr id="6" name="圖片 5">
            <a:extLst>
              <a:ext uri="{FF2B5EF4-FFF2-40B4-BE49-F238E27FC236}">
                <a16:creationId xmlns:a16="http://schemas.microsoft.com/office/drawing/2014/main" id="{EE86BA61-6DEF-0CDC-E5B8-DD4D7221F36D}"/>
              </a:ext>
            </a:extLst>
          </p:cNvPr>
          <p:cNvPicPr>
            <a:picLocks noChangeAspect="1"/>
          </p:cNvPicPr>
          <p:nvPr/>
        </p:nvPicPr>
        <p:blipFill>
          <a:blip r:embed="rId4"/>
          <a:stretch>
            <a:fillRect/>
          </a:stretch>
        </p:blipFill>
        <p:spPr>
          <a:xfrm>
            <a:off x="8247789" y="1782248"/>
            <a:ext cx="3512479" cy="2845380"/>
          </a:xfrm>
          <a:prstGeom prst="rect">
            <a:avLst/>
          </a:prstGeom>
        </p:spPr>
      </p:pic>
      <p:sp>
        <p:nvSpPr>
          <p:cNvPr id="4" name="投影片編號版面配置區 3">
            <a:extLst>
              <a:ext uri="{FF2B5EF4-FFF2-40B4-BE49-F238E27FC236}">
                <a16:creationId xmlns:a16="http://schemas.microsoft.com/office/drawing/2014/main" id="{9FF469E6-A941-229E-8216-A5B0C4CA37CD}"/>
              </a:ext>
            </a:extLst>
          </p:cNvPr>
          <p:cNvSpPr>
            <a:spLocks noGrp="1"/>
          </p:cNvSpPr>
          <p:nvPr>
            <p:ph type="sldNum" sz="quarter" idx="12"/>
          </p:nvPr>
        </p:nvSpPr>
        <p:spPr/>
        <p:txBody>
          <a:bodyPr/>
          <a:lstStyle/>
          <a:p>
            <a:fld id="{C3836E5B-D4B7-FA44-A0C9-2630295C2636}" type="slidenum">
              <a:rPr kumimoji="1" lang="zh-TW" altLang="en-US" smtClean="0"/>
              <a:t>41</a:t>
            </a:fld>
            <a:endParaRPr kumimoji="1" lang="zh-TW" altLang="en-US"/>
          </a:p>
        </p:txBody>
      </p:sp>
    </p:spTree>
    <p:extLst>
      <p:ext uri="{BB962C8B-B14F-4D97-AF65-F5344CB8AC3E}">
        <p14:creationId xmlns:p14="http://schemas.microsoft.com/office/powerpoint/2010/main" val="304430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9" name="圖片 8">
            <a:extLst>
              <a:ext uri="{FF2B5EF4-FFF2-40B4-BE49-F238E27FC236}">
                <a16:creationId xmlns:a16="http://schemas.microsoft.com/office/drawing/2014/main" id="{1DE65E08-3D98-B23B-DE93-2606F1878EE8}"/>
              </a:ext>
            </a:extLst>
          </p:cNvPr>
          <p:cNvPicPr>
            <a:picLocks noChangeAspect="1"/>
          </p:cNvPicPr>
          <p:nvPr/>
        </p:nvPicPr>
        <p:blipFill>
          <a:blip r:embed="rId2"/>
          <a:stretch>
            <a:fillRect/>
          </a:stretch>
        </p:blipFill>
        <p:spPr>
          <a:xfrm>
            <a:off x="838200" y="1481137"/>
            <a:ext cx="6500595" cy="411956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32C3DCD-C5F4-BB2D-2600-706423CE6839}"/>
                  </a:ext>
                </a:extLst>
              </p:cNvPr>
              <p:cNvSpPr txBox="1"/>
              <p:nvPr/>
            </p:nvSpPr>
            <p:spPr>
              <a:xfrm>
                <a:off x="7338795" y="2949477"/>
                <a:ext cx="4542205" cy="959045"/>
              </a:xfrm>
              <a:prstGeom prst="rect">
                <a:avLst/>
              </a:prstGeom>
              <a:noFill/>
            </p:spPr>
            <p:txBody>
              <a:bodyPr wrap="none" rtlCol="0">
                <a:spAutoFit/>
              </a:bodyPr>
              <a:lstStyle/>
              <a:p>
                <a:pPr>
                  <a:lnSpc>
                    <a:spcPct val="150000"/>
                  </a:lnSpc>
                </a:pPr>
                <a:r>
                  <a:rPr kumimoji="1" lang="zh-TW" altLang="en-US" sz="2000" dirty="0"/>
                  <a:t>發現在設定越低的</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𝑐</m:t>
                        </m:r>
                      </m:sub>
                    </m:sSub>
                  </m:oMath>
                </a14:m>
                <a:r>
                  <a:rPr kumimoji="1" lang="zh-TW" altLang="en-US" sz="2000" dirty="0"/>
                  <a:t>預測錯誤將會越小</a:t>
                </a:r>
                <a:endParaRPr kumimoji="1" lang="en-US" altLang="zh-TW" sz="2000" dirty="0"/>
              </a:p>
              <a:p>
                <a:pPr>
                  <a:lnSpc>
                    <a:spcPct val="150000"/>
                  </a:lnSpc>
                </a:pPr>
                <a:r>
                  <a:rPr kumimoji="1" lang="zh-TW" altLang="en-US" sz="2000" dirty="0"/>
                  <a:t>但同時運算消耗將更大。</a:t>
                </a:r>
              </a:p>
            </p:txBody>
          </p:sp>
        </mc:Choice>
        <mc:Fallback xmlns="">
          <p:sp>
            <p:nvSpPr>
              <p:cNvPr id="10" name="文字方塊 9">
                <a:extLst>
                  <a:ext uri="{FF2B5EF4-FFF2-40B4-BE49-F238E27FC236}">
                    <a16:creationId xmlns:a16="http://schemas.microsoft.com/office/drawing/2014/main" id="{432C3DCD-C5F4-BB2D-2600-706423CE6839}"/>
                  </a:ext>
                </a:extLst>
              </p:cNvPr>
              <p:cNvSpPr txBox="1">
                <a:spLocks noRot="1" noChangeAspect="1" noMove="1" noResize="1" noEditPoints="1" noAdjustHandles="1" noChangeArrowheads="1" noChangeShapeType="1" noTextEdit="1"/>
              </p:cNvSpPr>
              <p:nvPr/>
            </p:nvSpPr>
            <p:spPr>
              <a:xfrm>
                <a:off x="7338795" y="2949477"/>
                <a:ext cx="4542205" cy="959045"/>
              </a:xfrm>
              <a:prstGeom prst="rect">
                <a:avLst/>
              </a:prstGeom>
              <a:blipFill>
                <a:blip r:embed="rId3"/>
                <a:stretch>
                  <a:fillRect l="-1393" r="-279" b="-11842"/>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F4846A0A-4CE5-3357-579A-5793D2AE04AE}"/>
              </a:ext>
            </a:extLst>
          </p:cNvPr>
          <p:cNvSpPr>
            <a:spLocks noGrp="1"/>
          </p:cNvSpPr>
          <p:nvPr>
            <p:ph type="sldNum" sz="quarter" idx="12"/>
          </p:nvPr>
        </p:nvSpPr>
        <p:spPr/>
        <p:txBody>
          <a:bodyPr/>
          <a:lstStyle/>
          <a:p>
            <a:fld id="{C3836E5B-D4B7-FA44-A0C9-2630295C2636}" type="slidenum">
              <a:rPr kumimoji="1" lang="zh-TW" altLang="en-US" smtClean="0"/>
              <a:t>42</a:t>
            </a:fld>
            <a:endParaRPr kumimoji="1" lang="zh-TW" altLang="en-US"/>
          </a:p>
        </p:txBody>
      </p:sp>
    </p:spTree>
    <p:extLst>
      <p:ext uri="{BB962C8B-B14F-4D97-AF65-F5344CB8AC3E}">
        <p14:creationId xmlns:p14="http://schemas.microsoft.com/office/powerpoint/2010/main" val="814238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latin typeface="+mj-ea"/>
              </a:rPr>
              <a:t>總結</a:t>
            </a:r>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65D05478-6C7E-8976-AA81-A6886CDB4513}"/>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本篇論文題提出 </a:t>
                </a:r>
                <a:r>
                  <a:rPr lang="en-US" altLang="zh-TW" sz="2400" dirty="0">
                    <a:latin typeface="微軟正黑體" panose="020B0604030504040204" pitchFamily="34" charset="-120"/>
                    <a:ea typeface="微軟正黑體" panose="020B0604030504040204" pitchFamily="34" charset="-120"/>
                  </a:rPr>
                  <a:t>Rolling horizon algorithm</a:t>
                </a:r>
                <a:r>
                  <a:rPr lang="zh-TW" altLang="en-US" sz="2400" dirty="0">
                    <a:latin typeface="微軟正黑體" panose="020B0604030504040204" pitchFamily="34" charset="-120"/>
                    <a:ea typeface="微軟正黑體" panose="020B0604030504040204" pitchFamily="34" charset="-120"/>
                  </a:rPr>
                  <a:t>解決煉鋼過程中</a:t>
                </a:r>
                <a:r>
                  <a:rPr lang="en-US" altLang="zh-TW" sz="2400" dirty="0">
                    <a:latin typeface="微軟正黑體" panose="020B0604030504040204" pitchFamily="34" charset="-120"/>
                    <a:ea typeface="微軟正黑體" panose="020B0604030504040204" pitchFamily="34" charset="-120"/>
                  </a:rPr>
                  <a:t>by-product gas </a:t>
                </a:r>
                <a:r>
                  <a:rPr lang="zh-TW" altLang="en-US" sz="2400" dirty="0">
                    <a:latin typeface="微軟正黑體" panose="020B0604030504040204" pitchFamily="34" charset="-120"/>
                    <a:ea typeface="微軟正黑體" panose="020B0604030504040204" pitchFamily="34" charset="-120"/>
                  </a:rPr>
                  <a:t>分配問題，並且藉由</a:t>
                </a:r>
                <a:r>
                  <a:rPr lang="en-US" altLang="zh-TW" sz="2400" dirty="0">
                    <a:latin typeface="微軟正黑體" panose="020B0604030504040204" pitchFamily="34" charset="-120"/>
                    <a:ea typeface="微軟正黑體" panose="020B0604030504040204" pitchFamily="34" charset="-120"/>
                  </a:rPr>
                  <a:t>Computational simulation</a:t>
                </a:r>
                <a:r>
                  <a:rPr lang="zh-TW" altLang="en-US" sz="2400" dirty="0">
                    <a:latin typeface="微軟正黑體" panose="020B0604030504040204" pitchFamily="34" charset="-120"/>
                    <a:ea typeface="微軟正黑體" panose="020B0604030504040204" pitchFamily="34" charset="-120"/>
                  </a:rPr>
                  <a:t>發現</a:t>
                </a:r>
                <a:r>
                  <a:rPr lang="en-US" altLang="zh-TW" sz="2400" dirty="0">
                    <a:latin typeface="微軟正黑體" panose="020B0604030504040204" pitchFamily="34" charset="-120"/>
                    <a:ea typeface="微軟正黑體" panose="020B0604030504040204" pitchFamily="34" charset="-120"/>
                  </a:rPr>
                  <a:t>gas Holder</a:t>
                </a:r>
                <a:r>
                  <a:rPr lang="zh-TW" altLang="en-US" sz="2400" dirty="0">
                    <a:latin typeface="微軟正黑體" panose="020B0604030504040204" pitchFamily="34" charset="-120"/>
                    <a:ea typeface="微軟正黑體" panose="020B0604030504040204" pitchFamily="34" charset="-120"/>
                  </a:rPr>
                  <a:t>液位穩定性間對預測錯誤有影響，以及</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ea typeface="微軟正黑體" panose="020B0604030504040204" pitchFamily="34" charset="-120"/>
                  </a:rPr>
                  <a:t>越小則預測錯誤將越小但運算消耗高，反之</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rPr>
                  <a:t>越大則預測錯誤將越高但運算消耗小</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mc:Choice>
        <mc:Fallback xmlns="">
          <p:sp>
            <p:nvSpPr>
              <p:cNvPr id="5" name="內容版面配置區 2">
                <a:extLst>
                  <a:ext uri="{FF2B5EF4-FFF2-40B4-BE49-F238E27FC236}">
                    <a16:creationId xmlns:a16="http://schemas.microsoft.com/office/drawing/2014/main" id="{65D05478-6C7E-8976-AA81-A6886CDB4513}"/>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r="-12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AAFB4444-B8D7-01EE-FDF7-00A47D5B5248}"/>
              </a:ext>
            </a:extLst>
          </p:cNvPr>
          <p:cNvSpPr>
            <a:spLocks noGrp="1"/>
          </p:cNvSpPr>
          <p:nvPr>
            <p:ph type="sldNum" sz="quarter" idx="12"/>
          </p:nvPr>
        </p:nvSpPr>
        <p:spPr/>
        <p:txBody>
          <a:bodyPr/>
          <a:lstStyle/>
          <a:p>
            <a:fld id="{C3836E5B-D4B7-FA44-A0C9-2630295C2636}" type="slidenum">
              <a:rPr kumimoji="1" lang="zh-TW" altLang="en-US" smtClean="0"/>
              <a:t>43</a:t>
            </a:fld>
            <a:endParaRPr kumimoji="1" lang="zh-TW" altLang="en-US"/>
          </a:p>
        </p:txBody>
      </p:sp>
    </p:spTree>
    <p:extLst>
      <p:ext uri="{BB962C8B-B14F-4D97-AF65-F5344CB8AC3E}">
        <p14:creationId xmlns:p14="http://schemas.microsoft.com/office/powerpoint/2010/main" val="1451878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kumimoji="1" lang="zh-TW" altLang="en-US" sz="4800" dirty="0"/>
              <a:t>各自閱讀論文探討</a:t>
            </a:r>
          </a:p>
        </p:txBody>
      </p:sp>
      <p:sp>
        <p:nvSpPr>
          <p:cNvPr id="3" name="投影片編號版面配置區 2">
            <a:extLst>
              <a:ext uri="{FF2B5EF4-FFF2-40B4-BE49-F238E27FC236}">
                <a16:creationId xmlns:a16="http://schemas.microsoft.com/office/drawing/2014/main" id="{25FBBDAF-6224-5990-769C-EBDF461A4594}"/>
              </a:ext>
            </a:extLst>
          </p:cNvPr>
          <p:cNvSpPr>
            <a:spLocks noGrp="1"/>
          </p:cNvSpPr>
          <p:nvPr>
            <p:ph type="sldNum" sz="quarter" idx="12"/>
          </p:nvPr>
        </p:nvSpPr>
        <p:spPr/>
        <p:txBody>
          <a:bodyPr/>
          <a:lstStyle/>
          <a:p>
            <a:fld id="{C3836E5B-D4B7-FA44-A0C9-2630295C2636}" type="slidenum">
              <a:rPr kumimoji="1" lang="zh-TW" altLang="en-US" smtClean="0"/>
              <a:t>44</a:t>
            </a:fld>
            <a:endParaRPr kumimoji="1" lang="zh-TW" altLang="en-US"/>
          </a:p>
        </p:txBody>
      </p:sp>
    </p:spTree>
    <p:extLst>
      <p:ext uri="{BB962C8B-B14F-4D97-AF65-F5344CB8AC3E}">
        <p14:creationId xmlns:p14="http://schemas.microsoft.com/office/powerpoint/2010/main" val="3564440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321B642-CD2A-BD4B-AB57-364C3E2DE0BA}"/>
              </a:ext>
            </a:extLst>
          </p:cNvPr>
          <p:cNvGrpSpPr/>
          <p:nvPr/>
        </p:nvGrpSpPr>
        <p:grpSpPr>
          <a:xfrm>
            <a:off x="938122" y="268954"/>
            <a:ext cx="10315755" cy="5978239"/>
            <a:chOff x="938122" y="276801"/>
            <a:chExt cx="10315755" cy="5978239"/>
          </a:xfrm>
        </p:grpSpPr>
        <p:sp>
          <p:nvSpPr>
            <p:cNvPr id="15" name="文字方塊 14">
              <a:extLst>
                <a:ext uri="{FF2B5EF4-FFF2-40B4-BE49-F238E27FC236}">
                  <a16:creationId xmlns:a16="http://schemas.microsoft.com/office/drawing/2014/main" id="{0A706BF9-F6C4-4477-BD31-AA14E6C05DAF}"/>
                </a:ext>
              </a:extLst>
            </p:cNvPr>
            <p:cNvSpPr txBox="1"/>
            <p:nvPr/>
          </p:nvSpPr>
          <p:spPr>
            <a:xfrm>
              <a:off x="938122" y="276801"/>
              <a:ext cx="10315755" cy="2400657"/>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a:t>
              </a:r>
              <a:r>
                <a:rPr lang="zh-TW" altLang="en-US"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鄭力綱</a:t>
              </a:r>
              <a:endPar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en" altLang="zh-TW" sz="2000" dirty="0">
                  <a:latin typeface="Microsoft JhengHei" panose="020B0604030504040204" pitchFamily="34" charset="-120"/>
                  <a:ea typeface="Microsoft JhengHei" panose="020B0604030504040204" pitchFamily="34" charset="-120"/>
                </a:rPr>
                <a:t>A Causal Model-Based Scheduling Approach for Coke Oven Gas System in Steel Industry Industry</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a:t>
              </a:r>
              <a:r>
                <a:rPr lang="en" altLang="zh-TW" sz="2000" dirty="0">
                  <a:latin typeface="Microsoft JhengHei" panose="020B0604030504040204" pitchFamily="34" charset="-120"/>
                  <a:ea typeface="Microsoft JhengHei" panose="020B0604030504040204" pitchFamily="34" charset="-120"/>
                </a:rPr>
                <a:t> Feng </a:t>
              </a:r>
              <a:r>
                <a:rPr lang="en" altLang="zh-TW" sz="2000" dirty="0" err="1">
                  <a:latin typeface="Microsoft JhengHei" panose="020B0604030504040204" pitchFamily="34" charset="-120"/>
                  <a:ea typeface="Microsoft JhengHei" panose="020B0604030504040204" pitchFamily="34" charset="-120"/>
                </a:rPr>
                <a:t>Jin</a:t>
              </a:r>
              <a:r>
                <a:rPr lang="en" altLang="zh-TW" sz="2000" dirty="0">
                  <a:latin typeface="Microsoft JhengHei" panose="020B0604030504040204" pitchFamily="34" charset="-120"/>
                  <a:ea typeface="Microsoft JhengHei" panose="020B0604030504040204" pitchFamily="34" charset="-120"/>
                </a:rPr>
                <a:t>*, Zheng </a:t>
              </a:r>
              <a:r>
                <a:rPr lang="en" altLang="zh-TW" sz="2000" dirty="0" err="1">
                  <a:latin typeface="Microsoft JhengHei" panose="020B0604030504040204" pitchFamily="34" charset="-120"/>
                  <a:ea typeface="Microsoft JhengHei" panose="020B0604030504040204" pitchFamily="34" charset="-120"/>
                </a:rPr>
                <a:t>Lv</a:t>
              </a:r>
              <a:r>
                <a:rPr lang="en" altLang="zh-TW" sz="2000" dirty="0">
                  <a:latin typeface="Microsoft JhengHei" panose="020B0604030504040204" pitchFamily="34" charset="-120"/>
                  <a:ea typeface="Microsoft JhengHei" panose="020B0604030504040204" pitchFamily="34" charset="-120"/>
                </a:rPr>
                <a:t>*, </a:t>
              </a:r>
              <a:r>
                <a:rPr lang="en" altLang="zh-TW" sz="2000" dirty="0" err="1">
                  <a:latin typeface="Microsoft JhengHei" panose="020B0604030504040204" pitchFamily="34" charset="-120"/>
                  <a:ea typeface="Microsoft JhengHei" panose="020B0604030504040204" pitchFamily="34" charset="-120"/>
                </a:rPr>
                <a:t>Maohua</a:t>
              </a:r>
              <a:r>
                <a:rPr lang="en" altLang="zh-TW" sz="2000" dirty="0">
                  <a:latin typeface="Microsoft JhengHei" panose="020B0604030504040204" pitchFamily="34" charset="-120"/>
                  <a:ea typeface="Microsoft JhengHei" panose="020B0604030504040204" pitchFamily="34" charset="-120"/>
                </a:rPr>
                <a:t> Li**, Lei </a:t>
              </a:r>
              <a:r>
                <a:rPr lang="en" altLang="zh-TW" sz="2000" dirty="0" err="1">
                  <a:latin typeface="Microsoft JhengHei" panose="020B0604030504040204" pitchFamily="34" charset="-120"/>
                  <a:ea typeface="Microsoft JhengHei" panose="020B0604030504040204" pitchFamily="34" charset="-120"/>
                </a:rPr>
                <a:t>Mou</a:t>
              </a:r>
              <a:r>
                <a:rPr lang="en" altLang="zh-TW" sz="2000" dirty="0">
                  <a:latin typeface="Microsoft JhengHei" panose="020B0604030504040204" pitchFamily="34" charset="-120"/>
                  <a:ea typeface="Microsoft JhengHei" panose="020B0604030504040204" pitchFamily="34" charset="-120"/>
                </a:rPr>
                <a:t>**, Jun Zhao*, Wei Wang* </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2018</a:t>
              </a:r>
            </a:p>
            <a:p>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期刊：</a:t>
              </a:r>
              <a:r>
                <a:rPr lang="en" altLang="zh-TW" sz="2000" dirty="0">
                  <a:latin typeface="Microsoft JhengHei" panose="020B0604030504040204" pitchFamily="34" charset="-120"/>
                  <a:ea typeface="Microsoft JhengHei" panose="020B0604030504040204" pitchFamily="34" charset="-120"/>
                </a:rPr>
                <a:t> IFAC Papers</a:t>
              </a:r>
              <a:r>
                <a:rPr lang="en-US" altLang="zh-TW" sz="2000" dirty="0">
                  <a:latin typeface="Microsoft JhengHei" panose="020B0604030504040204" pitchFamily="34" charset="-120"/>
                  <a:ea typeface="Microsoft JhengHei" panose="020B0604030504040204" pitchFamily="34" charset="-120"/>
                </a:rPr>
                <a:t>Online 51-21(2018) 7-12</a:t>
              </a:r>
              <a:endParaRPr lang="zh-TW"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938122" y="2677458"/>
              <a:ext cx="9276962" cy="3577582"/>
            </a:xfrm>
            <a:prstGeom prst="rect">
              <a:avLst/>
            </a:prstGeom>
            <a:noFill/>
          </p:spPr>
          <p:txBody>
            <a:bodyPr wrap="square">
              <a:spAutoFit/>
            </a:bodyPr>
            <a:lstStyle/>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p>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合理的使用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 </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在煉鋼工業可以減少化石燃料的過度消耗並提高經濟效益，本篇論文研究如何建構各種變數與</a:t>
              </a:r>
              <a:r>
                <a:rPr lang="zh-TW" altLang="en-US" sz="2000" dirty="0">
                  <a:latin typeface="Microsoft JhengHei" panose="020B0604030504040204" pitchFamily="34" charset="-120"/>
                  <a:ea typeface="Microsoft JhengHei" panose="020B0604030504040204" pitchFamily="34" charset="-120"/>
                </a:rPr>
                <a:t>焦爐氣儲氣槽液位之間的</a:t>
              </a:r>
              <a:r>
                <a:rPr lang="en" altLang="zh-TW" sz="2000" dirty="0">
                  <a:latin typeface="Microsoft JhengHei" panose="020B0604030504040204" pitchFamily="34" charset="-120"/>
                  <a:ea typeface="Microsoft JhengHei" panose="020B0604030504040204" pitchFamily="34" charset="-120"/>
                </a:rPr>
                <a:t>Causal diagram</a:t>
              </a:r>
              <a:r>
                <a:rPr lang="zh-TW" altLang="en-US" sz="2000" dirty="0">
                  <a:latin typeface="Microsoft JhengHei" panose="020B0604030504040204" pitchFamily="34" charset="-120"/>
                  <a:ea typeface="Microsoft JhengHei" panose="020B0604030504040204" pitchFamily="34" charset="-120"/>
                </a:rPr>
                <a:t>，並且建立適當模型去調控 </a:t>
              </a:r>
              <a:r>
                <a:rPr lang="en-US" altLang="zh-TW" sz="2000" dirty="0">
                  <a:latin typeface="Microsoft JhengHei" panose="020B0604030504040204" pitchFamily="34" charset="-120"/>
                  <a:ea typeface="Microsoft JhengHei" panose="020B0604030504040204" pitchFamily="34" charset="-120"/>
                </a:rPr>
                <a:t>COG</a:t>
              </a:r>
              <a:r>
                <a:rPr lang="zh-TW" altLang="en-US" sz="2000" dirty="0">
                  <a:latin typeface="Microsoft JhengHei" panose="020B0604030504040204" pitchFamily="34" charset="-120"/>
                  <a:ea typeface="Microsoft JhengHei" panose="020B0604030504040204" pitchFamily="34" charset="-120"/>
                </a:rPr>
                <a:t> 的生產，避免焦爐氣儲氣槽液位過高需要排燒或過低不夠下游工廠使用。</a:t>
              </a:r>
              <a:endParaRPr lang="en-US" altLang="zh-TW" sz="2000" dirty="0">
                <a:latin typeface="Microsoft JhengHei" panose="020B0604030504040204" pitchFamily="34" charset="-120"/>
                <a:ea typeface="Microsoft JhengHei" panose="020B0604030504040204" pitchFamily="34" charset="-120"/>
              </a:endParaRPr>
            </a:p>
            <a:p>
              <a:endParaRPr lang="en-US" altLang="zh-TW" sz="2000" dirty="0">
                <a:latin typeface="Microsoft JhengHei" panose="020B0604030504040204" pitchFamily="34" charset="-120"/>
                <a:ea typeface="Microsoft JhengHei" panose="020B0604030504040204" pitchFamily="34" charset="-12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Causal model-based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方法去建立更精確的預測模型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ACE ( average causal effect )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去評估變數與</a:t>
              </a:r>
              <a:r>
                <a:rPr lang="zh-TW" altLang="en-US" sz="2000" dirty="0">
                  <a:latin typeface="Microsoft JhengHei" panose="020B0604030504040204" pitchFamily="34" charset="-120"/>
                  <a:ea typeface="Microsoft JhengHei" panose="020B0604030504040204" pitchFamily="34" charset="-120"/>
                </a:rPr>
                <a:t>焦爐氣儲氣槽液位之間的影響</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en" altLang="zh-TW" sz="2000" dirty="0">
                  <a:latin typeface="Microsoft JhengHei" panose="020B0604030504040204" pitchFamily="34" charset="-120"/>
                  <a:ea typeface="Microsoft JhengHei" panose="020B0604030504040204" pitchFamily="34" charset="-120"/>
                </a:rPr>
                <a:t>modified PSO</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演算法建立適當模型。</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grpSp>
      <p:sp>
        <p:nvSpPr>
          <p:cNvPr id="3" name="投影片編號版面配置區 2">
            <a:extLst>
              <a:ext uri="{FF2B5EF4-FFF2-40B4-BE49-F238E27FC236}">
                <a16:creationId xmlns:a16="http://schemas.microsoft.com/office/drawing/2014/main" id="{B5C1E23B-7DCC-6CC1-FFDA-74C14BA3B5C6}"/>
              </a:ext>
            </a:extLst>
          </p:cNvPr>
          <p:cNvSpPr>
            <a:spLocks noGrp="1"/>
          </p:cNvSpPr>
          <p:nvPr>
            <p:ph type="sldNum" sz="quarter" idx="12"/>
          </p:nvPr>
        </p:nvSpPr>
        <p:spPr/>
        <p:txBody>
          <a:bodyPr/>
          <a:lstStyle/>
          <a:p>
            <a:fld id="{C3836E5B-D4B7-FA44-A0C9-2630295C2636}" type="slidenum">
              <a:rPr kumimoji="1" lang="zh-TW" altLang="en-US" smtClean="0"/>
              <a:t>45</a:t>
            </a:fld>
            <a:endParaRPr kumimoji="1" lang="zh-TW" altLang="en-US"/>
          </a:p>
        </p:txBody>
      </p:sp>
    </p:spTree>
    <p:extLst>
      <p:ext uri="{BB962C8B-B14F-4D97-AF65-F5344CB8AC3E}">
        <p14:creationId xmlns:p14="http://schemas.microsoft.com/office/powerpoint/2010/main" val="251739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44023FBD-F070-7C4A-B162-E790F61CAF96}"/>
              </a:ext>
            </a:extLst>
          </p:cNvPr>
          <p:cNvPicPr>
            <a:picLocks noChangeAspect="1"/>
          </p:cNvPicPr>
          <p:nvPr/>
        </p:nvPicPr>
        <p:blipFill>
          <a:blip r:embed="rId2"/>
          <a:stretch>
            <a:fillRect/>
          </a:stretch>
        </p:blipFill>
        <p:spPr>
          <a:xfrm>
            <a:off x="3020729" y="939579"/>
            <a:ext cx="4257205" cy="1971182"/>
          </a:xfrm>
          <a:prstGeom prst="rect">
            <a:avLst/>
          </a:prstGeom>
        </p:spPr>
      </p:pic>
      <p:sp>
        <p:nvSpPr>
          <p:cNvPr id="10" name="文字方塊 9">
            <a:extLst>
              <a:ext uri="{FF2B5EF4-FFF2-40B4-BE49-F238E27FC236}">
                <a16:creationId xmlns:a16="http://schemas.microsoft.com/office/drawing/2014/main" id="{7F1DCC0A-3566-294F-9DA6-B4A675E6B895}"/>
              </a:ext>
            </a:extLst>
          </p:cNvPr>
          <p:cNvSpPr txBox="1"/>
          <p:nvPr/>
        </p:nvSpPr>
        <p:spPr>
          <a:xfrm>
            <a:off x="510851" y="570247"/>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運作流程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0492D38E-488C-3349-BF16-374EFAD90DF4}"/>
              </a:ext>
            </a:extLst>
          </p:cNvPr>
          <p:cNvSpPr txBox="1"/>
          <p:nvPr/>
        </p:nvSpPr>
        <p:spPr>
          <a:xfrm>
            <a:off x="510851" y="3429000"/>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研究結果</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無論是在高液位或者低液位均能比過往方法更有效地調整。</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pic>
        <p:nvPicPr>
          <p:cNvPr id="2" name="圖片 1">
            <a:extLst>
              <a:ext uri="{FF2B5EF4-FFF2-40B4-BE49-F238E27FC236}">
                <a16:creationId xmlns:a16="http://schemas.microsoft.com/office/drawing/2014/main" id="{2134E414-5926-8B45-9D35-2C2E8B0B9ED7}"/>
              </a:ext>
            </a:extLst>
          </p:cNvPr>
          <p:cNvPicPr>
            <a:picLocks noChangeAspect="1"/>
          </p:cNvPicPr>
          <p:nvPr/>
        </p:nvPicPr>
        <p:blipFill>
          <a:blip r:embed="rId3"/>
          <a:stretch>
            <a:fillRect/>
          </a:stretch>
        </p:blipFill>
        <p:spPr>
          <a:xfrm>
            <a:off x="2076252" y="4201681"/>
            <a:ext cx="3073079" cy="2397002"/>
          </a:xfrm>
          <a:prstGeom prst="rect">
            <a:avLst/>
          </a:prstGeom>
        </p:spPr>
      </p:pic>
      <p:pic>
        <p:nvPicPr>
          <p:cNvPr id="3" name="圖片 2">
            <a:extLst>
              <a:ext uri="{FF2B5EF4-FFF2-40B4-BE49-F238E27FC236}">
                <a16:creationId xmlns:a16="http://schemas.microsoft.com/office/drawing/2014/main" id="{695599C2-4CC7-A74B-B0E1-F74F26698CBD}"/>
              </a:ext>
            </a:extLst>
          </p:cNvPr>
          <p:cNvPicPr>
            <a:picLocks noChangeAspect="1"/>
          </p:cNvPicPr>
          <p:nvPr/>
        </p:nvPicPr>
        <p:blipFill>
          <a:blip r:embed="rId4"/>
          <a:stretch>
            <a:fillRect/>
          </a:stretch>
        </p:blipFill>
        <p:spPr>
          <a:xfrm>
            <a:off x="6096000" y="4201681"/>
            <a:ext cx="3086552" cy="2397003"/>
          </a:xfrm>
          <a:prstGeom prst="rect">
            <a:avLst/>
          </a:prstGeom>
        </p:spPr>
      </p:pic>
      <p:sp>
        <p:nvSpPr>
          <p:cNvPr id="4" name="投影片編號版面配置區 3">
            <a:extLst>
              <a:ext uri="{FF2B5EF4-FFF2-40B4-BE49-F238E27FC236}">
                <a16:creationId xmlns:a16="http://schemas.microsoft.com/office/drawing/2014/main" id="{6EDE0616-15EB-6149-A0EE-4639F0F9BD50}"/>
              </a:ext>
            </a:extLst>
          </p:cNvPr>
          <p:cNvSpPr>
            <a:spLocks noGrp="1"/>
          </p:cNvSpPr>
          <p:nvPr>
            <p:ph type="sldNum" sz="quarter" idx="12"/>
          </p:nvPr>
        </p:nvSpPr>
        <p:spPr/>
        <p:txBody>
          <a:bodyPr/>
          <a:lstStyle/>
          <a:p>
            <a:fld id="{C3836E5B-D4B7-FA44-A0C9-2630295C2636}" type="slidenum">
              <a:rPr kumimoji="1" lang="zh-TW" altLang="en-US" smtClean="0"/>
              <a:t>46</a:t>
            </a:fld>
            <a:endParaRPr kumimoji="1" lang="zh-TW" altLang="en-US"/>
          </a:p>
        </p:txBody>
      </p:sp>
    </p:spTree>
    <p:extLst>
      <p:ext uri="{BB962C8B-B14F-4D97-AF65-F5344CB8AC3E}">
        <p14:creationId xmlns:p14="http://schemas.microsoft.com/office/powerpoint/2010/main" val="3680432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2B2CBF8F-0983-419E-89EF-1313A5D30B84}"/>
              </a:ext>
            </a:extLst>
          </p:cNvPr>
          <p:cNvSpPr>
            <a:spLocks noGrp="1"/>
          </p:cNvSpPr>
          <p:nvPr>
            <p:ph type="subTitle" idx="1"/>
          </p:nvPr>
        </p:nvSpPr>
        <p:spPr>
          <a:xfrm>
            <a:off x="832355" y="406627"/>
            <a:ext cx="10527289" cy="5667374"/>
          </a:xfrm>
        </p:spPr>
        <p:txBody>
          <a:bodyPr>
            <a:normAutofit/>
          </a:bodyPr>
          <a:lstStyle/>
          <a:p>
            <a:pPr algn="l"/>
            <a:r>
              <a:rPr lang="zh-TW" altLang="en-US" sz="3200" b="1" dirty="0"/>
              <a:t>參考論文  廖翊廷</a:t>
            </a:r>
            <a:endParaRPr lang="en-US" altLang="zh-TW" sz="2000" dirty="0"/>
          </a:p>
          <a:p>
            <a:pPr algn="l"/>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Coke Oven Collector Pressure Control Based on Subspace Identification</a:t>
            </a:r>
          </a:p>
          <a:p>
            <a:pPr algn="l"/>
            <a:r>
              <a:rPr lang="zh-TW" altLang="en-US" sz="2000" dirty="0"/>
              <a:t>作者：劉昕明、高憲文、馬雲霞</a:t>
            </a:r>
            <a:endParaRPr lang="en-US" altLang="zh-TW" sz="2000" dirty="0"/>
          </a:p>
          <a:p>
            <a:pPr algn="l"/>
            <a:r>
              <a:rPr lang="zh-TW" altLang="en-US" sz="2000" dirty="0"/>
              <a:t>年份：</a:t>
            </a:r>
            <a:r>
              <a:rPr lang="en-US" altLang="zh-TW" sz="2000" dirty="0"/>
              <a:t>2014</a:t>
            </a:r>
          </a:p>
          <a:p>
            <a:pPr algn="l"/>
            <a:r>
              <a:rPr lang="zh-TW" altLang="en-US" sz="2000" dirty="0"/>
              <a:t>期刊：</a:t>
            </a:r>
            <a:r>
              <a:rPr lang="en-US" altLang="zh-TW" sz="2000" dirty="0"/>
              <a:t>Journal of northeastern university (natural science) Vol.35 , No.5</a:t>
            </a:r>
          </a:p>
          <a:p>
            <a:pPr algn="l"/>
            <a:endParaRPr lang="en-US" altLang="zh-TW" sz="2000" dirty="0"/>
          </a:p>
          <a:p>
            <a:pPr algn="l"/>
            <a:r>
              <a:rPr lang="zh-TW" altLang="en-US" sz="2000" dirty="0"/>
              <a:t>問題描述：</a:t>
            </a:r>
            <a:endParaRPr lang="en-US" altLang="zh-TW" sz="2000" dirty="0"/>
          </a:p>
          <a:p>
            <a:pPr algn="l"/>
            <a:r>
              <a:rPr lang="zh-TW" altLang="en-US" sz="2000" dirty="0"/>
              <a:t>在實際工業過程中，隨著系統長時間、大範圍運行，通常會表現出明顯的時變性，如果始終都使用離線模型，會造成模型失配，該如何使用一種根據實際數據更新的模型去解決時變系統的模型失配問題呢？</a:t>
            </a:r>
            <a:endParaRPr lang="en-US" altLang="zh-TW" sz="2000" dirty="0"/>
          </a:p>
          <a:p>
            <a:pPr algn="l"/>
            <a:endParaRPr lang="en-US" altLang="zh-TW" sz="2000" dirty="0"/>
          </a:p>
          <a:p>
            <a:pPr algn="l"/>
            <a:r>
              <a:rPr lang="zh-TW" altLang="en-US" sz="2000" dirty="0"/>
              <a:t>分析方法：</a:t>
            </a:r>
            <a:endParaRPr lang="en-US" altLang="zh-TW" sz="2000" dirty="0"/>
          </a:p>
          <a:p>
            <a:pPr algn="l"/>
            <a:r>
              <a:rPr lang="zh-TW" altLang="en-US" sz="2000" dirty="0"/>
              <a:t>通過迭代可以獲得增量式的子空間預測模型，接著在收集一段數據資料後 ，將他們化為行矩陣的形式，每加入一筆新的數據，就把最舊的數據剃除，進行</a:t>
            </a:r>
            <a:r>
              <a:rPr lang="en-US" altLang="zh-TW" sz="2000" dirty="0"/>
              <a:t>QR</a:t>
            </a:r>
            <a:r>
              <a:rPr lang="zh-TW" altLang="en-US" sz="2000" dirty="0"/>
              <a:t>分解，所得資訊代入子空間預測模型。</a:t>
            </a:r>
            <a:endParaRPr lang="en-US" altLang="zh-TW" sz="2000" dirty="0"/>
          </a:p>
          <a:p>
            <a:pPr algn="l"/>
            <a:endParaRPr lang="zh-TW" altLang="en-US" dirty="0"/>
          </a:p>
        </p:txBody>
      </p:sp>
      <p:sp>
        <p:nvSpPr>
          <p:cNvPr id="2" name="投影片編號版面配置區 1">
            <a:extLst>
              <a:ext uri="{FF2B5EF4-FFF2-40B4-BE49-F238E27FC236}">
                <a16:creationId xmlns:a16="http://schemas.microsoft.com/office/drawing/2014/main" id="{DB75806B-6B29-1D59-D5E9-721099BF5065}"/>
              </a:ext>
            </a:extLst>
          </p:cNvPr>
          <p:cNvSpPr>
            <a:spLocks noGrp="1"/>
          </p:cNvSpPr>
          <p:nvPr>
            <p:ph type="sldNum" sz="quarter" idx="12"/>
          </p:nvPr>
        </p:nvSpPr>
        <p:spPr/>
        <p:txBody>
          <a:bodyPr/>
          <a:lstStyle/>
          <a:p>
            <a:fld id="{C3836E5B-D4B7-FA44-A0C9-2630295C2636}" type="slidenum">
              <a:rPr kumimoji="1" lang="zh-TW" altLang="en-US" smtClean="0"/>
              <a:t>47</a:t>
            </a:fld>
            <a:endParaRPr kumimoji="1" lang="zh-TW" altLang="en-US"/>
          </a:p>
        </p:txBody>
      </p:sp>
    </p:spTree>
    <p:extLst>
      <p:ext uri="{BB962C8B-B14F-4D97-AF65-F5344CB8AC3E}">
        <p14:creationId xmlns:p14="http://schemas.microsoft.com/office/powerpoint/2010/main" val="761285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71021"/>
            <a:ext cx="10515600" cy="5472113"/>
          </a:xfrm>
        </p:spPr>
        <p:txBody>
          <a:bodyPr>
            <a:normAutofit/>
          </a:bodyPr>
          <a:lstStyle/>
          <a:p>
            <a:pPr marL="0" indent="0">
              <a:buNone/>
            </a:pPr>
            <a:r>
              <a:rPr lang="zh-TW" altLang="zh-TW"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參考論文</a:t>
            </a:r>
            <a:r>
              <a:rPr lang="en-US" altLang="zh-TW" sz="3200" b="1" kern="10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3200" b="1"/>
              <a:t>李</a:t>
            </a:r>
            <a:r>
              <a:rPr lang="zh-TW" altLang="en-US" sz="3200" b="1" dirty="0"/>
              <a:t>若瑜</a:t>
            </a:r>
            <a:endParaRPr lang="en-US" altLang="zh-TW" sz="3200" b="1" dirty="0"/>
          </a:p>
          <a:p>
            <a:pPr marL="0" indent="0">
              <a:buNone/>
            </a:pPr>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Study on Prediction Method for Generation and Consumption of Coke Oven Gas</a:t>
            </a:r>
          </a:p>
          <a:p>
            <a:pPr marL="0" indent="0">
              <a:buNone/>
            </a:pPr>
            <a:r>
              <a:rPr lang="zh-TW" altLang="en-US" sz="2000" dirty="0"/>
              <a:t>作者：</a:t>
            </a:r>
            <a:r>
              <a:rPr lang="en-US" altLang="zh-TW" sz="2000" dirty="0"/>
              <a:t>Ying Liu , Jun Zhao , Wei Wang , Chun-yang Sheng , Li-</a:t>
            </a:r>
            <a:r>
              <a:rPr lang="en-US" altLang="zh-TW" sz="2000" dirty="0" err="1"/>
              <a:t>qun</a:t>
            </a:r>
            <a:r>
              <a:rPr lang="en-US" altLang="zh-TW" sz="2000" dirty="0"/>
              <a:t> Cong , Wei-min Feng</a:t>
            </a:r>
          </a:p>
          <a:p>
            <a:pPr marL="0" indent="0">
              <a:buNone/>
            </a:pPr>
            <a:r>
              <a:rPr lang="zh-TW" altLang="en-US" sz="2000" dirty="0"/>
              <a:t>年份：</a:t>
            </a:r>
            <a:r>
              <a:rPr lang="en-US" altLang="zh-TW" sz="2000" dirty="0"/>
              <a:t>2010</a:t>
            </a:r>
          </a:p>
          <a:p>
            <a:pPr marL="0" indent="0">
              <a:buNone/>
            </a:pPr>
            <a:r>
              <a:rPr lang="zh-TW" altLang="en-US" sz="2000" dirty="0"/>
              <a:t>期刊：</a:t>
            </a:r>
            <a:r>
              <a:rPr lang="en-US" altLang="zh-TW" sz="2000" dirty="0"/>
              <a:t>2010 8th World Congress on Intelligent Control and Automation</a:t>
            </a:r>
          </a:p>
          <a:p>
            <a:pPr marL="0" indent="0">
              <a:buNone/>
            </a:pPr>
            <a:endParaRPr lang="en-US" altLang="zh-TW" sz="1800" dirty="0"/>
          </a:p>
          <a:p>
            <a:pPr marL="0" indent="0">
              <a:buNone/>
            </a:pPr>
            <a:r>
              <a:rPr lang="zh-TW" altLang="en-US" sz="2000" dirty="0"/>
              <a:t>論文摘要：目的為預測焦爐煤氣的產生與消耗，使用經驗模態分解</a:t>
            </a:r>
            <a:r>
              <a:rPr lang="en-US" altLang="zh-TW" sz="2000" dirty="0"/>
              <a:t>(EMD)</a:t>
            </a:r>
            <a:r>
              <a:rPr lang="zh-TW" altLang="en-US" sz="2000" dirty="0"/>
              <a:t>以及迴響狀態網路</a:t>
            </a:r>
            <a:r>
              <a:rPr lang="en-US" altLang="zh-TW" sz="2000" dirty="0"/>
              <a:t>(ESN)</a:t>
            </a:r>
            <a:r>
              <a:rPr lang="zh-TW" altLang="en-US" sz="2000" dirty="0"/>
              <a:t>來預測</a:t>
            </a:r>
            <a:endParaRPr lang="en-US" altLang="zh-TW" sz="2000" dirty="0"/>
          </a:p>
          <a:p>
            <a:pPr marL="0" indent="0">
              <a:buNone/>
            </a:pPr>
            <a:r>
              <a:rPr lang="zh-TW" altLang="zh-TW" sz="2000" dirty="0"/>
              <a:t>分析方法和分析結果</a:t>
            </a:r>
            <a:endParaRPr lang="en-US" altLang="zh-TW" sz="2000" dirty="0"/>
          </a:p>
          <a:p>
            <a:pPr marL="0" indent="0">
              <a:buNone/>
            </a:pPr>
            <a:r>
              <a:rPr lang="zh-TW" altLang="en-US" sz="2000" dirty="0"/>
              <a:t>步驟一：使用</a:t>
            </a:r>
            <a:r>
              <a:rPr lang="en-US" altLang="zh-TW" sz="2000" dirty="0"/>
              <a:t>EMD</a:t>
            </a:r>
            <a:r>
              <a:rPr lang="zh-TW" altLang="en-US" sz="2000" dirty="0"/>
              <a:t>對實際含噪較高的資料進行降噪</a:t>
            </a:r>
            <a:r>
              <a:rPr lang="en-US" altLang="zh-TW" sz="2000" dirty="0"/>
              <a:t>(</a:t>
            </a:r>
            <a:r>
              <a:rPr lang="zh-TW" altLang="en-US" sz="2000" dirty="0"/>
              <a:t>因</a:t>
            </a:r>
            <a:r>
              <a:rPr lang="en-US" altLang="zh-TW" sz="2000" dirty="0"/>
              <a:t>ESN</a:t>
            </a:r>
            <a:r>
              <a:rPr lang="zh-TW" altLang="en-US" sz="2000" dirty="0"/>
              <a:t>處理無噪聲的資料</a:t>
            </a:r>
            <a:r>
              <a:rPr lang="en-US" altLang="zh-TW" sz="2000" dirty="0"/>
              <a:t>)</a:t>
            </a:r>
          </a:p>
          <a:p>
            <a:pPr marL="0" indent="0">
              <a:buNone/>
            </a:pPr>
            <a:r>
              <a:rPr lang="zh-TW" altLang="en-US" sz="2000" dirty="0"/>
              <a:t>步驟二：使用</a:t>
            </a:r>
            <a:r>
              <a:rPr lang="en-US" altLang="zh-TW" sz="2000" dirty="0"/>
              <a:t>ESN</a:t>
            </a:r>
            <a:r>
              <a:rPr lang="zh-TW" altLang="en-US" sz="2000" dirty="0"/>
              <a:t>來建立預測原點與預測範圍的直接關係，無須在預測過程中進行迭代就可以直接進行多步預測</a:t>
            </a:r>
            <a:endParaRPr lang="en-US" altLang="zh-TW" sz="2000" dirty="0"/>
          </a:p>
          <a:p>
            <a:pPr marL="0" indent="0">
              <a:buNone/>
            </a:pPr>
            <a:r>
              <a:rPr lang="zh-TW" altLang="en-US" sz="2000" dirty="0"/>
              <a:t>預測方法之目的：消除誤差累積問題，提高預測精確度</a:t>
            </a:r>
            <a:endParaRPr lang="en-US" altLang="zh-TW" sz="2000" dirty="0"/>
          </a:p>
          <a:p>
            <a:pPr marL="0" indent="0">
              <a:buNone/>
            </a:pPr>
            <a:r>
              <a:rPr lang="en-US" altLang="zh-TW" sz="2000" dirty="0"/>
              <a:t>EMD</a:t>
            </a:r>
            <a:r>
              <a:rPr lang="zh-TW" altLang="en-US" sz="2000" dirty="0"/>
              <a:t>會將含噪高的分解為</a:t>
            </a:r>
            <a:r>
              <a:rPr lang="en-US" altLang="zh-TW" sz="2000" dirty="0"/>
              <a:t>IMF</a:t>
            </a:r>
          </a:p>
        </p:txBody>
      </p:sp>
      <p:sp>
        <p:nvSpPr>
          <p:cNvPr id="2" name="投影片編號版面配置區 1">
            <a:extLst>
              <a:ext uri="{FF2B5EF4-FFF2-40B4-BE49-F238E27FC236}">
                <a16:creationId xmlns:a16="http://schemas.microsoft.com/office/drawing/2014/main" id="{E3638B51-1568-5140-9FF1-9EFC75D36581}"/>
              </a:ext>
            </a:extLst>
          </p:cNvPr>
          <p:cNvSpPr>
            <a:spLocks noGrp="1"/>
          </p:cNvSpPr>
          <p:nvPr>
            <p:ph type="sldNum" sz="quarter" idx="12"/>
          </p:nvPr>
        </p:nvSpPr>
        <p:spPr/>
        <p:txBody>
          <a:bodyPr/>
          <a:lstStyle/>
          <a:p>
            <a:fld id="{C3836E5B-D4B7-FA44-A0C9-2630295C2636}" type="slidenum">
              <a:rPr kumimoji="1" lang="zh-TW" altLang="en-US" smtClean="0"/>
              <a:t>48</a:t>
            </a:fld>
            <a:endParaRPr kumimoji="1" lang="zh-TW" altLang="en-US"/>
          </a:p>
        </p:txBody>
      </p:sp>
    </p:spTree>
    <p:extLst>
      <p:ext uri="{BB962C8B-B14F-4D97-AF65-F5344CB8AC3E}">
        <p14:creationId xmlns:p14="http://schemas.microsoft.com/office/powerpoint/2010/main" val="531800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04850"/>
            <a:ext cx="10515600" cy="5472113"/>
          </a:xfrm>
        </p:spPr>
        <p:txBody>
          <a:bodyPr>
            <a:normAutofit lnSpcReduction="10000"/>
          </a:bodyPr>
          <a:lstStyle/>
          <a:p>
            <a:pPr marL="0" indent="0">
              <a:buNone/>
            </a:pPr>
            <a:r>
              <a:rPr lang="zh-TW" altLang="en-US" sz="2000" dirty="0"/>
              <a:t>步驟一</a:t>
            </a:r>
            <a:endParaRPr lang="en-US" altLang="zh-TW" sz="2000" dirty="0"/>
          </a:p>
          <a:p>
            <a:pPr marL="0" indent="0">
              <a:buNone/>
            </a:pPr>
            <a:r>
              <a:rPr lang="en-US" altLang="zh-CN" sz="2000" dirty="0"/>
              <a:t>EMD</a:t>
            </a:r>
            <a:r>
              <a:rPr lang="zh-TW" altLang="en-US" sz="2000" dirty="0"/>
              <a:t>與小波變換相似</a:t>
            </a:r>
            <a:r>
              <a:rPr lang="zh-CN" altLang="en-US" sz="2000" dirty="0"/>
              <a:t>，但不需要</a:t>
            </a:r>
            <a:r>
              <a:rPr lang="zh-TW" altLang="en-US" sz="2000" dirty="0"/>
              <a:t>選擇基涵數</a:t>
            </a:r>
            <a:r>
              <a:rPr lang="zh-CN" altLang="en-US" sz="2000" dirty="0"/>
              <a:t>，具有</a:t>
            </a:r>
            <a:r>
              <a:rPr lang="zh-TW" altLang="en-US" sz="2000" dirty="0"/>
              <a:t>自適應強對數據類型，沒有限制的特點</a:t>
            </a:r>
            <a:r>
              <a:rPr lang="zh-CN" altLang="en-US" sz="2000" dirty="0"/>
              <a:t>。</a:t>
            </a:r>
            <a:endParaRPr lang="en-US" altLang="zh-TW" sz="2000" dirty="0"/>
          </a:p>
          <a:p>
            <a:pPr marL="0" indent="0">
              <a:buNone/>
            </a:pPr>
            <a:endParaRPr lang="en-US" altLang="zh-TW" sz="2000" dirty="0"/>
          </a:p>
          <a:p>
            <a:pPr marL="0" indent="0">
              <a:buNone/>
            </a:pPr>
            <a:endParaRPr lang="en-US" altLang="zh-TW" sz="2000" dirty="0"/>
          </a:p>
          <a:p>
            <a:pPr marL="0" indent="0">
              <a:buNone/>
            </a:pPr>
            <a:r>
              <a:rPr lang="zh-TW" altLang="en-US" sz="2000" dirty="0"/>
              <a:t>步驟二</a:t>
            </a:r>
            <a:endParaRPr lang="en-US" altLang="zh-TW" sz="2000" dirty="0"/>
          </a:p>
          <a:p>
            <a:pPr marL="0" indent="0">
              <a:buNone/>
            </a:pPr>
            <a:r>
              <a:rPr lang="en-US" altLang="zh-TW" sz="2000" dirty="0"/>
              <a:t>2.1 ESN</a:t>
            </a:r>
          </a:p>
          <a:p>
            <a:pPr marL="0" indent="0">
              <a:buNone/>
            </a:pPr>
            <a:r>
              <a:rPr lang="en-US" altLang="zh-TW" sz="2000" dirty="0"/>
              <a:t>ESN</a:t>
            </a:r>
            <a:r>
              <a:rPr lang="zh-TW" altLang="en-US" sz="2000" dirty="0"/>
              <a:t>結構示意圖</a:t>
            </a: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r>
              <a:rPr lang="en-US" altLang="zh-TW" sz="2000" dirty="0"/>
              <a:t>2.2 </a:t>
            </a:r>
            <a:r>
              <a:rPr lang="zh-TW" altLang="en-US" sz="2000" dirty="0"/>
              <a:t>直接預測法</a:t>
            </a:r>
            <a:endParaRPr lang="en-US" altLang="zh-TW" sz="2000" dirty="0"/>
          </a:p>
          <a:p>
            <a:pPr marL="0" indent="0">
              <a:buNone/>
            </a:pPr>
            <a:r>
              <a:rPr lang="zh-TW" altLang="en-US" sz="2000" dirty="0"/>
              <a:t>本文採用直接預測，通過預測器直接建立預測、原點和預測範圍之間的關係，不必運用迭代</a:t>
            </a:r>
            <a:endParaRPr lang="en-US" altLang="zh-TW" sz="2000" dirty="0"/>
          </a:p>
          <a:p>
            <a:pPr marL="0" indent="0">
              <a:buNone/>
            </a:pPr>
            <a:endParaRPr lang="en-US" altLang="zh-TW" sz="1800"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7388" r="7567" b="8159"/>
          <a:stretch/>
        </p:blipFill>
        <p:spPr>
          <a:xfrm>
            <a:off x="2840389" y="2935696"/>
            <a:ext cx="3503803" cy="2465214"/>
          </a:xfrm>
          <a:prstGeom prst="rect">
            <a:avLst/>
          </a:prstGeom>
        </p:spPr>
      </p:pic>
      <p:sp>
        <p:nvSpPr>
          <p:cNvPr id="2" name="投影片編號版面配置區 1">
            <a:extLst>
              <a:ext uri="{FF2B5EF4-FFF2-40B4-BE49-F238E27FC236}">
                <a16:creationId xmlns:a16="http://schemas.microsoft.com/office/drawing/2014/main" id="{15AD31AB-1B8B-714B-853E-8C8DB6D6CD69}"/>
              </a:ext>
            </a:extLst>
          </p:cNvPr>
          <p:cNvSpPr>
            <a:spLocks noGrp="1"/>
          </p:cNvSpPr>
          <p:nvPr>
            <p:ph type="sldNum" sz="quarter" idx="12"/>
          </p:nvPr>
        </p:nvSpPr>
        <p:spPr/>
        <p:txBody>
          <a:bodyPr/>
          <a:lstStyle/>
          <a:p>
            <a:fld id="{C3836E5B-D4B7-FA44-A0C9-2630295C2636}" type="slidenum">
              <a:rPr kumimoji="1" lang="zh-TW" altLang="en-US" smtClean="0"/>
              <a:t>49</a:t>
            </a:fld>
            <a:endParaRPr kumimoji="1" lang="zh-TW" altLang="en-US"/>
          </a:p>
        </p:txBody>
      </p:sp>
    </p:spTree>
    <p:extLst>
      <p:ext uri="{BB962C8B-B14F-4D97-AF65-F5344CB8AC3E}">
        <p14:creationId xmlns:p14="http://schemas.microsoft.com/office/powerpoint/2010/main" val="217582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5</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nvGraphicFramePr>
        <p:xfrm>
          <a:off x="838200" y="1467533"/>
          <a:ext cx="10515600" cy="3922933"/>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1268099">
                <a:tc>
                  <a:txBody>
                    <a:bodyPr/>
                    <a:lstStyle/>
                    <a:p>
                      <a:pPr marL="0" indent="0" algn="ctr">
                        <a:buFont typeface="+mj-lt"/>
                        <a:buNone/>
                      </a:pPr>
                      <a:r>
                        <a:rPr lang="zh-TW" altLang="en-US" sz="3200" dirty="0"/>
                        <a:t>新增變數</a:t>
                      </a:r>
                      <a:r>
                        <a:rPr lang="en-US" altLang="zh-TW" sz="3200" dirty="0"/>
                        <a:t>(response)</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a:t>
                      </a:r>
                      <a:r>
                        <a:rPr kumimoji="1" lang="zh-TW" altLang="en-US" sz="2400" b="1" dirty="0">
                          <a:latin typeface="+mn-ea"/>
                          <a:ea typeface="+mn-ea"/>
                        </a:rPr>
                        <a:t>上升下降</a:t>
                      </a:r>
                      <a:endParaRPr lang="en-US" altLang="zh-TW" sz="2400" b="1" dirty="0">
                        <a:latin typeface="+mn-ea"/>
                        <a:ea typeface="+mn-ea"/>
                      </a:endParaRPr>
                    </a:p>
                  </a:txBody>
                  <a:tcPr anchor="ctr"/>
                </a:tc>
                <a:tc>
                  <a:txBody>
                    <a:bodyPr/>
                    <a:lstStyle/>
                    <a:p>
                      <a:pPr marL="0" indent="0" algn="l">
                        <a:buNone/>
                      </a:pPr>
                      <a:r>
                        <a:rPr lang="zh-TW" altLang="en-US" sz="2400" b="0" dirty="0"/>
                        <a:t>將</a:t>
                      </a:r>
                      <a:r>
                        <a:rPr lang="en-US" altLang="zh-TW" sz="2400" b="0" dirty="0"/>
                        <a:t>(t</a:t>
                      </a:r>
                      <a:r>
                        <a:rPr lang="zh-TW" altLang="en-US" sz="2400" b="0" dirty="0"/>
                        <a:t>時刻液位</a:t>
                      </a:r>
                      <a:r>
                        <a:rPr lang="en-US" altLang="zh-TW" sz="2400" b="0" dirty="0"/>
                        <a:t>)-(t-1</a:t>
                      </a:r>
                      <a:r>
                        <a:rPr lang="zh-TW" altLang="en-US" sz="2400" b="0" dirty="0"/>
                        <a:t>時刻液位</a:t>
                      </a:r>
                      <a:r>
                        <a:rPr lang="en-US" altLang="zh-TW" sz="2400" b="0" dirty="0"/>
                        <a:t>)</a:t>
                      </a:r>
                      <a:r>
                        <a:rPr lang="zh-TW" altLang="en-US" sz="2400" b="0" dirty="0"/>
                        <a:t>分類，</a:t>
                      </a:r>
                      <a:endParaRPr lang="en-US" altLang="zh-TW" sz="2400" b="0" dirty="0"/>
                    </a:p>
                    <a:p>
                      <a:pPr marL="0" indent="0" algn="l">
                        <a:buNone/>
                      </a:pPr>
                      <a:r>
                        <a:rPr lang="zh-TW" altLang="en-US" sz="2400" b="0" dirty="0"/>
                        <a:t>若</a:t>
                      </a:r>
                      <a:r>
                        <a:rPr lang="en-US" altLang="zh-TW" sz="2400" b="0" dirty="0"/>
                        <a:t>&gt;0</a:t>
                      </a:r>
                      <a:r>
                        <a:rPr lang="zh-TW" altLang="en-US" sz="2400" b="0" dirty="0"/>
                        <a:t>歸類為上升，反之則為下降</a:t>
                      </a:r>
                      <a:endParaRPr lang="en-US" altLang="zh-TW" sz="2400" b="0" dirty="0"/>
                    </a:p>
                    <a:p>
                      <a:pPr marL="0" indent="0" algn="l">
                        <a:buNone/>
                      </a:pPr>
                      <a:r>
                        <a:rPr lang="zh-TW" altLang="en-US" sz="2400" b="0" dirty="0"/>
                        <a:t>做成類別變數</a:t>
                      </a:r>
                    </a:p>
                  </a:txBody>
                  <a:tcPr anchor="ctr"/>
                </a:tc>
                <a:extLst>
                  <a:ext uri="{0D108BD9-81ED-4DB2-BD59-A6C34878D82A}">
                    <a16:rowId xmlns:a16="http://schemas.microsoft.com/office/drawing/2014/main" val="422616809"/>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液位正常與否</a:t>
                      </a:r>
                      <a:endParaRPr lang="en-US" altLang="zh-TW" sz="2400" b="1" dirty="0">
                        <a:latin typeface="+mn-ea"/>
                        <a:ea typeface="+mn-ea"/>
                      </a:endParaRPr>
                    </a:p>
                  </a:txBody>
                  <a:tcPr anchor="ctr"/>
                </a:tc>
                <a:tc>
                  <a:txBody>
                    <a:bodyPr/>
                    <a:lstStyle/>
                    <a:p>
                      <a:pPr marL="0" indent="0" algn="l">
                        <a:buNone/>
                      </a:pPr>
                      <a:r>
                        <a:rPr lang="zh-TW" altLang="en-US" sz="2400" b="0" dirty="0"/>
                        <a:t>將</a:t>
                      </a:r>
                      <a:r>
                        <a:rPr lang="zh-TW" altLang="en-US" sz="2400" b="0" dirty="0">
                          <a:latin typeface="微軟正黑體" panose="020B0604030504040204" pitchFamily="34" charset="-120"/>
                          <a:ea typeface="+mn-ea"/>
                        </a:rPr>
                        <a:t>液位高於</a:t>
                      </a:r>
                      <a:r>
                        <a:rPr lang="en-US" altLang="zh-TW" sz="2400" b="0" dirty="0">
                          <a:latin typeface="微軟正黑體" panose="020B0604030504040204" pitchFamily="34" charset="-120"/>
                          <a:ea typeface="+mn-ea"/>
                        </a:rPr>
                        <a:t>80%</a:t>
                      </a:r>
                      <a:r>
                        <a:rPr lang="zh-TW" altLang="en-US" sz="2400" b="0" dirty="0">
                          <a:latin typeface="微軟正黑體" panose="020B0604030504040204" pitchFamily="34" charset="-120"/>
                          <a:ea typeface="+mn-ea"/>
                        </a:rPr>
                        <a:t>及低於</a:t>
                      </a:r>
                      <a:r>
                        <a:rPr lang="en-US" altLang="zh-TW" sz="2400" b="0" dirty="0">
                          <a:latin typeface="微軟正黑體" panose="020B0604030504040204" pitchFamily="34" charset="-120"/>
                          <a:ea typeface="+mn-ea"/>
                        </a:rPr>
                        <a:t>20%</a:t>
                      </a:r>
                      <a:r>
                        <a:rPr lang="zh-TW" altLang="en-US" sz="2400" b="0" dirty="0">
                          <a:latin typeface="微軟正黑體" panose="020B0604030504040204" pitchFamily="34" charset="-120"/>
                          <a:ea typeface="+mn-ea"/>
                        </a:rPr>
                        <a:t>歸類為不正常，反之則為正常</a:t>
                      </a:r>
                      <a:r>
                        <a:rPr lang="zh-TW" altLang="en-US" sz="2400" b="0" dirty="0"/>
                        <a:t>做成類別變數</a:t>
                      </a:r>
                    </a:p>
                    <a:p>
                      <a:pPr marL="0" indent="0" algn="l">
                        <a:buNone/>
                      </a:pPr>
                      <a:endParaRPr lang="zh-TW" altLang="en-US" sz="2400" b="0" dirty="0"/>
                    </a:p>
                  </a:txBody>
                  <a:tcPr anchor="ctr"/>
                </a:tc>
                <a:extLst>
                  <a:ext uri="{0D108BD9-81ED-4DB2-BD59-A6C34878D82A}">
                    <a16:rowId xmlns:a16="http://schemas.microsoft.com/office/drawing/2014/main" val="2209078867"/>
                  </a:ext>
                </a:extLst>
              </a:tr>
            </a:tbl>
          </a:graphicData>
        </a:graphic>
      </p:graphicFrame>
      <p:sp>
        <p:nvSpPr>
          <p:cNvPr id="2" name="文字方塊 1">
            <a:extLst>
              <a:ext uri="{FF2B5EF4-FFF2-40B4-BE49-F238E27FC236}">
                <a16:creationId xmlns:a16="http://schemas.microsoft.com/office/drawing/2014/main" id="{C7549439-43B0-8D77-C798-21252A85BBDF}"/>
              </a:ext>
            </a:extLst>
          </p:cNvPr>
          <p:cNvSpPr txBox="1"/>
          <p:nvPr/>
        </p:nvSpPr>
        <p:spPr>
          <a:xfrm>
            <a:off x="2657189" y="5756107"/>
            <a:ext cx="8696611" cy="461665"/>
          </a:xfrm>
          <a:prstGeom prst="rect">
            <a:avLst/>
          </a:prstGeom>
          <a:noFill/>
        </p:spPr>
        <p:txBody>
          <a:bodyPr wrap="none" rtlCol="0">
            <a:spAutoFit/>
          </a:bodyPr>
          <a:lstStyle/>
          <a:p>
            <a:r>
              <a:rPr lang="zh-TW" altLang="en-US" sz="2400" dirty="0">
                <a:latin typeface="+mn-ea"/>
              </a:rPr>
              <a:t>*另將原有</a:t>
            </a:r>
            <a:r>
              <a:rPr lang="en-US" altLang="zh-TW" sz="2400" dirty="0">
                <a:latin typeface="+mn-ea"/>
              </a:rPr>
              <a:t>data</a:t>
            </a:r>
            <a:r>
              <a:rPr lang="zh-TW" altLang="en-US" sz="2400" dirty="0">
                <a:latin typeface="+mn-ea"/>
              </a:rPr>
              <a:t>修正為</a:t>
            </a:r>
            <a:r>
              <a:rPr lang="en-US" altLang="zh-TW" sz="2400" dirty="0">
                <a:latin typeface="+mn-ea"/>
              </a:rPr>
              <a:t>264961</a:t>
            </a:r>
            <a:r>
              <a:rPr lang="zh-TW" altLang="en-US" sz="2400" dirty="0">
                <a:latin typeface="+mn-ea"/>
              </a:rPr>
              <a:t>筆</a:t>
            </a:r>
            <a:r>
              <a:rPr lang="en-US" altLang="zh-TW" sz="2400" dirty="0">
                <a:latin typeface="+mn-ea"/>
              </a:rPr>
              <a:t>(</a:t>
            </a:r>
            <a:r>
              <a:rPr lang="zh-TW" altLang="en-US" sz="2400" dirty="0">
                <a:latin typeface="+mn-ea"/>
              </a:rPr>
              <a:t>去除月間頭尾重複的一筆資料</a:t>
            </a:r>
            <a:r>
              <a:rPr lang="en-US" altLang="zh-TW" sz="2400" dirty="0">
                <a:latin typeface="+mn-ea"/>
              </a:rPr>
              <a:t>)</a:t>
            </a:r>
            <a:endParaRPr lang="zh-TW" altLang="en-US" sz="2400" dirty="0">
              <a:latin typeface="+mn-ea"/>
            </a:endParaRPr>
          </a:p>
        </p:txBody>
      </p:sp>
    </p:spTree>
    <p:extLst>
      <p:ext uri="{BB962C8B-B14F-4D97-AF65-F5344CB8AC3E}">
        <p14:creationId xmlns:p14="http://schemas.microsoft.com/office/powerpoint/2010/main" val="3750646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685800"/>
            <a:ext cx="10515600" cy="5491163"/>
          </a:xfrm>
        </p:spPr>
        <p:txBody>
          <a:bodyPr>
            <a:normAutofit/>
          </a:bodyPr>
          <a:lstStyle/>
          <a:p>
            <a:pPr marL="0" indent="0">
              <a:buNone/>
            </a:pPr>
            <a:r>
              <a:rPr lang="zh-TW" altLang="en-US" sz="2000" dirty="0"/>
              <a:t>預測結果：對煉鋼廠實際的產生量以及生產用戶使用煤氣量進行預測且準確</a:t>
            </a:r>
            <a:endParaRPr lang="en-US" altLang="zh-TW" sz="2000" dirty="0"/>
          </a:p>
          <a:p>
            <a:pPr marL="0" indent="0">
              <a:buNone/>
            </a:pPr>
            <a:r>
              <a:rPr lang="zh-TW" altLang="en-US" sz="2000" dirty="0"/>
              <a:t>且直接預測不會出現傳統神經網路常有的多個局部最小、收斂速度慢的缺點</a:t>
            </a:r>
            <a:endParaRPr lang="en-US" altLang="zh-TW" sz="2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8294"/>
            <a:ext cx="4007915" cy="3126173"/>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115" y="1781639"/>
            <a:ext cx="3560445" cy="3212828"/>
          </a:xfrm>
          <a:prstGeom prst="rect">
            <a:avLst/>
          </a:prstGeom>
        </p:spPr>
      </p:pic>
      <p:sp>
        <p:nvSpPr>
          <p:cNvPr id="2" name="投影片編號版面配置區 1">
            <a:extLst>
              <a:ext uri="{FF2B5EF4-FFF2-40B4-BE49-F238E27FC236}">
                <a16:creationId xmlns:a16="http://schemas.microsoft.com/office/drawing/2014/main" id="{284FF987-5729-E645-AA6B-931E483A441E}"/>
              </a:ext>
            </a:extLst>
          </p:cNvPr>
          <p:cNvSpPr>
            <a:spLocks noGrp="1"/>
          </p:cNvSpPr>
          <p:nvPr>
            <p:ph type="sldNum" sz="quarter" idx="12"/>
          </p:nvPr>
        </p:nvSpPr>
        <p:spPr/>
        <p:txBody>
          <a:bodyPr/>
          <a:lstStyle/>
          <a:p>
            <a:fld id="{C3836E5B-D4B7-FA44-A0C9-2630295C2636}" type="slidenum">
              <a:rPr kumimoji="1" lang="zh-TW" altLang="en-US" smtClean="0"/>
              <a:t>50</a:t>
            </a:fld>
            <a:endParaRPr kumimoji="1" lang="zh-TW" altLang="en-US"/>
          </a:p>
        </p:txBody>
      </p:sp>
    </p:spTree>
    <p:extLst>
      <p:ext uri="{BB962C8B-B14F-4D97-AF65-F5344CB8AC3E}">
        <p14:creationId xmlns:p14="http://schemas.microsoft.com/office/powerpoint/2010/main" val="1675714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參考文獻  陳冠霖</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3" y="1141805"/>
            <a:ext cx="10893287" cy="2805768"/>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論文名稱：</a:t>
            </a:r>
            <a:r>
              <a:rPr lang="en-US" altLang="zh-TW" sz="2000" dirty="0">
                <a:latin typeface="微軟正黑體" panose="020B0604030504040204" pitchFamily="34" charset="-120"/>
                <a:ea typeface="微軟正黑體" panose="020B0604030504040204" pitchFamily="34" charset="-120"/>
              </a:rPr>
              <a:t>A Bayesian Networks Structure Learning and Reasoning-Based Byproduct Gas Scheduling in Steel Industry</a:t>
            </a:r>
          </a:p>
          <a:p>
            <a:pPr>
              <a:lnSpc>
                <a:spcPct val="150000"/>
              </a:lnSpc>
            </a:pPr>
            <a:r>
              <a:rPr lang="zh-TW" altLang="en-US" sz="2000" dirty="0">
                <a:latin typeface="微軟正黑體" panose="020B0604030504040204" pitchFamily="34" charset="-120"/>
                <a:ea typeface="微軟正黑體" panose="020B0604030504040204" pitchFamily="34" charset="-120"/>
              </a:rPr>
              <a:t>作者：</a:t>
            </a:r>
            <a:r>
              <a:rPr lang="en-US" altLang="zh-TW" sz="2000" dirty="0">
                <a:latin typeface="微軟正黑體" panose="020B0604030504040204" pitchFamily="34" charset="-120"/>
                <a:ea typeface="微軟正黑體" panose="020B0604030504040204" pitchFamily="34" charset="-120"/>
              </a:rPr>
              <a:t>Jun Zhao, Wei Wang, Kan Sun, Ying Liu</a:t>
            </a:r>
          </a:p>
          <a:p>
            <a:pPr>
              <a:lnSpc>
                <a:spcPct val="150000"/>
              </a:lnSpc>
            </a:pPr>
            <a:r>
              <a:rPr lang="zh-TW" altLang="en-US" sz="2000" dirty="0">
                <a:latin typeface="微軟正黑體" panose="020B0604030504040204" pitchFamily="34" charset="-120"/>
                <a:ea typeface="微軟正黑體" panose="020B0604030504040204" pitchFamily="34" charset="-120"/>
              </a:rPr>
              <a:t>年分：</a:t>
            </a:r>
            <a:r>
              <a:rPr lang="en-US" altLang="zh-TW" sz="2000" b="0" dirty="0">
                <a:effectLst/>
                <a:latin typeface="微軟正黑體" panose="020B0604030504040204" pitchFamily="34" charset="-120"/>
                <a:ea typeface="微軟正黑體" panose="020B0604030504040204" pitchFamily="34" charset="-120"/>
              </a:rPr>
              <a:t>05 September 2013</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期刊名稱：</a:t>
            </a:r>
            <a:r>
              <a:rPr lang="en-US" altLang="zh-TW" sz="2000" b="1" dirty="0">
                <a:effectLst/>
                <a:latin typeface="微軟正黑體" panose="020B0604030504040204" pitchFamily="34" charset="-120"/>
                <a:ea typeface="微軟正黑體" panose="020B0604030504040204" pitchFamily="34" charset="-120"/>
              </a:rPr>
              <a:t> </a:t>
            </a:r>
            <a:r>
              <a:rPr lang="en-US" altLang="zh-TW" sz="2000" b="0" strike="noStrike" dirty="0">
                <a:effectLst/>
                <a:latin typeface="微軟正黑體" panose="020B0604030504040204" pitchFamily="34" charset="-120"/>
                <a:ea typeface="微軟正黑體" panose="020B0604030504040204" pitchFamily="34" charset="-120"/>
              </a:rPr>
              <a:t>IEEE Transactions on Automation Science and Engineering</a:t>
            </a:r>
            <a:r>
              <a:rPr lang="en-US" altLang="zh-TW" sz="2000" b="0" dirty="0">
                <a:effectLst/>
                <a:latin typeface="微軟正黑體" panose="020B0604030504040204" pitchFamily="34" charset="-120"/>
                <a:ea typeface="微軟正黑體" panose="020B0604030504040204" pitchFamily="34" charset="-120"/>
              </a:rPr>
              <a:t> ( Volume: 11, </a:t>
            </a:r>
            <a:r>
              <a:rPr lang="en-US" altLang="zh-TW" sz="2000" b="0" strike="noStrike" dirty="0">
                <a:effectLst/>
                <a:latin typeface="微軟正黑體" panose="020B0604030504040204" pitchFamily="34" charset="-120"/>
                <a:ea typeface="微軟正黑體" panose="020B0604030504040204" pitchFamily="34" charset="-120"/>
              </a:rPr>
              <a:t>Issue: 4</a:t>
            </a:r>
            <a:r>
              <a:rPr lang="en-US" altLang="zh-TW" sz="2000" b="0" dirty="0">
                <a:effectLst/>
                <a:latin typeface="微軟正黑體" panose="020B0604030504040204" pitchFamily="34" charset="-120"/>
                <a:ea typeface="微軟正黑體" panose="020B0604030504040204" pitchFamily="34" charset="-120"/>
              </a:rPr>
              <a:t>, Oct. 2014)</a:t>
            </a:r>
            <a:endParaRPr lang="zh-TW" altLang="en-US" sz="20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3" y="3841132"/>
            <a:ext cx="10642404" cy="959109"/>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問題描述：在舊有的研究中，多有各式限制，包含模型無法符合動態關係而失準，或因為過多使用經驗法則而無法泛用，因此尋求解決之方法。</a:t>
            </a:r>
            <a:endParaRPr lang="en-US" altLang="zh-TW" sz="20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4" y="4800086"/>
            <a:ext cx="10642403" cy="1292662"/>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分析方法：本文提出了新的數據驅動的動態調度方法，建立了通過優化節點拓撲序列的貝氏網絡模型</a:t>
            </a:r>
            <a:r>
              <a:rPr lang="en-US" altLang="zh-TW" sz="2000" dirty="0">
                <a:latin typeface="微軟正黑體" panose="020B0604030504040204" pitchFamily="34" charset="-120"/>
                <a:ea typeface="微軟正黑體" panose="020B0604030504040204" pitchFamily="34" charset="-120"/>
              </a:rPr>
              <a:t>(Bayesian network model)</a:t>
            </a:r>
            <a:r>
              <a:rPr lang="zh-TW" altLang="en-US" sz="2000" dirty="0">
                <a:latin typeface="微軟正黑體" panose="020B0604030504040204" pitchFamily="34" charset="-120"/>
                <a:ea typeface="微軟正黑體" panose="020B0604030504040204" pitchFamily="34" charset="-120"/>
              </a:rPr>
              <a:t>，已說明可調氣體用戶與儲存槽之動態關係。</a:t>
            </a:r>
            <a:endParaRPr lang="en-US" altLang="zh-TW" sz="2000" dirty="0">
              <a:latin typeface="微軟正黑體" panose="020B0604030504040204" pitchFamily="34" charset="-120"/>
              <a:ea typeface="微軟正黑體" panose="020B0604030504040204" pitchFamily="34" charset="-120"/>
            </a:endParaRPr>
          </a:p>
          <a:p>
            <a:endParaRPr lang="en-US" altLang="zh-TW" dirty="0">
              <a:solidFill>
                <a:srgbClr val="4D5156"/>
              </a:solidFill>
              <a:latin typeface="arial" panose="020B0604020202020204" pitchFamily="34" charset="0"/>
            </a:endParaRPr>
          </a:p>
        </p:txBody>
      </p:sp>
      <p:sp>
        <p:nvSpPr>
          <p:cNvPr id="2" name="投影片編號版面配置區 1">
            <a:extLst>
              <a:ext uri="{FF2B5EF4-FFF2-40B4-BE49-F238E27FC236}">
                <a16:creationId xmlns:a16="http://schemas.microsoft.com/office/drawing/2014/main" id="{12DF1633-827C-CF65-CAD1-318287893022}"/>
              </a:ext>
            </a:extLst>
          </p:cNvPr>
          <p:cNvSpPr>
            <a:spLocks noGrp="1"/>
          </p:cNvSpPr>
          <p:nvPr>
            <p:ph type="sldNum" sz="quarter" idx="12"/>
          </p:nvPr>
        </p:nvSpPr>
        <p:spPr/>
        <p:txBody>
          <a:bodyPr/>
          <a:lstStyle/>
          <a:p>
            <a:fld id="{C3836E5B-D4B7-FA44-A0C9-2630295C2636}" type="slidenum">
              <a:rPr kumimoji="1" lang="zh-TW" altLang="en-US" smtClean="0"/>
              <a:t>51</a:t>
            </a:fld>
            <a:endParaRPr kumimoji="1" lang="zh-TW" altLang="en-US"/>
          </a:p>
        </p:txBody>
      </p:sp>
    </p:spTree>
    <p:extLst>
      <p:ext uri="{BB962C8B-B14F-4D97-AF65-F5344CB8AC3E}">
        <p14:creationId xmlns:p14="http://schemas.microsoft.com/office/powerpoint/2010/main" val="1821577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8746" y="1107263"/>
            <a:ext cx="10893287" cy="1703415"/>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模型訓練方法</a:t>
            </a:r>
            <a:r>
              <a:rPr lang="zh-TW" altLang="en-US" dirty="0"/>
              <a:t>：</a:t>
            </a:r>
            <a:r>
              <a:rPr lang="zh-TW" altLang="en-US" dirty="0">
                <a:solidFill>
                  <a:srgbClr val="4D5156"/>
                </a:solidFill>
                <a:latin typeface="微軟正黑體" panose="020B0604030504040204" pitchFamily="34" charset="-120"/>
                <a:ea typeface="微軟正黑體" panose="020B0604030504040204" pitchFamily="34" charset="-120"/>
              </a:rPr>
              <a:t>首先通過</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演算法假設</a:t>
            </a:r>
            <a:r>
              <a:rPr lang="en-US" altLang="zh-TW" dirty="0">
                <a:solidFill>
                  <a:srgbClr val="4D5156"/>
                </a:solidFill>
                <a:latin typeface="微軟正黑體" panose="020B0604030504040204" pitchFamily="34" charset="-120"/>
                <a:ea typeface="微軟正黑體" panose="020B0604030504040204" pitchFamily="34" charset="-120"/>
              </a:rPr>
              <a:t>Z</a:t>
            </a:r>
            <a:r>
              <a:rPr lang="zh-TW" altLang="en-US" dirty="0">
                <a:solidFill>
                  <a:srgbClr val="4D5156"/>
                </a:solidFill>
                <a:latin typeface="微軟正黑體" panose="020B0604030504040204" pitchFamily="34" charset="-120"/>
                <a:ea typeface="微軟正黑體" panose="020B0604030504040204" pitchFamily="34" charset="-120"/>
              </a:rPr>
              <a:t>為</a:t>
            </a:r>
            <a:r>
              <a:rPr lang="en-US" altLang="zh-TW" dirty="0">
                <a:solidFill>
                  <a:srgbClr val="4D5156"/>
                </a:solidFill>
                <a:latin typeface="微軟正黑體" panose="020B0604030504040204" pitchFamily="34" charset="-120"/>
                <a:ea typeface="微軟正黑體" panose="020B0604030504040204" pitchFamily="34" charset="-120"/>
              </a:rPr>
              <a:t>n</a:t>
            </a:r>
            <a:r>
              <a:rPr lang="zh-TW" altLang="en-US" dirty="0">
                <a:solidFill>
                  <a:srgbClr val="4D5156"/>
                </a:solidFill>
                <a:latin typeface="微軟正黑體" panose="020B0604030504040204" pitchFamily="34" charset="-120"/>
                <a:ea typeface="微軟正黑體" panose="020B0604030504040204" pitchFamily="34" charset="-120"/>
              </a:rPr>
              <a:t>個離散節點的節點集合，並取</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為後驗機率的函數</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en-US" altLang="zh-TW" dirty="0">
                <a:solidFill>
                  <a:srgbClr val="4D5156"/>
                </a:solidFill>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6" y="4004827"/>
            <a:ext cx="1064240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其他：研究中也比較</a:t>
            </a:r>
            <a:r>
              <a:rPr lang="en-US" altLang="zh-TW" dirty="0">
                <a:latin typeface="微軟正黑體" panose="020B0604030504040204" pitchFamily="34" charset="-120"/>
                <a:ea typeface="微軟正黑體" panose="020B0604030504040204" pitchFamily="34" charset="-120"/>
              </a:rPr>
              <a:t>K2</a:t>
            </a:r>
            <a:r>
              <a:rPr lang="zh-TW" altLang="en-US" dirty="0">
                <a:latin typeface="微軟正黑體" panose="020B0604030504040204" pitchFamily="34" charset="-120"/>
                <a:ea typeface="微軟正黑體" panose="020B0604030504040204" pitchFamily="34" charset="-120"/>
              </a:rPr>
              <a:t>演算法與他法，證明此法的適配性</a:t>
            </a:r>
            <a:endParaRPr lang="en-US" altLang="zh-TW"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42A196B-BCE3-48D5-AE5F-B5BA59B40429}"/>
              </a:ext>
            </a:extLst>
          </p:cNvPr>
          <p:cNvPicPr>
            <a:picLocks noChangeAspect="1"/>
          </p:cNvPicPr>
          <p:nvPr/>
        </p:nvPicPr>
        <p:blipFill>
          <a:blip r:embed="rId2"/>
          <a:stretch>
            <a:fillRect/>
          </a:stretch>
        </p:blipFill>
        <p:spPr>
          <a:xfrm>
            <a:off x="3702435" y="1657678"/>
            <a:ext cx="4787130" cy="643734"/>
          </a:xfrm>
          <a:prstGeom prst="rect">
            <a:avLst/>
          </a:prstGeom>
        </p:spPr>
      </p:pic>
      <p:sp>
        <p:nvSpPr>
          <p:cNvPr id="11" name="文字方塊 10">
            <a:extLst>
              <a:ext uri="{FF2B5EF4-FFF2-40B4-BE49-F238E27FC236}">
                <a16:creationId xmlns:a16="http://schemas.microsoft.com/office/drawing/2014/main" id="{633463CF-37EB-4330-AA21-1589996020E0}"/>
              </a:ext>
            </a:extLst>
          </p:cNvPr>
          <p:cNvSpPr txBox="1"/>
          <p:nvPr/>
        </p:nvSpPr>
        <p:spPr>
          <a:xfrm>
            <a:off x="2373330" y="2301412"/>
            <a:ext cx="9268703" cy="872418"/>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而後假設最大</a:t>
            </a:r>
            <a:r>
              <a:rPr lang="en-US" altLang="zh-TW" dirty="0">
                <a:solidFill>
                  <a:srgbClr val="4D5156"/>
                </a:solidFill>
                <a:latin typeface="微軟正黑體" panose="020B0604030504040204" pitchFamily="34" charset="-120"/>
                <a:ea typeface="微軟正黑體" panose="020B0604030504040204" pitchFamily="34" charset="-120"/>
              </a:rPr>
              <a:t>father nodes μ </a:t>
            </a:r>
            <a:r>
              <a:rPr lang="zh-TW" altLang="en-US" dirty="0">
                <a:solidFill>
                  <a:srgbClr val="4D5156"/>
                </a:solidFill>
                <a:latin typeface="微軟正黑體" panose="020B0604030504040204" pitchFamily="34" charset="-120"/>
                <a:ea typeface="微軟正黑體" panose="020B0604030504040204" pitchFamily="34" charset="-120"/>
              </a:rPr>
              <a:t>和</a:t>
            </a:r>
            <a:r>
              <a:rPr lang="en-US" altLang="zh-TW" dirty="0">
                <a:solidFill>
                  <a:srgbClr val="4D5156"/>
                </a:solidFill>
                <a:latin typeface="微軟正黑體" panose="020B0604030504040204" pitchFamily="34" charset="-120"/>
                <a:ea typeface="微軟正黑體" panose="020B0604030504040204" pitchFamily="34" charset="-120"/>
              </a:rPr>
              <a:t> Pk2=0</a:t>
            </a:r>
            <a:r>
              <a:rPr lang="zh-TW" altLang="en-US" dirty="0">
                <a:solidFill>
                  <a:srgbClr val="4D5156"/>
                </a:solidFill>
                <a:latin typeface="微軟正黑體" panose="020B0604030504040204" pitchFamily="34" charset="-120"/>
                <a:ea typeface="微軟正黑體" panose="020B0604030504040204" pitchFamily="34" charset="-120"/>
              </a:rPr>
              <a:t>，並取出節點</a:t>
            </a:r>
            <a:r>
              <a:rPr lang="en-US" altLang="zh-TW" dirty="0">
                <a:solidFill>
                  <a:srgbClr val="4D5156"/>
                </a:solidFill>
                <a:latin typeface="微軟正黑體" panose="020B0604030504040204" pitchFamily="34" charset="-120"/>
                <a:ea typeface="微軟正黑體" panose="020B0604030504040204" pitchFamily="34" charset="-120"/>
              </a:rPr>
              <a:t>+ father nodes</a:t>
            </a:r>
            <a:r>
              <a:rPr lang="zh-TW" altLang="en-US" dirty="0">
                <a:solidFill>
                  <a:srgbClr val="4D5156"/>
                </a:solidFill>
                <a:latin typeface="微軟正黑體" panose="020B0604030504040204" pitchFamily="34" charset="-120"/>
                <a:ea typeface="微軟正黑體" panose="020B0604030504040204" pitchFamily="34" charset="-120"/>
              </a:rPr>
              <a:t>達到</a:t>
            </a:r>
            <a:r>
              <a:rPr lang="en-US" altLang="zh-TW" dirty="0">
                <a:solidFill>
                  <a:srgbClr val="4D5156"/>
                </a:solidFill>
                <a:latin typeface="微軟正黑體" panose="020B0604030504040204" pitchFamily="34" charset="-120"/>
                <a:ea typeface="微軟正黑體" panose="020B0604030504040204" pitchFamily="34" charset="-120"/>
              </a:rPr>
              <a:t>μ</a:t>
            </a:r>
            <a:r>
              <a:rPr lang="zh-TW" altLang="en-US" dirty="0">
                <a:solidFill>
                  <a:srgbClr val="4D5156"/>
                </a:solidFill>
                <a:latin typeface="微軟正黑體" panose="020B0604030504040204" pitchFamily="34" charset="-120"/>
                <a:ea typeface="微軟正黑體" panose="020B0604030504040204" pitchFamily="34" charset="-120"/>
              </a:rPr>
              <a:t>之節點</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投入計算</a:t>
            </a:r>
            <a:r>
              <a:rPr lang="en-US" altLang="zh-TW" dirty="0">
                <a:solidFill>
                  <a:srgbClr val="4D5156"/>
                </a:solidFill>
                <a:latin typeface="微軟正黑體" panose="020B0604030504040204" pitchFamily="34" charset="-120"/>
                <a:ea typeface="微軟正黑體" panose="020B0604030504040204" pitchFamily="34" charset="-120"/>
              </a:rPr>
              <a:t>Pk2’</a:t>
            </a:r>
            <a:r>
              <a:rPr lang="zh-TW" altLang="en-US" dirty="0">
                <a:solidFill>
                  <a:srgbClr val="4D5156"/>
                </a:solidFill>
                <a:latin typeface="微軟正黑體" panose="020B0604030504040204" pitchFamily="34" charset="-120"/>
                <a:ea typeface="微軟正黑體" panose="020B0604030504040204" pitchFamily="34" charset="-120"/>
              </a:rPr>
              <a:t>，直到</a:t>
            </a:r>
            <a:r>
              <a:rPr lang="en-US" altLang="zh-TW" dirty="0">
                <a:solidFill>
                  <a:srgbClr val="4D5156"/>
                </a:solidFill>
                <a:latin typeface="微軟正黑體" panose="020B0604030504040204" pitchFamily="34" charset="-120"/>
                <a:ea typeface="微軟正黑體" panose="020B0604030504040204" pitchFamily="34" charset="-120"/>
              </a:rPr>
              <a:t>Pk2’ &gt;Pk2</a:t>
            </a:r>
            <a:r>
              <a:rPr lang="zh-TW" altLang="en-US" dirty="0">
                <a:solidFill>
                  <a:srgbClr val="4D5156"/>
                </a:solidFill>
                <a:latin typeface="微軟正黑體" panose="020B0604030504040204" pitchFamily="34" charset="-120"/>
                <a:ea typeface="微軟正黑體" panose="020B0604030504040204" pitchFamily="34" charset="-120"/>
              </a:rPr>
              <a:t>並輸出節點。</a:t>
            </a:r>
            <a:endParaRPr lang="en-US" altLang="zh-TW" dirty="0">
              <a:solidFill>
                <a:srgbClr val="4D5156"/>
              </a:solidFill>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C74AA2F2-5721-41AA-BCF7-4FD2BFB66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44" y="3320277"/>
            <a:ext cx="3462391" cy="2738014"/>
          </a:xfrm>
          <a:prstGeom prst="rect">
            <a:avLst/>
          </a:prstGeom>
        </p:spPr>
      </p:pic>
      <p:pic>
        <p:nvPicPr>
          <p:cNvPr id="15" name="圖片 14">
            <a:extLst>
              <a:ext uri="{FF2B5EF4-FFF2-40B4-BE49-F238E27FC236}">
                <a16:creationId xmlns:a16="http://schemas.microsoft.com/office/drawing/2014/main" id="{7E7E45DD-E26A-4564-B01D-97E4E8BA2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465" y="4586945"/>
            <a:ext cx="5229955" cy="1543265"/>
          </a:xfrm>
          <a:prstGeom prst="rect">
            <a:avLst/>
          </a:prstGeom>
        </p:spPr>
      </p:pic>
      <p:sp>
        <p:nvSpPr>
          <p:cNvPr id="2" name="投影片編號版面配置區 1">
            <a:extLst>
              <a:ext uri="{FF2B5EF4-FFF2-40B4-BE49-F238E27FC236}">
                <a16:creationId xmlns:a16="http://schemas.microsoft.com/office/drawing/2014/main" id="{7693B2CF-1357-EE6D-95F4-60FCEA054844}"/>
              </a:ext>
            </a:extLst>
          </p:cNvPr>
          <p:cNvSpPr>
            <a:spLocks noGrp="1"/>
          </p:cNvSpPr>
          <p:nvPr>
            <p:ph type="sldNum" sz="quarter" idx="12"/>
          </p:nvPr>
        </p:nvSpPr>
        <p:spPr/>
        <p:txBody>
          <a:bodyPr/>
          <a:lstStyle/>
          <a:p>
            <a:fld id="{C3836E5B-D4B7-FA44-A0C9-2630295C2636}" type="slidenum">
              <a:rPr kumimoji="1" lang="zh-TW" altLang="en-US" smtClean="0"/>
              <a:t>52</a:t>
            </a:fld>
            <a:endParaRPr kumimoji="1" lang="zh-TW" altLang="en-US"/>
          </a:p>
        </p:txBody>
      </p:sp>
    </p:spTree>
    <p:extLst>
      <p:ext uri="{BB962C8B-B14F-4D97-AF65-F5344CB8AC3E}">
        <p14:creationId xmlns:p14="http://schemas.microsoft.com/office/powerpoint/2010/main" val="306853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0A706BF9-F6C4-4477-BD31-AA14E6C05DAF}"/>
              </a:ext>
            </a:extLst>
          </p:cNvPr>
          <p:cNvSpPr txBox="1"/>
          <p:nvPr/>
        </p:nvSpPr>
        <p:spPr>
          <a:xfrm>
            <a:off x="510851" y="319654"/>
            <a:ext cx="10315755" cy="2431435"/>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游靜娟</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Optimization and Scheduling of Byproduct Gas System in Steel Plant</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Jing-hui YANG,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Jiu-</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ju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CAI,</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Wen-</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qiang</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SUN,</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yu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LIU</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2015</a:t>
            </a:r>
          </a:p>
          <a:p>
            <a:r>
              <a:rPr lang="zh-TW" altLang="en-US" sz="2000" b="1" kern="100" dirty="0">
                <a:latin typeface="Calibri" panose="020F0502020204030204" pitchFamily="34" charset="0"/>
                <a:ea typeface="新細明體" panose="02020500000000000000" pitchFamily="18" charset="-120"/>
                <a:cs typeface="Times New Roman" panose="02020603050405020304" pitchFamily="18" charset="0"/>
              </a:rPr>
              <a:t>期刊：</a:t>
            </a:r>
            <a:r>
              <a:rPr lang="en-US" altLang="zh-TW" sz="2000" b="1" dirty="0"/>
              <a:t> JOURNALOFIRONANDSTEELRESEARCH,INTERNATIONAL</a:t>
            </a:r>
            <a:endParaRPr lang="zh-TW" altLang="zh-TW" sz="2000" b="1" kern="100" dirty="0">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endParaRPr lang="zh-TW" altLang="zh-TW" sz="18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510851" y="2193695"/>
            <a:ext cx="11170298" cy="4344651"/>
          </a:xfrm>
          <a:prstGeom prst="rect">
            <a:avLst/>
          </a:prstGeom>
          <a:noFill/>
        </p:spPr>
        <p:txBody>
          <a:bodyPr wrap="square">
            <a:spAutoFit/>
          </a:bodyPr>
          <a:lstStyle/>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現行煉油廠機組運作、時間及溫壓等不穩定，使得各種煤氣產出品質及產量亦不一，並且伴隨著許多“</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（懲罰成本）</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——煤氣浪費、超出或低於用戶所需之成本。本論文探討如何降低</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，使得生產更有效率，並使效益最大化、提升穩定度等。</a:t>
            </a: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Mixed integer linear programming (MILP) models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．以優化煤氣生產流程及減少</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為</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目標函式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．分別根據單一、混合煤氣設定不同</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限制式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，將產量限制於一區間（超出最大或低於最小</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值即進行調整）。</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(boilers)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及煤氣鼓</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(gas holder)</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做為緩衝，以穩定單一或混合煤氣。　</a:t>
            </a:r>
          </a:p>
        </p:txBody>
      </p:sp>
      <p:sp>
        <p:nvSpPr>
          <p:cNvPr id="2" name="投影片編號版面配置區 1">
            <a:extLst>
              <a:ext uri="{FF2B5EF4-FFF2-40B4-BE49-F238E27FC236}">
                <a16:creationId xmlns:a16="http://schemas.microsoft.com/office/drawing/2014/main" id="{ABE6E410-2F58-2583-E41E-B6BBAF934871}"/>
              </a:ext>
            </a:extLst>
          </p:cNvPr>
          <p:cNvSpPr>
            <a:spLocks noGrp="1"/>
          </p:cNvSpPr>
          <p:nvPr>
            <p:ph type="sldNum" sz="quarter" idx="12"/>
          </p:nvPr>
        </p:nvSpPr>
        <p:spPr/>
        <p:txBody>
          <a:bodyPr/>
          <a:lstStyle/>
          <a:p>
            <a:fld id="{C3836E5B-D4B7-FA44-A0C9-2630295C2636}" type="slidenum">
              <a:rPr kumimoji="1" lang="zh-TW" altLang="en-US" smtClean="0"/>
              <a:t>53</a:t>
            </a:fld>
            <a:endParaRPr kumimoji="1" lang="zh-TW" altLang="en-US"/>
          </a:p>
        </p:txBody>
      </p:sp>
    </p:spTree>
    <p:extLst>
      <p:ext uri="{BB962C8B-B14F-4D97-AF65-F5344CB8AC3E}">
        <p14:creationId xmlns:p14="http://schemas.microsoft.com/office/powerpoint/2010/main" val="3711217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40E000F-8BD0-4060-985B-296169583F77}"/>
              </a:ext>
            </a:extLst>
          </p:cNvPr>
          <p:cNvSpPr txBox="1"/>
          <p:nvPr/>
        </p:nvSpPr>
        <p:spPr>
          <a:xfrm>
            <a:off x="319162" y="671805"/>
            <a:ext cx="9652151" cy="2344103"/>
          </a:xfrm>
          <a:prstGeom prst="rect">
            <a:avLst/>
          </a:prstGeom>
          <a:noFill/>
        </p:spPr>
        <p:txBody>
          <a:bodyPr wrap="square">
            <a:spAutoFit/>
          </a:bodyPr>
          <a:lstStyle/>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．利用鍋爐減低過量生產的煤氣，且當煤氣短缺時，立即切斷輸送至鍋爐的動</a:t>
            </a:r>
          </a:p>
          <a:p>
            <a:pPr>
              <a:lnSpc>
                <a:spcPct val="150000"/>
              </a:lnSpc>
            </a:pP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線，改成輸送給煤氣用戶。</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左</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下圖結果可知，適用此模型後將使焦煤氣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及轉爐煤氣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(LDG)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的變動程度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降低，並提升穩定度。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右</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下圖可知，適用此模型後預期將使煤氣浪費及懲罰成本降至</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零</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pic>
        <p:nvPicPr>
          <p:cNvPr id="6" name="圖片 5">
            <a:extLst>
              <a:ext uri="{FF2B5EF4-FFF2-40B4-BE49-F238E27FC236}">
                <a16:creationId xmlns:a16="http://schemas.microsoft.com/office/drawing/2014/main" id="{C01A69F7-FF9C-4673-A28C-17E1361A75D2}"/>
              </a:ext>
            </a:extLst>
          </p:cNvPr>
          <p:cNvPicPr>
            <a:picLocks noChangeAspect="1"/>
          </p:cNvPicPr>
          <p:nvPr/>
        </p:nvPicPr>
        <p:blipFill>
          <a:blip r:embed="rId2"/>
          <a:stretch>
            <a:fillRect/>
          </a:stretch>
        </p:blipFill>
        <p:spPr>
          <a:xfrm>
            <a:off x="319163" y="3287952"/>
            <a:ext cx="5776837" cy="2898243"/>
          </a:xfrm>
          <a:prstGeom prst="rect">
            <a:avLst/>
          </a:prstGeom>
        </p:spPr>
      </p:pic>
      <p:pic>
        <p:nvPicPr>
          <p:cNvPr id="7" name="圖片 6" descr="一張含有 桌 的圖片&#10;&#10;自動產生的描述">
            <a:extLst>
              <a:ext uri="{FF2B5EF4-FFF2-40B4-BE49-F238E27FC236}">
                <a16:creationId xmlns:a16="http://schemas.microsoft.com/office/drawing/2014/main" id="{3800A84B-4556-40EF-8C77-2DDEF6449B22}"/>
              </a:ext>
            </a:extLst>
          </p:cNvPr>
          <p:cNvPicPr>
            <a:picLocks noChangeAspect="1"/>
          </p:cNvPicPr>
          <p:nvPr/>
        </p:nvPicPr>
        <p:blipFill>
          <a:blip r:embed="rId3"/>
          <a:stretch>
            <a:fillRect/>
          </a:stretch>
        </p:blipFill>
        <p:spPr>
          <a:xfrm>
            <a:off x="6021354" y="3429000"/>
            <a:ext cx="6045417" cy="2898244"/>
          </a:xfrm>
          <a:prstGeom prst="rect">
            <a:avLst/>
          </a:prstGeom>
        </p:spPr>
      </p:pic>
      <p:sp>
        <p:nvSpPr>
          <p:cNvPr id="2" name="投影片編號版面配置區 1">
            <a:extLst>
              <a:ext uri="{FF2B5EF4-FFF2-40B4-BE49-F238E27FC236}">
                <a16:creationId xmlns:a16="http://schemas.microsoft.com/office/drawing/2014/main" id="{16FF8899-245D-1A4C-BEFC-A8B55528DABF}"/>
              </a:ext>
            </a:extLst>
          </p:cNvPr>
          <p:cNvSpPr>
            <a:spLocks noGrp="1"/>
          </p:cNvSpPr>
          <p:nvPr>
            <p:ph type="sldNum" sz="quarter" idx="12"/>
          </p:nvPr>
        </p:nvSpPr>
        <p:spPr/>
        <p:txBody>
          <a:bodyPr/>
          <a:lstStyle/>
          <a:p>
            <a:fld id="{C3836E5B-D4B7-FA44-A0C9-2630295C2636}" type="slidenum">
              <a:rPr kumimoji="1" lang="zh-TW" altLang="en-US" smtClean="0"/>
              <a:t>54</a:t>
            </a:fld>
            <a:endParaRPr kumimoji="1" lang="zh-TW" altLang="en-US"/>
          </a:p>
        </p:txBody>
      </p:sp>
    </p:spTree>
    <p:extLst>
      <p:ext uri="{BB962C8B-B14F-4D97-AF65-F5344CB8AC3E}">
        <p14:creationId xmlns:p14="http://schemas.microsoft.com/office/powerpoint/2010/main" val="2013317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7" y="414108"/>
            <a:ext cx="3790122" cy="584775"/>
          </a:xfrm>
          <a:prstGeom prst="rect">
            <a:avLst/>
          </a:prstGeom>
          <a:noFill/>
        </p:spPr>
        <p:txBody>
          <a:bodyPr wrap="square" rtlCol="0">
            <a:spAutoFit/>
          </a:bodyPr>
          <a:lstStyle/>
          <a:p>
            <a:r>
              <a:rPr lang="zh-TW" altLang="en-US" sz="3200" b="1" dirty="0"/>
              <a:t>參考文獻  郭庭維 </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7" y="938698"/>
            <a:ext cx="10893287" cy="1200329"/>
          </a:xfrm>
          <a:prstGeom prst="rect">
            <a:avLst/>
          </a:prstGeom>
          <a:noFill/>
        </p:spPr>
        <p:txBody>
          <a:bodyPr wrap="square" rtlCol="0">
            <a:spAutoFit/>
          </a:bodyPr>
          <a:lstStyle/>
          <a:p>
            <a:r>
              <a:rPr lang="zh-TW" altLang="en-US" dirty="0"/>
              <a:t>論文名稱：</a:t>
            </a:r>
            <a:r>
              <a:rPr lang="en-US" altLang="zh-TW" dirty="0"/>
              <a:t>Hybrid Neural Prediction and Optimized Adjustment for Coke Oven Gas System in Steel Industry</a:t>
            </a:r>
          </a:p>
          <a:p>
            <a:r>
              <a:rPr lang="zh-TW" altLang="en-US" dirty="0"/>
              <a:t>作者：</a:t>
            </a:r>
            <a:r>
              <a:rPr lang="en-US" altLang="zh-TW" dirty="0"/>
              <a:t>Jun Zhao; </a:t>
            </a:r>
            <a:r>
              <a:rPr lang="en-US" altLang="zh-TW" dirty="0" err="1"/>
              <a:t>Quanli</a:t>
            </a:r>
            <a:r>
              <a:rPr lang="en-US" altLang="zh-TW" dirty="0"/>
              <a:t> Liu; Wei Wang; Witold </a:t>
            </a:r>
            <a:r>
              <a:rPr lang="en-US" altLang="zh-TW" dirty="0" err="1"/>
              <a:t>Pedrycz</a:t>
            </a:r>
            <a:r>
              <a:rPr lang="en-US" altLang="zh-TW" dirty="0"/>
              <a:t>; </a:t>
            </a:r>
            <a:r>
              <a:rPr lang="en-US" altLang="zh-TW" dirty="0" err="1"/>
              <a:t>Liqun</a:t>
            </a:r>
            <a:r>
              <a:rPr lang="en-US" altLang="zh-TW" dirty="0"/>
              <a:t> Cong</a:t>
            </a:r>
          </a:p>
          <a:p>
            <a:r>
              <a:rPr lang="zh-TW" altLang="en-US" dirty="0"/>
              <a:t>年分：</a:t>
            </a:r>
            <a:r>
              <a:rPr lang="en-US" altLang="zh-TW" dirty="0"/>
              <a:t>2012</a:t>
            </a:r>
          </a:p>
          <a:p>
            <a:r>
              <a:rPr lang="zh-TW" altLang="en-US" dirty="0"/>
              <a:t>期刊名稱：</a:t>
            </a:r>
            <a:r>
              <a:rPr lang="en-US" altLang="zh-TW" b="1" i="0" dirty="0">
                <a:solidFill>
                  <a:srgbClr val="333333"/>
                </a:solidFill>
                <a:effectLst/>
                <a:latin typeface="Arial" panose="020B0604020202020204" pitchFamily="34" charset="0"/>
              </a:rPr>
              <a:t> </a:t>
            </a:r>
            <a:r>
              <a:rPr lang="en-US" altLang="zh-TW" dirty="0"/>
              <a:t>IEEE TRANSACTIONS ON NEURAL NETWORKS AND LEARNING SYSTEMS, VOL. 23, NO. 3, MARCH 2012</a:t>
            </a:r>
            <a:endParaRPr lang="zh-TW" altLang="en-US" dirty="0"/>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7" y="2740370"/>
            <a:ext cx="10642404" cy="646331"/>
          </a:xfrm>
          <a:prstGeom prst="rect">
            <a:avLst/>
          </a:prstGeom>
          <a:noFill/>
        </p:spPr>
        <p:txBody>
          <a:bodyPr wrap="square" rtlCol="0">
            <a:spAutoFit/>
          </a:bodyPr>
          <a:lstStyle/>
          <a:p>
            <a:r>
              <a:rPr lang="zh-TW" altLang="en-US" dirty="0"/>
              <a:t>問題描述：如同本</a:t>
            </a:r>
            <a:r>
              <a:rPr lang="en-US" altLang="zh-TW" dirty="0"/>
              <a:t>project</a:t>
            </a:r>
            <a:r>
              <a:rPr lang="zh-TW" altLang="en-US" dirty="0"/>
              <a:t>目的一樣需要預測焦爐氣儲氣槽的儲量，問題分成，如何準確地預測未來</a:t>
            </a:r>
            <a:r>
              <a:rPr lang="en-US" altLang="zh-TW" dirty="0"/>
              <a:t>60</a:t>
            </a:r>
            <a:r>
              <a:rPr lang="zh-TW" altLang="en-US" dirty="0"/>
              <a:t>分鐘的流量與儲量？若已知氣槽</a:t>
            </a:r>
            <a:r>
              <a:rPr lang="en-US" altLang="zh-TW" dirty="0"/>
              <a:t>30</a:t>
            </a:r>
            <a:r>
              <a:rPr lang="zh-TW" altLang="en-US" dirty="0"/>
              <a:t>分鐘後將超過或低於警戒液位，需要如何做調來避免過剩或短缺？</a:t>
            </a:r>
            <a:endParaRPr lang="en-US" altLang="zh-TW" dirty="0"/>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7" y="3471300"/>
            <a:ext cx="6096000" cy="3139321"/>
          </a:xfrm>
          <a:prstGeom prst="rect">
            <a:avLst/>
          </a:prstGeom>
          <a:noFill/>
        </p:spPr>
        <p:txBody>
          <a:bodyPr wrap="square">
            <a:spAutoFit/>
          </a:bodyPr>
          <a:lstStyle/>
          <a:p>
            <a:r>
              <a:rPr lang="zh-TW" altLang="en-US" dirty="0"/>
              <a:t>分析方法（預測）：</a:t>
            </a:r>
            <a:endParaRPr lang="en-US" altLang="zh-TW" dirty="0"/>
          </a:p>
          <a:p>
            <a:endParaRPr lang="en-US" altLang="zh-TW" dirty="0"/>
          </a:p>
          <a:p>
            <a:r>
              <a:rPr lang="zh-TW" altLang="en-US" dirty="0"/>
              <a:t>使用</a:t>
            </a:r>
            <a:r>
              <a:rPr lang="en-US" altLang="zh-TW" dirty="0"/>
              <a:t>GPESN(Gaussian process based ESN model)</a:t>
            </a:r>
            <a:r>
              <a:rPr lang="zh-TW" altLang="en-US" dirty="0"/>
              <a:t>方法來做預測每個生產、消耗、儲存單位未來的流量或儲量。</a:t>
            </a:r>
            <a:endParaRPr lang="en-US" altLang="zh-TW" dirty="0"/>
          </a:p>
          <a:p>
            <a:r>
              <a:rPr lang="zh-TW" altLang="en-US" dirty="0"/>
              <a:t>過程中曾經使用了 </a:t>
            </a:r>
            <a:r>
              <a:rPr lang="en-US" altLang="zh-TW" dirty="0"/>
              <a:t>back propagation (BP)</a:t>
            </a:r>
            <a:r>
              <a:rPr lang="zh-TW" altLang="en-US" dirty="0"/>
              <a:t>、</a:t>
            </a:r>
            <a:r>
              <a:rPr lang="en-US" altLang="zh-TW" dirty="0"/>
              <a:t>support vector machine(SVM)</a:t>
            </a:r>
            <a:r>
              <a:rPr lang="zh-TW" altLang="en-US" dirty="0"/>
              <a:t>、</a:t>
            </a:r>
            <a:r>
              <a:rPr lang="en-US" altLang="zh-TW" b="0" i="0" dirty="0">
                <a:solidFill>
                  <a:srgbClr val="4D5156"/>
                </a:solidFill>
                <a:effectLst/>
                <a:latin typeface="arial" panose="020B0604020202020204" pitchFamily="34" charset="0"/>
              </a:rPr>
              <a:t> Echo State Networks(ESN)</a:t>
            </a:r>
            <a:r>
              <a:rPr lang="zh-TW" altLang="en-US" b="0" i="0" dirty="0">
                <a:solidFill>
                  <a:srgbClr val="4D5156"/>
                </a:solidFill>
                <a:effectLst/>
                <a:latin typeface="arial" panose="020B0604020202020204" pitchFamily="34" charset="0"/>
              </a:rPr>
              <a:t>，</a:t>
            </a:r>
            <a:r>
              <a:rPr lang="zh-TW" altLang="en-US" dirty="0">
                <a:solidFill>
                  <a:srgbClr val="4D5156"/>
                </a:solidFill>
                <a:latin typeface="arial" panose="020B0604020202020204" pitchFamily="34" charset="0"/>
              </a:rPr>
              <a:t>但其他方法預測的精準度都比</a:t>
            </a:r>
            <a:r>
              <a:rPr lang="en-US" altLang="zh-TW" dirty="0">
                <a:solidFill>
                  <a:srgbClr val="4D5156"/>
                </a:solidFill>
                <a:latin typeface="arial" panose="020B0604020202020204" pitchFamily="34" charset="0"/>
              </a:rPr>
              <a:t>GPESN</a:t>
            </a:r>
            <a:r>
              <a:rPr lang="zh-TW" altLang="en-US" dirty="0">
                <a:solidFill>
                  <a:srgbClr val="4D5156"/>
                </a:solidFill>
                <a:latin typeface="arial" panose="020B0604020202020204" pitchFamily="34" charset="0"/>
              </a:rPr>
              <a:t>差（右圖）</a:t>
            </a:r>
            <a:endParaRPr lang="en-US" altLang="zh-TW" dirty="0">
              <a:solidFill>
                <a:srgbClr val="4D5156"/>
              </a:solidFill>
              <a:latin typeface="arial" panose="020B0604020202020204" pitchFamily="34" charset="0"/>
            </a:endParaRPr>
          </a:p>
          <a:p>
            <a:endParaRPr lang="en-US" altLang="zh-TW" dirty="0">
              <a:solidFill>
                <a:srgbClr val="4D5156"/>
              </a:solidFill>
              <a:latin typeface="arial" panose="020B0604020202020204" pitchFamily="34" charset="0"/>
            </a:endParaRPr>
          </a:p>
          <a:p>
            <a:r>
              <a:rPr lang="zh-TW" altLang="en-US" dirty="0">
                <a:solidFill>
                  <a:srgbClr val="4D5156"/>
                </a:solidFill>
                <a:latin typeface="arial" panose="020B0604020202020204" pitchFamily="34" charset="0"/>
              </a:rPr>
              <a:t>模型訓練方法：使用以分鐘為單位共連續</a:t>
            </a:r>
            <a:r>
              <a:rPr lang="en-US" altLang="zh-TW" dirty="0">
                <a:solidFill>
                  <a:srgbClr val="4D5156"/>
                </a:solidFill>
                <a:latin typeface="arial" panose="020B0604020202020204" pitchFamily="34" charset="0"/>
              </a:rPr>
              <a:t>1000</a:t>
            </a:r>
            <a:r>
              <a:rPr lang="zh-TW" altLang="en-US" dirty="0">
                <a:solidFill>
                  <a:srgbClr val="4D5156"/>
                </a:solidFill>
                <a:latin typeface="arial" panose="020B0604020202020204" pitchFamily="34" charset="0"/>
              </a:rPr>
              <a:t>分鐘的資料，並捨棄前</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分鐘的訓練過程避免初始的參數，獨立訓練</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次，</a:t>
            </a:r>
            <a:r>
              <a:rPr lang="en-US" altLang="zh-TW" dirty="0">
                <a:solidFill>
                  <a:srgbClr val="4D5156"/>
                </a:solidFill>
                <a:latin typeface="arial" panose="020B0604020202020204" pitchFamily="34" charset="0"/>
              </a:rPr>
              <a:t>embedded dimension of the model to be 10.(?)</a:t>
            </a:r>
            <a:endParaRPr lang="en-US" altLang="zh-TW" dirty="0"/>
          </a:p>
        </p:txBody>
      </p:sp>
      <p:grpSp>
        <p:nvGrpSpPr>
          <p:cNvPr id="11" name="群組 10">
            <a:extLst>
              <a:ext uri="{FF2B5EF4-FFF2-40B4-BE49-F238E27FC236}">
                <a16:creationId xmlns:a16="http://schemas.microsoft.com/office/drawing/2014/main" id="{50839339-8328-4C4C-8872-6C6DE3029A9C}"/>
              </a:ext>
            </a:extLst>
          </p:cNvPr>
          <p:cNvGrpSpPr/>
          <p:nvPr/>
        </p:nvGrpSpPr>
        <p:grpSpPr>
          <a:xfrm>
            <a:off x="6957692" y="3637512"/>
            <a:ext cx="4485561" cy="2806895"/>
            <a:chOff x="7331610" y="3429000"/>
            <a:chExt cx="4059543" cy="2569394"/>
          </a:xfrm>
        </p:grpSpPr>
        <p:pic>
          <p:nvPicPr>
            <p:cNvPr id="8" name="Picture 2">
              <a:extLst>
                <a:ext uri="{FF2B5EF4-FFF2-40B4-BE49-F238E27FC236}">
                  <a16:creationId xmlns:a16="http://schemas.microsoft.com/office/drawing/2014/main" id="{883DF246-70C8-4043-8A1B-FC814A5DC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610" y="3429000"/>
              <a:ext cx="4059543" cy="256939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DE7BC91-8EBB-4597-878F-F89BADE89F72}"/>
                </a:ext>
              </a:extLst>
            </p:cNvPr>
            <p:cNvSpPr/>
            <p:nvPr/>
          </p:nvSpPr>
          <p:spPr>
            <a:xfrm>
              <a:off x="9096188" y="4052047"/>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1BA6FBD-86BF-4F70-A59E-C080A0E61472}"/>
                </a:ext>
              </a:extLst>
            </p:cNvPr>
            <p:cNvSpPr/>
            <p:nvPr/>
          </p:nvSpPr>
          <p:spPr>
            <a:xfrm>
              <a:off x="9096188" y="4629329"/>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E98A633-AFCA-4D79-B704-26CB954D1C63}"/>
                </a:ext>
              </a:extLst>
            </p:cNvPr>
            <p:cNvSpPr/>
            <p:nvPr/>
          </p:nvSpPr>
          <p:spPr>
            <a:xfrm>
              <a:off x="9096188" y="5245131"/>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5712961-9540-49AA-872C-9ADB3A8433CC}"/>
                </a:ext>
              </a:extLst>
            </p:cNvPr>
            <p:cNvSpPr/>
            <p:nvPr/>
          </p:nvSpPr>
          <p:spPr>
            <a:xfrm>
              <a:off x="9096188" y="5858723"/>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AF6B506-C6E8-27CA-C635-64E3CA8D13C2}"/>
              </a:ext>
            </a:extLst>
          </p:cNvPr>
          <p:cNvSpPr>
            <a:spLocks noGrp="1"/>
          </p:cNvSpPr>
          <p:nvPr>
            <p:ph type="sldNum" sz="quarter" idx="12"/>
          </p:nvPr>
        </p:nvSpPr>
        <p:spPr/>
        <p:txBody>
          <a:bodyPr/>
          <a:lstStyle/>
          <a:p>
            <a:fld id="{C3836E5B-D4B7-FA44-A0C9-2630295C2636}" type="slidenum">
              <a:rPr kumimoji="1" lang="zh-TW" altLang="en-US" smtClean="0"/>
              <a:t>55</a:t>
            </a:fld>
            <a:endParaRPr kumimoji="1" lang="zh-TW" altLang="en-US"/>
          </a:p>
        </p:txBody>
      </p:sp>
    </p:spTree>
    <p:extLst>
      <p:ext uri="{BB962C8B-B14F-4D97-AF65-F5344CB8AC3E}">
        <p14:creationId xmlns:p14="http://schemas.microsoft.com/office/powerpoint/2010/main" val="600560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2773" y="1156705"/>
            <a:ext cx="6536570" cy="1631216"/>
          </a:xfrm>
          <a:prstGeom prst="rect">
            <a:avLst/>
          </a:prstGeom>
          <a:noFill/>
        </p:spPr>
        <p:txBody>
          <a:bodyPr wrap="square" rtlCol="0">
            <a:spAutoFit/>
          </a:bodyPr>
          <a:lstStyle/>
          <a:p>
            <a:r>
              <a:rPr lang="zh-TW" altLang="en-US" sz="2000" dirty="0"/>
              <a:t>分析方法（調整）：</a:t>
            </a:r>
            <a:endParaRPr lang="en-US" altLang="zh-TW" sz="2000" dirty="0"/>
          </a:p>
          <a:p>
            <a:endParaRPr lang="en-US" altLang="zh-TW" sz="2000" dirty="0"/>
          </a:p>
          <a:p>
            <a:r>
              <a:rPr lang="zh-TW" altLang="en-US" sz="2000" dirty="0"/>
              <a:t>當預測到未來</a:t>
            </a:r>
            <a:r>
              <a:rPr lang="en-US" altLang="zh-TW" sz="2000" dirty="0"/>
              <a:t>30</a:t>
            </a:r>
            <a:r>
              <a:rPr lang="zh-TW" altLang="en-US" sz="2000" dirty="0"/>
              <a:t>分鐘內儲槽將高低於緊戒值時，便進入調整程序，持續調整各個單位並預測調整後的結果直到回到安全範圍內為止。</a:t>
            </a:r>
            <a:endParaRPr lang="en-US" altLang="zh-TW" sz="2000" dirty="0"/>
          </a:p>
        </p:txBody>
      </p:sp>
      <p:pic>
        <p:nvPicPr>
          <p:cNvPr id="2050" name="Picture 2" descr="Fig. 5.">
            <a:extLst>
              <a:ext uri="{FF2B5EF4-FFF2-40B4-BE49-F238E27FC236}">
                <a16:creationId xmlns:a16="http://schemas.microsoft.com/office/drawing/2014/main" id="{E742FCD8-5BF1-4A84-90F4-CBBBB6631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618" y="1156705"/>
            <a:ext cx="4080713" cy="198063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C573540-FCF3-44BD-BE00-DA577BBCB0AB}"/>
              </a:ext>
            </a:extLst>
          </p:cNvPr>
          <p:cNvSpPr txBox="1"/>
          <p:nvPr/>
        </p:nvSpPr>
        <p:spPr>
          <a:xfrm>
            <a:off x="742773" y="3170001"/>
            <a:ext cx="10857558" cy="2246769"/>
          </a:xfrm>
          <a:prstGeom prst="rect">
            <a:avLst/>
          </a:prstGeom>
          <a:noFill/>
        </p:spPr>
        <p:txBody>
          <a:bodyPr wrap="square" rtlCol="0">
            <a:spAutoFit/>
          </a:bodyPr>
          <a:lstStyle/>
          <a:p>
            <a:r>
              <a:rPr lang="zh-TW" altLang="en-US" sz="2000" dirty="0"/>
              <a:t>其他：</a:t>
            </a:r>
            <a:endParaRPr lang="en-US" altLang="zh-TW" sz="2000" dirty="0"/>
          </a:p>
          <a:p>
            <a:pPr marL="285750" indent="-285750">
              <a:buFont typeface="Arial" panose="020B0604020202020204" pitchFamily="34" charset="0"/>
              <a:buChar char="•"/>
            </a:pPr>
            <a:r>
              <a:rPr lang="zh-TW" altLang="en-US" sz="2000" dirty="0"/>
              <a:t>論文中實驗使用</a:t>
            </a:r>
            <a:r>
              <a:rPr lang="en-US" altLang="zh-TW" sz="2000" dirty="0"/>
              <a:t>GPESN</a:t>
            </a:r>
            <a:r>
              <a:rPr lang="zh-TW" altLang="en-US" sz="2000" dirty="0"/>
              <a:t>方法比起</a:t>
            </a:r>
            <a:r>
              <a:rPr lang="en-US" altLang="zh-TW" sz="2000" dirty="0"/>
              <a:t>ESN</a:t>
            </a:r>
            <a:r>
              <a:rPr lang="zh-TW" altLang="en-US" sz="2000" dirty="0"/>
              <a:t>方法，可以避免</a:t>
            </a:r>
            <a:r>
              <a:rPr lang="en-US" altLang="zh-TW" sz="2000" dirty="0"/>
              <a:t>ESN</a:t>
            </a:r>
            <a:r>
              <a:rPr lang="zh-TW" altLang="en-US" sz="2000" dirty="0"/>
              <a:t>方法有時在</a:t>
            </a:r>
            <a:r>
              <a:rPr lang="en-US" altLang="zh-TW" sz="2000" dirty="0"/>
              <a:t>output weight </a:t>
            </a:r>
            <a:r>
              <a:rPr lang="zh-TW" altLang="en-US" sz="2000" dirty="0"/>
              <a:t>出現</a:t>
            </a:r>
            <a:r>
              <a:rPr lang="en-US" altLang="zh-TW" sz="2000" dirty="0"/>
              <a:t>10^12</a:t>
            </a:r>
            <a:r>
              <a:rPr lang="zh-TW" altLang="en-US" sz="2000" dirty="0"/>
              <a:t>這類的權重導致預測結果不準的問題</a:t>
            </a:r>
            <a:endParaRPr lang="en-US" altLang="zh-TW" sz="2000" dirty="0"/>
          </a:p>
          <a:p>
            <a:pPr marL="285750" indent="-285750">
              <a:buFont typeface="Arial" panose="020B0604020202020204" pitchFamily="34" charset="0"/>
              <a:buChar char="•"/>
            </a:pPr>
            <a:r>
              <a:rPr lang="zh-TW" altLang="en-US" sz="2000" dirty="0"/>
              <a:t>論文中討論部份方法可能造成計算時間過久以至於沒有實用性，或是觀測雜訊可能造成的</a:t>
            </a:r>
            <a:r>
              <a:rPr lang="en-US" altLang="zh-TW" sz="2000" dirty="0"/>
              <a:t>ill-</a:t>
            </a:r>
            <a:r>
              <a:rPr lang="en-US" altLang="zh-TW" sz="2000" dirty="0" err="1"/>
              <a:t>condiction</a:t>
            </a:r>
            <a:r>
              <a:rPr lang="zh-TW" altLang="en-US" sz="2000" dirty="0"/>
              <a:t>的問題的解決方法。</a:t>
            </a:r>
            <a:endParaRPr lang="en-US" altLang="zh-TW" sz="2000" dirty="0"/>
          </a:p>
          <a:p>
            <a:pPr marL="285750" indent="-285750">
              <a:buFont typeface="Arial" panose="020B0604020202020204" pitchFamily="34" charset="0"/>
              <a:buChar char="•"/>
            </a:pPr>
            <a:r>
              <a:rPr lang="zh-TW" altLang="en-US" sz="2000" dirty="0"/>
              <a:t>程式進行儲槽儲量調整的成效比傳統人工調整好，此系統已經在中國寶鋼實際應用</a:t>
            </a:r>
            <a:endParaRPr lang="en-US" altLang="zh-TW" sz="2000" dirty="0"/>
          </a:p>
          <a:p>
            <a:pPr marL="285750" indent="-285750">
              <a:buFont typeface="Arial" panose="020B0604020202020204" pitchFamily="34" charset="0"/>
              <a:buChar char="•"/>
            </a:pPr>
            <a:r>
              <a:rPr lang="zh-TW" altLang="en-US" sz="2000" dirty="0"/>
              <a:t>使用</a:t>
            </a:r>
            <a:r>
              <a:rPr lang="en-US" altLang="zh-TW" sz="2000" dirty="0"/>
              <a:t>C#</a:t>
            </a:r>
            <a:r>
              <a:rPr lang="zh-TW" altLang="en-US" sz="2000" dirty="0"/>
              <a:t>撰寫</a:t>
            </a:r>
            <a:r>
              <a:rPr lang="en-US" altLang="zh-TW" sz="2000" dirty="0"/>
              <a:t>GUI</a:t>
            </a:r>
            <a:r>
              <a:rPr lang="zh-TW" altLang="en-US" sz="2000" dirty="0"/>
              <a:t> </a:t>
            </a:r>
            <a:r>
              <a:rPr lang="en-US" altLang="zh-TW" sz="2000" dirty="0"/>
              <a:t>C++</a:t>
            </a:r>
            <a:r>
              <a:rPr lang="zh-TW" altLang="en-US" sz="2000" dirty="0"/>
              <a:t>用於模型訊練，論文中沒有看到相關的程式碼或套件</a:t>
            </a:r>
            <a:endParaRPr lang="en-US" altLang="zh-TW" sz="2000" dirty="0"/>
          </a:p>
        </p:txBody>
      </p:sp>
      <p:sp>
        <p:nvSpPr>
          <p:cNvPr id="2" name="投影片編號版面配置區 1">
            <a:extLst>
              <a:ext uri="{FF2B5EF4-FFF2-40B4-BE49-F238E27FC236}">
                <a16:creationId xmlns:a16="http://schemas.microsoft.com/office/drawing/2014/main" id="{B1751502-3CB7-A527-51CE-5851C5839926}"/>
              </a:ext>
            </a:extLst>
          </p:cNvPr>
          <p:cNvSpPr>
            <a:spLocks noGrp="1"/>
          </p:cNvSpPr>
          <p:nvPr>
            <p:ph type="sldNum" sz="quarter" idx="12"/>
          </p:nvPr>
        </p:nvSpPr>
        <p:spPr/>
        <p:txBody>
          <a:bodyPr/>
          <a:lstStyle/>
          <a:p>
            <a:fld id="{C3836E5B-D4B7-FA44-A0C9-2630295C2636}" type="slidenum">
              <a:rPr kumimoji="1" lang="zh-TW" altLang="en-US" smtClean="0"/>
              <a:t>56</a:t>
            </a:fld>
            <a:endParaRPr kumimoji="1" lang="zh-TW" altLang="en-US"/>
          </a:p>
        </p:txBody>
      </p:sp>
    </p:spTree>
    <p:extLst>
      <p:ext uri="{BB962C8B-B14F-4D97-AF65-F5344CB8AC3E}">
        <p14:creationId xmlns:p14="http://schemas.microsoft.com/office/powerpoint/2010/main" val="3878726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資料分析</a:t>
            </a:r>
            <a:r>
              <a:rPr kumimoji="1" lang="en-US" altLang="zh-TW" sz="4800" dirty="0"/>
              <a:t>1</a:t>
            </a:r>
            <a:endParaRPr kumimoji="1" lang="zh-TW" altLang="en-US" sz="4800" dirty="0"/>
          </a:p>
        </p:txBody>
      </p:sp>
      <p:sp>
        <p:nvSpPr>
          <p:cNvPr id="3" name="投影片編號版面配置區 2">
            <a:extLst>
              <a:ext uri="{FF2B5EF4-FFF2-40B4-BE49-F238E27FC236}">
                <a16:creationId xmlns:a16="http://schemas.microsoft.com/office/drawing/2014/main" id="{BB1E1A89-E105-28B5-6418-0671159BB74E}"/>
              </a:ext>
            </a:extLst>
          </p:cNvPr>
          <p:cNvSpPr>
            <a:spLocks noGrp="1"/>
          </p:cNvSpPr>
          <p:nvPr>
            <p:ph type="sldNum" sz="quarter" idx="12"/>
          </p:nvPr>
        </p:nvSpPr>
        <p:spPr/>
        <p:txBody>
          <a:bodyPr/>
          <a:lstStyle/>
          <a:p>
            <a:fld id="{C3836E5B-D4B7-FA44-A0C9-2630295C2636}" type="slidenum">
              <a:rPr kumimoji="1" lang="zh-TW" altLang="en-US" smtClean="0"/>
              <a:t>57</a:t>
            </a:fld>
            <a:endParaRPr kumimoji="1" lang="zh-TW" altLang="en-US"/>
          </a:p>
        </p:txBody>
      </p:sp>
    </p:spTree>
    <p:extLst>
      <p:ext uri="{BB962C8B-B14F-4D97-AF65-F5344CB8AC3E}">
        <p14:creationId xmlns:p14="http://schemas.microsoft.com/office/powerpoint/2010/main" val="3568197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資料分析</a:t>
            </a:r>
            <a:r>
              <a:rPr kumimoji="1" lang="en-US" altLang="zh-TW" dirty="0"/>
              <a:t>1</a:t>
            </a:r>
            <a:endParaRPr kumimoji="1" lang="zh-TW" altLang="en-US" dirty="0"/>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a:xfrm>
            <a:off x="838200" y="1825624"/>
            <a:ext cx="10515600" cy="4667251"/>
          </a:xfrm>
        </p:spPr>
        <p:txBody>
          <a:bodyPr>
            <a:normAutofit/>
          </a:bodyPr>
          <a:lstStyle/>
          <a:p>
            <a:pPr marL="514350" indent="-514350">
              <a:lnSpc>
                <a:spcPct val="100000"/>
              </a:lnSpc>
              <a:buFont typeface="+mj-lt"/>
              <a:buAutoNum type="arabicPeriod"/>
            </a:pPr>
            <a:r>
              <a:rPr kumimoji="1" lang="zh-TW" altLang="en-US" dirty="0"/>
              <a:t>初步資料分析</a:t>
            </a:r>
            <a:r>
              <a:rPr kumimoji="1" lang="en-US" altLang="zh-TW" dirty="0"/>
              <a:t>----------------------------------------------p.57~p.78</a:t>
            </a:r>
          </a:p>
          <a:p>
            <a:pPr marL="514350" indent="-514350">
              <a:lnSpc>
                <a:spcPct val="100000"/>
              </a:lnSpc>
              <a:buFont typeface="+mj-lt"/>
              <a:buAutoNum type="arabicPeriod"/>
            </a:pPr>
            <a:r>
              <a:rPr kumimoji="1" lang="en-US" altLang="zh-TW" dirty="0"/>
              <a:t>Model selection method--------------------------------p.79~p.83</a:t>
            </a:r>
          </a:p>
          <a:p>
            <a:pPr marL="514350" indent="-514350">
              <a:lnSpc>
                <a:spcPct val="100000"/>
              </a:lnSpc>
              <a:buFont typeface="+mj-lt"/>
              <a:buAutoNum type="arabicPeriod"/>
            </a:pPr>
            <a:r>
              <a:rPr kumimoji="1" lang="en-US" altLang="zh-TW" dirty="0"/>
              <a:t>Logistic regression---------------------------------------p.84~p.87</a:t>
            </a:r>
          </a:p>
          <a:p>
            <a:pPr marL="514350" indent="-514350">
              <a:lnSpc>
                <a:spcPct val="100000"/>
              </a:lnSpc>
              <a:buFont typeface="+mj-lt"/>
              <a:buAutoNum type="arabicPeriod"/>
            </a:pPr>
            <a:r>
              <a:rPr kumimoji="1" lang="en-US" altLang="zh-TW" dirty="0"/>
              <a:t>IDA&amp;QDA-------------------------------------------------- p.88~p.92</a:t>
            </a:r>
          </a:p>
          <a:p>
            <a:pPr marL="514350" indent="-514350">
              <a:lnSpc>
                <a:spcPct val="100000"/>
              </a:lnSpc>
              <a:buFont typeface="+mj-lt"/>
              <a:buAutoNum type="arabicPeriod"/>
            </a:pPr>
            <a:r>
              <a:rPr kumimoji="1" lang="en-US" altLang="zh-TW" dirty="0"/>
              <a:t>GAM--------------------------------------------------------- p.93~p.97</a:t>
            </a:r>
          </a:p>
          <a:p>
            <a:pPr marL="514350" indent="-514350">
              <a:lnSpc>
                <a:spcPct val="100000"/>
              </a:lnSpc>
              <a:buFont typeface="+mj-lt"/>
              <a:buAutoNum type="arabicPeriod"/>
            </a:pPr>
            <a:r>
              <a:rPr kumimoji="1" lang="en-US" altLang="zh-TW" dirty="0"/>
              <a:t>SVM--------------------------------------------------------- p.98~p.100</a:t>
            </a:r>
          </a:p>
          <a:p>
            <a:pPr marL="514350" indent="-514350">
              <a:lnSpc>
                <a:spcPct val="100000"/>
              </a:lnSpc>
              <a:buFont typeface="+mj-lt"/>
              <a:buAutoNum type="arabicPeriod"/>
            </a:pPr>
            <a:r>
              <a:rPr kumimoji="1" lang="en-US" altLang="zh-TW" dirty="0"/>
              <a:t>ARIMA</a:t>
            </a:r>
            <a:r>
              <a:rPr kumimoji="1" lang="zh-TW" altLang="en-US" dirty="0"/>
              <a:t>模型預測</a:t>
            </a:r>
            <a:r>
              <a:rPr kumimoji="1" lang="en-US" altLang="zh-TW" dirty="0"/>
              <a:t>------------------------------------------ p.101~p.109</a:t>
            </a:r>
          </a:p>
          <a:p>
            <a:pPr marL="514350" indent="-514350">
              <a:lnSpc>
                <a:spcPct val="100000"/>
              </a:lnSpc>
              <a:buFont typeface="+mj-lt"/>
              <a:buAutoNum type="arabicPeriod"/>
            </a:pPr>
            <a:r>
              <a:rPr lang="en-US" altLang="zh-TW" dirty="0" err="1">
                <a:latin typeface="微軟正黑體" panose="020B0604030504040204" pitchFamily="34" charset="-120"/>
              </a:rPr>
              <a:t>kNN</a:t>
            </a:r>
            <a:r>
              <a:rPr lang="zh-TW" altLang="en-US" dirty="0">
                <a:latin typeface="微軟正黑體" panose="020B0604030504040204" pitchFamily="34" charset="-120"/>
              </a:rPr>
              <a:t>找相似</a:t>
            </a:r>
            <a:r>
              <a:rPr lang="en-US" altLang="zh-TW" dirty="0">
                <a:latin typeface="微軟正黑體" panose="020B0604030504040204" pitchFamily="34" charset="-120"/>
              </a:rPr>
              <a:t>pattern</a:t>
            </a:r>
            <a:r>
              <a:rPr lang="zh-TW" altLang="en-US" dirty="0">
                <a:latin typeface="微軟正黑體" panose="020B0604030504040204" pitchFamily="34" charset="-120"/>
              </a:rPr>
              <a:t>做預測</a:t>
            </a:r>
            <a:r>
              <a:rPr kumimoji="1" lang="en-US" altLang="zh-TW" dirty="0"/>
              <a:t>----------------------------- p.109~p.113</a:t>
            </a:r>
            <a:endParaRPr lang="zh-TW" altLang="en-US" dirty="0">
              <a:latin typeface="微軟正黑體" panose="020B0604030504040204" pitchFamily="34" charset="-120"/>
            </a:endParaRPr>
          </a:p>
          <a:p>
            <a:pPr marL="514350" indent="-514350">
              <a:lnSpc>
                <a:spcPct val="100000"/>
              </a:lnSpc>
              <a:buFont typeface="+mj-lt"/>
              <a:buAutoNum type="arabicPeriod"/>
            </a:pPr>
            <a:endParaRPr kumimoji="1" lang="en-US" altLang="zh-TW" dirty="0"/>
          </a:p>
          <a:p>
            <a:pPr marL="514350" indent="-514350">
              <a:lnSpc>
                <a:spcPct val="200000"/>
              </a:lnSpc>
              <a:buFont typeface="+mj-lt"/>
              <a:buAutoNum type="arabicPeriod"/>
            </a:pP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58</a:t>
            </a:fld>
            <a:endParaRPr kumimoji="1" lang="zh-TW" altLang="en-US"/>
          </a:p>
        </p:txBody>
      </p:sp>
    </p:spTree>
    <p:extLst>
      <p:ext uri="{BB962C8B-B14F-4D97-AF65-F5344CB8AC3E}">
        <p14:creationId xmlns:p14="http://schemas.microsoft.com/office/powerpoint/2010/main" val="221208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初步資料分析</a:t>
            </a:r>
          </a:p>
        </p:txBody>
      </p:sp>
      <p:sp>
        <p:nvSpPr>
          <p:cNvPr id="3" name="投影片編號版面配置區 2">
            <a:extLst>
              <a:ext uri="{FF2B5EF4-FFF2-40B4-BE49-F238E27FC236}">
                <a16:creationId xmlns:a16="http://schemas.microsoft.com/office/drawing/2014/main" id="{1F051C91-0C13-930F-676D-A2650A360FD2}"/>
              </a:ext>
            </a:extLst>
          </p:cNvPr>
          <p:cNvSpPr>
            <a:spLocks noGrp="1"/>
          </p:cNvSpPr>
          <p:nvPr>
            <p:ph type="sldNum" sz="quarter" idx="12"/>
          </p:nvPr>
        </p:nvSpPr>
        <p:spPr/>
        <p:txBody>
          <a:bodyPr/>
          <a:lstStyle/>
          <a:p>
            <a:fld id="{C3836E5B-D4B7-FA44-A0C9-2630295C2636}" type="slidenum">
              <a:rPr kumimoji="1" lang="zh-TW" altLang="en-US" smtClean="0"/>
              <a:t>59</a:t>
            </a:fld>
            <a:endParaRPr kumimoji="1" lang="zh-TW" altLang="en-US"/>
          </a:p>
        </p:txBody>
      </p:sp>
    </p:spTree>
    <p:extLst>
      <p:ext uri="{BB962C8B-B14F-4D97-AF65-F5344CB8AC3E}">
        <p14:creationId xmlns:p14="http://schemas.microsoft.com/office/powerpoint/2010/main" val="39317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相關論文討論</a:t>
            </a:r>
          </a:p>
        </p:txBody>
      </p:sp>
      <p:sp>
        <p:nvSpPr>
          <p:cNvPr id="3" name="投影片編號版面配置區 2">
            <a:extLst>
              <a:ext uri="{FF2B5EF4-FFF2-40B4-BE49-F238E27FC236}">
                <a16:creationId xmlns:a16="http://schemas.microsoft.com/office/drawing/2014/main" id="{611A8FED-26BC-1878-0080-DDEECB34EDE4}"/>
              </a:ext>
            </a:extLst>
          </p:cNvPr>
          <p:cNvSpPr>
            <a:spLocks noGrp="1"/>
          </p:cNvSpPr>
          <p:nvPr>
            <p:ph type="sldNum" sz="quarter" idx="12"/>
          </p:nvPr>
        </p:nvSpPr>
        <p:spPr/>
        <p:txBody>
          <a:bodyPr/>
          <a:lstStyle/>
          <a:p>
            <a:fld id="{C3836E5B-D4B7-FA44-A0C9-2630295C2636}" type="slidenum">
              <a:rPr kumimoji="1" lang="zh-TW" altLang="en-US" smtClean="0"/>
              <a:t>6</a:t>
            </a:fld>
            <a:endParaRPr kumimoji="1" lang="zh-TW" altLang="en-US"/>
          </a:p>
        </p:txBody>
      </p:sp>
    </p:spTree>
    <p:extLst>
      <p:ext uri="{BB962C8B-B14F-4D97-AF65-F5344CB8AC3E}">
        <p14:creationId xmlns:p14="http://schemas.microsoft.com/office/powerpoint/2010/main" val="1160265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FA702-AC69-FA49-848A-7585D719A33E}"/>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基本統計量</a:t>
            </a:r>
          </a:p>
        </p:txBody>
      </p:sp>
      <p:sp>
        <p:nvSpPr>
          <p:cNvPr id="4" name="投影片編號版面配置區 3">
            <a:extLst>
              <a:ext uri="{FF2B5EF4-FFF2-40B4-BE49-F238E27FC236}">
                <a16:creationId xmlns:a16="http://schemas.microsoft.com/office/drawing/2014/main" id="{A40FB8B9-3404-2246-BB32-D1378E04F8FE}"/>
              </a:ext>
            </a:extLst>
          </p:cNvPr>
          <p:cNvSpPr>
            <a:spLocks noGrp="1"/>
          </p:cNvSpPr>
          <p:nvPr>
            <p:ph type="sldNum" sz="quarter" idx="12"/>
          </p:nvPr>
        </p:nvSpPr>
        <p:spPr/>
        <p:txBody>
          <a:bodyPr/>
          <a:lstStyle/>
          <a:p>
            <a:fld id="{C3836E5B-D4B7-FA44-A0C9-2630295C2636}" type="slidenum">
              <a:rPr kumimoji="1" lang="zh-TW" altLang="en-US" smtClean="0"/>
              <a:t>60</a:t>
            </a:fld>
            <a:endParaRPr kumimoji="1" lang="zh-TW" altLang="en-US"/>
          </a:p>
        </p:txBody>
      </p:sp>
      <p:pic>
        <p:nvPicPr>
          <p:cNvPr id="7" name="圖片 6">
            <a:extLst>
              <a:ext uri="{FF2B5EF4-FFF2-40B4-BE49-F238E27FC236}">
                <a16:creationId xmlns:a16="http://schemas.microsoft.com/office/drawing/2014/main" id="{FF01B078-6454-9E4A-A2A9-382E742726E4}"/>
              </a:ext>
            </a:extLst>
          </p:cNvPr>
          <p:cNvPicPr>
            <a:picLocks noChangeAspect="1"/>
          </p:cNvPicPr>
          <p:nvPr/>
        </p:nvPicPr>
        <p:blipFill>
          <a:blip r:embed="rId2"/>
          <a:stretch>
            <a:fillRect/>
          </a:stretch>
        </p:blipFill>
        <p:spPr>
          <a:xfrm>
            <a:off x="1917933" y="1690688"/>
            <a:ext cx="8356133" cy="3755286"/>
          </a:xfrm>
          <a:prstGeom prst="rect">
            <a:avLst/>
          </a:prstGeom>
        </p:spPr>
      </p:pic>
      <p:sp>
        <p:nvSpPr>
          <p:cNvPr id="8" name="文字方塊 7">
            <a:extLst>
              <a:ext uri="{FF2B5EF4-FFF2-40B4-BE49-F238E27FC236}">
                <a16:creationId xmlns:a16="http://schemas.microsoft.com/office/drawing/2014/main" id="{FBB7A3C9-F933-C641-B454-792E3F33F17A}"/>
              </a:ext>
            </a:extLst>
          </p:cNvPr>
          <p:cNvSpPr txBox="1"/>
          <p:nvPr/>
        </p:nvSpPr>
        <p:spPr>
          <a:xfrm>
            <a:off x="1476786" y="5531830"/>
            <a:ext cx="9238426" cy="369332"/>
          </a:xfrm>
          <a:prstGeom prst="rect">
            <a:avLst/>
          </a:prstGeom>
          <a:noFill/>
        </p:spPr>
        <p:txBody>
          <a:bodyPr wrap="none" rtlCol="0">
            <a:spAutoFit/>
          </a:bodyPr>
          <a:lstStyle/>
          <a:p>
            <a:r>
              <a:rPr kumimoji="1" lang="zh-TW" altLang="en-US" dirty="0"/>
              <a:t>此資料為</a:t>
            </a:r>
            <a:r>
              <a:rPr kumimoji="1" lang="en-US" altLang="zh-TW" dirty="0"/>
              <a:t>2013/07</a:t>
            </a:r>
            <a:r>
              <a:rPr kumimoji="1" lang="zh-TW" altLang="en-US" dirty="0"/>
              <a:t>至</a:t>
            </a:r>
            <a:r>
              <a:rPr kumimoji="1" lang="en-US" altLang="zh-TW" dirty="0"/>
              <a:t>2013/12</a:t>
            </a:r>
            <a:r>
              <a:rPr kumimoji="1" lang="zh-TW" altLang="en-US" dirty="0"/>
              <a:t>生產端資料基本統計量，以及各種變數均有缺失值且時間不同</a:t>
            </a:r>
          </a:p>
        </p:txBody>
      </p:sp>
    </p:spTree>
    <p:extLst>
      <p:ext uri="{BB962C8B-B14F-4D97-AF65-F5344CB8AC3E}">
        <p14:creationId xmlns:p14="http://schemas.microsoft.com/office/powerpoint/2010/main" val="563329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61</a:t>
            </a:fld>
            <a:endParaRPr kumimoji="1" lang="zh-TW" altLang="en-US"/>
          </a:p>
        </p:txBody>
      </p:sp>
      <p:pic>
        <p:nvPicPr>
          <p:cNvPr id="14" name="圖片 13">
            <a:extLst>
              <a:ext uri="{FF2B5EF4-FFF2-40B4-BE49-F238E27FC236}">
                <a16:creationId xmlns:a16="http://schemas.microsoft.com/office/drawing/2014/main" id="{C95D7B8E-09AF-924B-9C79-5AB5315A70BF}"/>
              </a:ext>
            </a:extLst>
          </p:cNvPr>
          <p:cNvPicPr>
            <a:picLocks noChangeAspect="1"/>
          </p:cNvPicPr>
          <p:nvPr/>
        </p:nvPicPr>
        <p:blipFill>
          <a:blip r:embed="rId2"/>
          <a:stretch>
            <a:fillRect/>
          </a:stretch>
        </p:blipFill>
        <p:spPr>
          <a:xfrm>
            <a:off x="838200" y="1688009"/>
            <a:ext cx="7390775" cy="4434465"/>
          </a:xfrm>
          <a:prstGeom prst="rect">
            <a:avLst/>
          </a:prstGeom>
        </p:spPr>
      </p:pic>
      <p:sp>
        <p:nvSpPr>
          <p:cNvPr id="15" name="文字方塊 14">
            <a:extLst>
              <a:ext uri="{FF2B5EF4-FFF2-40B4-BE49-F238E27FC236}">
                <a16:creationId xmlns:a16="http://schemas.microsoft.com/office/drawing/2014/main" id="{54EEF863-D432-6749-BEAB-23C76455B410}"/>
              </a:ext>
            </a:extLst>
          </p:cNvPr>
          <p:cNvSpPr txBox="1"/>
          <p:nvPr/>
        </p:nvSpPr>
        <p:spPr>
          <a:xfrm>
            <a:off x="8277317" y="3397411"/>
            <a:ext cx="307648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以及平均來說，</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三，四階</a:t>
            </a:r>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產量較高。</a:t>
            </a:r>
          </a:p>
        </p:txBody>
      </p:sp>
    </p:spTree>
    <p:extLst>
      <p:ext uri="{BB962C8B-B14F-4D97-AF65-F5344CB8AC3E}">
        <p14:creationId xmlns:p14="http://schemas.microsoft.com/office/powerpoint/2010/main" val="1013188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62</a:t>
            </a:fld>
            <a:endParaRPr kumimoji="1" lang="zh-TW" altLang="en-US"/>
          </a:p>
        </p:txBody>
      </p:sp>
      <p:pic>
        <p:nvPicPr>
          <p:cNvPr id="5" name="圖片 4">
            <a:extLst>
              <a:ext uri="{FF2B5EF4-FFF2-40B4-BE49-F238E27FC236}">
                <a16:creationId xmlns:a16="http://schemas.microsoft.com/office/drawing/2014/main" id="{033DEDF4-7030-F940-B8CB-92358C216F00}"/>
              </a:ext>
            </a:extLst>
          </p:cNvPr>
          <p:cNvPicPr>
            <a:picLocks noChangeAspect="1"/>
          </p:cNvPicPr>
          <p:nvPr/>
        </p:nvPicPr>
        <p:blipFill>
          <a:blip r:embed="rId2"/>
          <a:stretch>
            <a:fillRect/>
          </a:stretch>
        </p:blipFill>
        <p:spPr>
          <a:xfrm>
            <a:off x="838200" y="1690688"/>
            <a:ext cx="7591460" cy="4554876"/>
          </a:xfrm>
          <a:prstGeom prst="rect">
            <a:avLst/>
          </a:prstGeom>
        </p:spPr>
      </p:pic>
      <p:sp>
        <p:nvSpPr>
          <p:cNvPr id="7" name="文字方塊 6">
            <a:extLst>
              <a:ext uri="{FF2B5EF4-FFF2-40B4-BE49-F238E27FC236}">
                <a16:creationId xmlns:a16="http://schemas.microsoft.com/office/drawing/2014/main" id="{E5584D0B-A2E4-F54F-B804-DABB371D7AC5}"/>
              </a:ext>
            </a:extLst>
          </p:cNvPr>
          <p:cNvSpPr txBox="1"/>
          <p:nvPr/>
        </p:nvSpPr>
        <p:spPr>
          <a:xfrm>
            <a:off x="8291743" y="3614183"/>
            <a:ext cx="3062057" cy="707886"/>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壓力均有離群值，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有許多偏小的數值。</a:t>
            </a:r>
          </a:p>
        </p:txBody>
      </p:sp>
    </p:spTree>
    <p:extLst>
      <p:ext uri="{BB962C8B-B14F-4D97-AF65-F5344CB8AC3E}">
        <p14:creationId xmlns:p14="http://schemas.microsoft.com/office/powerpoint/2010/main" val="27560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63</a:t>
            </a:fld>
            <a:endParaRPr kumimoji="1" lang="zh-TW" altLang="en-US"/>
          </a:p>
        </p:txBody>
      </p:sp>
      <p:pic>
        <p:nvPicPr>
          <p:cNvPr id="5" name="圖片 4">
            <a:extLst>
              <a:ext uri="{FF2B5EF4-FFF2-40B4-BE49-F238E27FC236}">
                <a16:creationId xmlns:a16="http://schemas.microsoft.com/office/drawing/2014/main" id="{3E43E005-E5B5-8C44-BC85-739817456800}"/>
              </a:ext>
            </a:extLst>
          </p:cNvPr>
          <p:cNvPicPr>
            <a:picLocks noChangeAspect="1"/>
          </p:cNvPicPr>
          <p:nvPr/>
        </p:nvPicPr>
        <p:blipFill>
          <a:blip r:embed="rId2"/>
          <a:stretch>
            <a:fillRect/>
          </a:stretch>
        </p:blipFill>
        <p:spPr>
          <a:xfrm>
            <a:off x="838200" y="1690688"/>
            <a:ext cx="7117205" cy="4270323"/>
          </a:xfrm>
          <a:prstGeom prst="rect">
            <a:avLst/>
          </a:prstGeom>
        </p:spPr>
      </p:pic>
      <p:sp>
        <p:nvSpPr>
          <p:cNvPr id="7" name="文字方塊 6">
            <a:extLst>
              <a:ext uri="{FF2B5EF4-FFF2-40B4-BE49-F238E27FC236}">
                <a16:creationId xmlns:a16="http://schemas.microsoft.com/office/drawing/2014/main" id="{24BDA7C3-5BD0-EC4B-91FB-350B98870131}"/>
              </a:ext>
            </a:extLst>
          </p:cNvPr>
          <p:cNvSpPr txBox="1"/>
          <p:nvPr/>
        </p:nvSpPr>
        <p:spPr>
          <a:xfrm>
            <a:off x="7835618" y="3318017"/>
            <a:ext cx="429316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溫度</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有離群值較多，</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溫度制較為穩定。</a:t>
            </a:r>
          </a:p>
        </p:txBody>
      </p:sp>
    </p:spTree>
    <p:extLst>
      <p:ext uri="{BB962C8B-B14F-4D97-AF65-F5344CB8AC3E}">
        <p14:creationId xmlns:p14="http://schemas.microsoft.com/office/powerpoint/2010/main" val="3680375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64</a:t>
            </a:fld>
            <a:endParaRPr kumimoji="1" lang="zh-TW" altLang="en-US"/>
          </a:p>
        </p:txBody>
      </p:sp>
      <p:pic>
        <p:nvPicPr>
          <p:cNvPr id="6" name="圖片 5">
            <a:extLst>
              <a:ext uri="{FF2B5EF4-FFF2-40B4-BE49-F238E27FC236}">
                <a16:creationId xmlns:a16="http://schemas.microsoft.com/office/drawing/2014/main" id="{C6E4BE36-0418-E14C-B1CF-4A9F47EA27BF}"/>
              </a:ext>
            </a:extLst>
          </p:cNvPr>
          <p:cNvPicPr>
            <a:picLocks noChangeAspect="1"/>
          </p:cNvPicPr>
          <p:nvPr/>
        </p:nvPicPr>
        <p:blipFill>
          <a:blip r:embed="rId2"/>
          <a:stretch>
            <a:fillRect/>
          </a:stretch>
        </p:blipFill>
        <p:spPr>
          <a:xfrm>
            <a:off x="838200" y="1690688"/>
            <a:ext cx="7263455" cy="4358073"/>
          </a:xfrm>
          <a:prstGeom prst="rect">
            <a:avLst/>
          </a:prstGeom>
        </p:spPr>
      </p:pic>
      <p:sp>
        <p:nvSpPr>
          <p:cNvPr id="7" name="文字方塊 6">
            <a:extLst>
              <a:ext uri="{FF2B5EF4-FFF2-40B4-BE49-F238E27FC236}">
                <a16:creationId xmlns:a16="http://schemas.microsoft.com/office/drawing/2014/main" id="{84AA2568-DB6A-474A-9954-FC5A75A48D54}"/>
              </a:ext>
            </a:extLst>
          </p:cNvPr>
          <p:cNvSpPr txBox="1"/>
          <p:nvPr/>
        </p:nvSpPr>
        <p:spPr>
          <a:xfrm>
            <a:off x="7898837" y="3208005"/>
            <a:ext cx="4293163" cy="1323439"/>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液位只有</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數值比起</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來得低，</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資料較為集中</a:t>
            </a:r>
          </a:p>
        </p:txBody>
      </p:sp>
    </p:spTree>
    <p:extLst>
      <p:ext uri="{BB962C8B-B14F-4D97-AF65-F5344CB8AC3E}">
        <p14:creationId xmlns:p14="http://schemas.microsoft.com/office/powerpoint/2010/main" val="3089658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生產交互作用分析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65</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902977" y="5956240"/>
            <a:ext cx="8622873" cy="400110"/>
          </a:xfrm>
          <a:prstGeom prst="rect">
            <a:avLst/>
          </a:prstGeom>
          <a:noFill/>
        </p:spPr>
        <p:txBody>
          <a:bodyPr wrap="none" rtlCol="0">
            <a:spAutoFit/>
          </a:bodyPr>
          <a:lstStyle/>
          <a:p>
            <a:r>
              <a:rPr kumimoji="1" lang="en-US" altLang="zh-TW" sz="2000" dirty="0"/>
              <a:t>Holder</a:t>
            </a:r>
            <a:r>
              <a:rPr kumimoji="1" lang="zh-TW" altLang="en-US" sz="2000" dirty="0"/>
              <a:t>溫度間以及</a:t>
            </a:r>
            <a:r>
              <a:rPr kumimoji="1" lang="en-US" altLang="zh-TW" sz="2000" dirty="0"/>
              <a:t>Holder</a:t>
            </a:r>
            <a:r>
              <a:rPr kumimoji="1" lang="zh-TW" altLang="en-US" sz="2000" dirty="0"/>
              <a:t>壓力間有高度線性相關，其餘均無明顯線性相關。</a:t>
            </a:r>
          </a:p>
        </p:txBody>
      </p:sp>
      <p:pic>
        <p:nvPicPr>
          <p:cNvPr id="3" name="圖片 2">
            <a:extLst>
              <a:ext uri="{FF2B5EF4-FFF2-40B4-BE49-F238E27FC236}">
                <a16:creationId xmlns:a16="http://schemas.microsoft.com/office/drawing/2014/main" id="{FF372FB2-36B6-0C47-B7DD-8E9C81A2678B}"/>
              </a:ext>
            </a:extLst>
          </p:cNvPr>
          <p:cNvPicPr>
            <a:picLocks noChangeAspect="1"/>
          </p:cNvPicPr>
          <p:nvPr/>
        </p:nvPicPr>
        <p:blipFill>
          <a:blip r:embed="rId2"/>
          <a:stretch>
            <a:fillRect/>
          </a:stretch>
        </p:blipFill>
        <p:spPr>
          <a:xfrm>
            <a:off x="2240241" y="1387938"/>
            <a:ext cx="7948344" cy="4470943"/>
          </a:xfrm>
          <a:prstGeom prst="rect">
            <a:avLst/>
          </a:prstGeom>
        </p:spPr>
      </p:pic>
    </p:spTree>
    <p:extLst>
      <p:ext uri="{BB962C8B-B14F-4D97-AF65-F5344CB8AC3E}">
        <p14:creationId xmlns:p14="http://schemas.microsoft.com/office/powerpoint/2010/main" val="905935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pic>
        <p:nvPicPr>
          <p:cNvPr id="6" name="內容版面配置區 5">
            <a:extLst>
              <a:ext uri="{FF2B5EF4-FFF2-40B4-BE49-F238E27FC236}">
                <a16:creationId xmlns:a16="http://schemas.microsoft.com/office/drawing/2014/main" id="{79D160B5-0CC7-5042-9AD0-DA3D6D15B4AF}"/>
              </a:ext>
            </a:extLst>
          </p:cNvPr>
          <p:cNvPicPr>
            <a:picLocks noGrp="1" noChangeAspect="1"/>
          </p:cNvPicPr>
          <p:nvPr>
            <p:ph idx="1"/>
          </p:nvPr>
        </p:nvPicPr>
        <p:blipFill>
          <a:blip r:embed="rId2"/>
          <a:stretch>
            <a:fillRect/>
          </a:stretch>
        </p:blipFill>
        <p:spPr>
          <a:xfrm>
            <a:off x="1211300" y="1497286"/>
            <a:ext cx="6230024" cy="2509564"/>
          </a:xfrm>
        </p:spPr>
      </p:pic>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66</a:t>
            </a:fld>
            <a:endParaRPr kumimoji="1" lang="zh-TW" altLang="en-US"/>
          </a:p>
        </p:txBody>
      </p:sp>
      <p:pic>
        <p:nvPicPr>
          <p:cNvPr id="10" name="圖片 9">
            <a:extLst>
              <a:ext uri="{FF2B5EF4-FFF2-40B4-BE49-F238E27FC236}">
                <a16:creationId xmlns:a16="http://schemas.microsoft.com/office/drawing/2014/main" id="{29271A0B-BAFC-8041-95BC-599D37B3445E}"/>
              </a:ext>
            </a:extLst>
          </p:cNvPr>
          <p:cNvPicPr>
            <a:picLocks noChangeAspect="1"/>
          </p:cNvPicPr>
          <p:nvPr/>
        </p:nvPicPr>
        <p:blipFill>
          <a:blip r:embed="rId3"/>
          <a:stretch>
            <a:fillRect/>
          </a:stretch>
        </p:blipFill>
        <p:spPr>
          <a:xfrm>
            <a:off x="1211300" y="4006850"/>
            <a:ext cx="6230024" cy="2349500"/>
          </a:xfrm>
          <a:prstGeom prst="rect">
            <a:avLst/>
          </a:prstGeom>
        </p:spPr>
      </p:pic>
      <p:sp>
        <p:nvSpPr>
          <p:cNvPr id="11" name="文字方塊 10">
            <a:extLst>
              <a:ext uri="{FF2B5EF4-FFF2-40B4-BE49-F238E27FC236}">
                <a16:creationId xmlns:a16="http://schemas.microsoft.com/office/drawing/2014/main" id="{2BEC2360-401A-0B40-B422-66AEE765F21F}"/>
              </a:ext>
            </a:extLst>
          </p:cNvPr>
          <p:cNvSpPr txBox="1"/>
          <p:nvPr/>
        </p:nvSpPr>
        <p:spPr>
          <a:xfrm>
            <a:off x="7441324" y="2381433"/>
            <a:ext cx="4346062" cy="1015663"/>
          </a:xfrm>
          <a:prstGeom prst="rect">
            <a:avLst/>
          </a:prstGeom>
          <a:noFill/>
        </p:spPr>
        <p:txBody>
          <a:bodyPr wrap="none" rtlCol="0">
            <a:spAutoFit/>
          </a:bodyPr>
          <a:lstStyle/>
          <a:p>
            <a:r>
              <a:rPr kumimoji="1" lang="en-US" altLang="zh-TW" sz="2000" dirty="0">
                <a:latin typeface="+mn-ea"/>
              </a:rPr>
              <a:t>Holder1</a:t>
            </a:r>
            <a:r>
              <a:rPr kumimoji="1" lang="zh-TW" altLang="en-US" sz="2000" dirty="0">
                <a:latin typeface="+mn-ea"/>
              </a:rPr>
              <a:t>的較為集中但偶爾會偏大，</a:t>
            </a:r>
            <a:endParaRPr kumimoji="1" lang="en-US" altLang="zh-TW" sz="2000" dirty="0">
              <a:latin typeface="+mn-ea"/>
            </a:endParaRPr>
          </a:p>
          <a:p>
            <a:r>
              <a:rPr kumimoji="1" lang="zh-TW" altLang="en-US" sz="2000" dirty="0">
                <a:latin typeface="+mn-ea"/>
              </a:rPr>
              <a:t>離群值偏多（高峰較多），</a:t>
            </a:r>
            <a:endParaRPr kumimoji="1" lang="en-US" altLang="zh-TW" sz="2000" dirty="0">
              <a:latin typeface="+mn-ea"/>
            </a:endParaRPr>
          </a:p>
          <a:p>
            <a:r>
              <a:rPr kumimoji="1" lang="zh-TW" altLang="en-US" sz="2000" dirty="0">
                <a:latin typeface="+mn-ea"/>
              </a:rPr>
              <a:t>以及在</a:t>
            </a:r>
            <a:r>
              <a:rPr kumimoji="1" lang="en-US" altLang="zh-TW" sz="2000" dirty="0">
                <a:latin typeface="+mn-ea"/>
              </a:rPr>
              <a:t>12/16~12/31</a:t>
            </a:r>
            <a:r>
              <a:rPr kumimoji="1" lang="zh-TW" altLang="en-US" sz="2000" dirty="0">
                <a:latin typeface="+mn-ea"/>
              </a:rPr>
              <a:t>數值特別偏低。</a:t>
            </a:r>
            <a:endParaRPr kumimoji="1" lang="en-US" altLang="zh-TW" sz="2000" dirty="0">
              <a:latin typeface="+mn-ea"/>
            </a:endParaRPr>
          </a:p>
        </p:txBody>
      </p:sp>
      <p:sp>
        <p:nvSpPr>
          <p:cNvPr id="12" name="文字方塊 11">
            <a:extLst>
              <a:ext uri="{FF2B5EF4-FFF2-40B4-BE49-F238E27FC236}">
                <a16:creationId xmlns:a16="http://schemas.microsoft.com/office/drawing/2014/main" id="{F08919C5-3DF5-2D49-B09D-E2C3101A492B}"/>
              </a:ext>
            </a:extLst>
          </p:cNvPr>
          <p:cNvSpPr txBox="1"/>
          <p:nvPr/>
        </p:nvSpPr>
        <p:spPr>
          <a:xfrm>
            <a:off x="7441324" y="4827657"/>
            <a:ext cx="2954655" cy="707886"/>
          </a:xfrm>
          <a:prstGeom prst="rect">
            <a:avLst/>
          </a:prstGeom>
          <a:noFill/>
        </p:spPr>
        <p:txBody>
          <a:bodyPr wrap="none" rtlCol="0">
            <a:spAutoFit/>
          </a:bodyPr>
          <a:lstStyle/>
          <a:p>
            <a:r>
              <a:rPr kumimoji="1" lang="en-US" altLang="zh-TW" sz="2000" dirty="0">
                <a:latin typeface="+mn-ea"/>
              </a:rPr>
              <a:t>Holder2</a:t>
            </a:r>
            <a:r>
              <a:rPr kumimoji="1" lang="zh-TW" altLang="en-US" sz="2000" dirty="0">
                <a:latin typeface="+mn-ea"/>
              </a:rPr>
              <a:t>變化較爲劇烈，</a:t>
            </a:r>
            <a:endParaRPr kumimoji="1" lang="en-US" altLang="zh-TW" sz="2000" dirty="0">
              <a:latin typeface="+mn-ea"/>
            </a:endParaRPr>
          </a:p>
          <a:p>
            <a:r>
              <a:rPr kumimoji="1" lang="zh-TW" altLang="en-US" sz="2000" dirty="0">
                <a:latin typeface="+mn-ea"/>
              </a:rPr>
              <a:t>但較少離群值。</a:t>
            </a:r>
            <a:endParaRPr kumimoji="1" lang="en-US" altLang="zh-TW" sz="2000" dirty="0">
              <a:latin typeface="+mn-ea"/>
            </a:endParaRPr>
          </a:p>
        </p:txBody>
      </p:sp>
    </p:spTree>
    <p:extLst>
      <p:ext uri="{BB962C8B-B14F-4D97-AF65-F5344CB8AC3E}">
        <p14:creationId xmlns:p14="http://schemas.microsoft.com/office/powerpoint/2010/main" val="328536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67</a:t>
            </a:fld>
            <a:endParaRPr kumimoji="1" lang="zh-TW" altLang="en-US"/>
          </a:p>
        </p:txBody>
      </p:sp>
      <p:sp>
        <p:nvSpPr>
          <p:cNvPr id="9" name="文字方塊 8">
            <a:extLst>
              <a:ext uri="{FF2B5EF4-FFF2-40B4-BE49-F238E27FC236}">
                <a16:creationId xmlns:a16="http://schemas.microsoft.com/office/drawing/2014/main" id="{C409EDCC-A538-0947-88B2-5F98A28A41FA}"/>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88DEF866-527D-6A46-A9D4-4FA029352C88}"/>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7" name="文字方塊 16">
            <a:extLst>
              <a:ext uri="{FF2B5EF4-FFF2-40B4-BE49-F238E27FC236}">
                <a16:creationId xmlns:a16="http://schemas.microsoft.com/office/drawing/2014/main" id="{18ED334F-91FD-3B4C-B7F9-B0B29F8EB8FC}"/>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499" y="4866455"/>
            <a:ext cx="9581469" cy="1200329"/>
          </a:xfrm>
          <a:prstGeom prst="rect">
            <a:avLst/>
          </a:prstGeom>
          <a:noFill/>
        </p:spPr>
        <p:txBody>
          <a:bodyPr wrap="none" rtlCol="0">
            <a:spAutoFit/>
          </a:bodyPr>
          <a:lstStyle/>
          <a:p>
            <a:r>
              <a:rPr kumimoji="1" lang="zh-TW" altLang="en-US" sz="2400" dirty="0"/>
              <a:t>隨機抽取三週發現，</a:t>
            </a:r>
            <a:r>
              <a:rPr kumimoji="1" lang="en-US" altLang="zh-TW" sz="2400" dirty="0"/>
              <a:t>Holder2</a:t>
            </a:r>
            <a:r>
              <a:rPr kumimoji="1" lang="zh-TW" altLang="en-US" sz="2400" dirty="0"/>
              <a:t>的變動程度比</a:t>
            </a:r>
            <a:r>
              <a:rPr kumimoji="1" lang="en-US" altLang="zh-TW" sz="2400" dirty="0"/>
              <a:t>Holder1</a:t>
            </a:r>
            <a:r>
              <a:rPr kumimoji="1" lang="zh-TW" altLang="en-US" sz="2400" dirty="0"/>
              <a:t>大出許多，</a:t>
            </a:r>
            <a:endParaRPr kumimoji="1" lang="en-US" altLang="zh-TW" sz="2400" dirty="0"/>
          </a:p>
          <a:p>
            <a:r>
              <a:rPr kumimoji="1" lang="zh-TW" altLang="en-US" sz="2400" dirty="0"/>
              <a:t>表示</a:t>
            </a:r>
            <a:r>
              <a:rPr kumimoji="1" lang="en-US" altLang="zh-TW" sz="2400" dirty="0"/>
              <a:t>Holder2</a:t>
            </a:r>
            <a:r>
              <a:rPr kumimoji="1" lang="zh-TW" altLang="en-US" sz="2400" dirty="0"/>
              <a:t>的液位變化較頻繁，且</a:t>
            </a:r>
            <a:r>
              <a:rPr kumimoji="1" lang="en-US" altLang="zh-TW" sz="2400" dirty="0"/>
              <a:t>Holder2</a:t>
            </a:r>
            <a:r>
              <a:rPr kumimoji="1" lang="zh-TW" altLang="en-US" sz="2400" dirty="0"/>
              <a:t>的容量是</a:t>
            </a:r>
            <a:r>
              <a:rPr kumimoji="1" lang="en-US" altLang="zh-TW" sz="2400" dirty="0"/>
              <a:t>Holder1</a:t>
            </a:r>
            <a:r>
              <a:rPr kumimoji="1" lang="zh-TW" altLang="en-US" sz="2400" dirty="0"/>
              <a:t>的兩倍，</a:t>
            </a:r>
            <a:endParaRPr kumimoji="1" lang="en-US" altLang="zh-TW" sz="2400" dirty="0"/>
          </a:p>
          <a:p>
            <a:r>
              <a:rPr kumimoji="1" lang="en-US" altLang="zh-TW" sz="2400" dirty="0"/>
              <a:t>Holder2</a:t>
            </a:r>
            <a:r>
              <a:rPr kumimoji="1" lang="zh-TW" altLang="en-US" sz="2400" dirty="0"/>
              <a:t>的液體調用量較</a:t>
            </a:r>
            <a:r>
              <a:rPr kumimoji="1" lang="en-US" altLang="zh-TW" sz="2400" dirty="0"/>
              <a:t>Holder1</a:t>
            </a:r>
            <a:r>
              <a:rPr kumimoji="1" lang="zh-TW" altLang="en-US" sz="2400" dirty="0"/>
              <a:t>大出許多。</a:t>
            </a:r>
            <a:endParaRPr kumimoji="1" lang="en-US" altLang="zh-TW" sz="2400" dirty="0"/>
          </a:p>
        </p:txBody>
      </p:sp>
      <p:pic>
        <p:nvPicPr>
          <p:cNvPr id="5" name="圖片 4">
            <a:extLst>
              <a:ext uri="{FF2B5EF4-FFF2-40B4-BE49-F238E27FC236}">
                <a16:creationId xmlns:a16="http://schemas.microsoft.com/office/drawing/2014/main" id="{EABD7422-14DB-7860-410E-18C7C206E6AF}"/>
              </a:ext>
            </a:extLst>
          </p:cNvPr>
          <p:cNvPicPr>
            <a:picLocks noChangeAspect="1"/>
          </p:cNvPicPr>
          <p:nvPr/>
        </p:nvPicPr>
        <p:blipFill>
          <a:blip r:embed="rId2"/>
          <a:stretch>
            <a:fillRect/>
          </a:stretch>
        </p:blipFill>
        <p:spPr>
          <a:xfrm>
            <a:off x="227195" y="1690688"/>
            <a:ext cx="3886200" cy="2171700"/>
          </a:xfrm>
          <a:prstGeom prst="rect">
            <a:avLst/>
          </a:prstGeom>
        </p:spPr>
      </p:pic>
      <p:pic>
        <p:nvPicPr>
          <p:cNvPr id="7" name="圖片 6">
            <a:extLst>
              <a:ext uri="{FF2B5EF4-FFF2-40B4-BE49-F238E27FC236}">
                <a16:creationId xmlns:a16="http://schemas.microsoft.com/office/drawing/2014/main" id="{7F7502BA-5BBC-CB5F-054A-2FFB8F0D2157}"/>
              </a:ext>
            </a:extLst>
          </p:cNvPr>
          <p:cNvPicPr>
            <a:picLocks noChangeAspect="1"/>
          </p:cNvPicPr>
          <p:nvPr/>
        </p:nvPicPr>
        <p:blipFill>
          <a:blip r:embed="rId3"/>
          <a:stretch>
            <a:fillRect/>
          </a:stretch>
        </p:blipFill>
        <p:spPr>
          <a:xfrm>
            <a:off x="4152899" y="1690688"/>
            <a:ext cx="3886200" cy="2171700"/>
          </a:xfrm>
          <a:prstGeom prst="rect">
            <a:avLst/>
          </a:prstGeom>
        </p:spPr>
      </p:pic>
      <p:pic>
        <p:nvPicPr>
          <p:cNvPr id="11" name="圖片 10">
            <a:extLst>
              <a:ext uri="{FF2B5EF4-FFF2-40B4-BE49-F238E27FC236}">
                <a16:creationId xmlns:a16="http://schemas.microsoft.com/office/drawing/2014/main" id="{94AC0AC4-B152-CD0B-C8A6-E82EE2113988}"/>
              </a:ext>
            </a:extLst>
          </p:cNvPr>
          <p:cNvPicPr>
            <a:picLocks noChangeAspect="1"/>
          </p:cNvPicPr>
          <p:nvPr/>
        </p:nvPicPr>
        <p:blipFill>
          <a:blip r:embed="rId4"/>
          <a:stretch>
            <a:fillRect/>
          </a:stretch>
        </p:blipFill>
        <p:spPr>
          <a:xfrm>
            <a:off x="7960090" y="1779588"/>
            <a:ext cx="3886200" cy="2171700"/>
          </a:xfrm>
          <a:prstGeom prst="rect">
            <a:avLst/>
          </a:prstGeom>
        </p:spPr>
      </p:pic>
    </p:spTree>
    <p:extLst>
      <p:ext uri="{BB962C8B-B14F-4D97-AF65-F5344CB8AC3E}">
        <p14:creationId xmlns:p14="http://schemas.microsoft.com/office/powerpoint/2010/main" val="582416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68</a:t>
            </a:fld>
            <a:endParaRPr kumimoji="1" lang="zh-TW" altLang="en-US"/>
          </a:p>
        </p:txBody>
      </p:sp>
      <p:pic>
        <p:nvPicPr>
          <p:cNvPr id="8" name="圖片 7">
            <a:extLst>
              <a:ext uri="{FF2B5EF4-FFF2-40B4-BE49-F238E27FC236}">
                <a16:creationId xmlns:a16="http://schemas.microsoft.com/office/drawing/2014/main" id="{2789189F-2D33-9E49-9900-DC3CDB2DA10C}"/>
              </a:ext>
            </a:extLst>
          </p:cNvPr>
          <p:cNvPicPr>
            <a:picLocks noChangeAspect="1"/>
          </p:cNvPicPr>
          <p:nvPr/>
        </p:nvPicPr>
        <p:blipFill>
          <a:blip r:embed="rId2"/>
          <a:stretch>
            <a:fillRect/>
          </a:stretch>
        </p:blipFill>
        <p:spPr>
          <a:xfrm>
            <a:off x="838200" y="1690688"/>
            <a:ext cx="3594100" cy="2349500"/>
          </a:xfrm>
          <a:prstGeom prst="rect">
            <a:avLst/>
          </a:prstGeom>
        </p:spPr>
      </p:pic>
      <p:sp>
        <p:nvSpPr>
          <p:cNvPr id="9" name="文字方塊 8">
            <a:extLst>
              <a:ext uri="{FF2B5EF4-FFF2-40B4-BE49-F238E27FC236}">
                <a16:creationId xmlns:a16="http://schemas.microsoft.com/office/drawing/2014/main" id="{C409EDCC-A538-0947-88B2-5F98A28A41FA}"/>
              </a:ext>
            </a:extLst>
          </p:cNvPr>
          <p:cNvSpPr txBox="1"/>
          <p:nvPr/>
        </p:nvSpPr>
        <p:spPr>
          <a:xfrm>
            <a:off x="1768840" y="4040188"/>
            <a:ext cx="1031051" cy="369332"/>
          </a:xfrm>
          <a:prstGeom prst="rect">
            <a:avLst/>
          </a:prstGeom>
          <a:noFill/>
        </p:spPr>
        <p:txBody>
          <a:bodyPr wrap="none" rtlCol="0">
            <a:spAutoFit/>
          </a:bodyPr>
          <a:lstStyle/>
          <a:p>
            <a:r>
              <a:rPr kumimoji="1" lang="en-US" altLang="zh-TW" dirty="0"/>
              <a:t>7</a:t>
            </a:r>
            <a:r>
              <a:rPr kumimoji="1" lang="zh-TW" altLang="en-US" dirty="0"/>
              <a:t>月</a:t>
            </a:r>
            <a:r>
              <a:rPr kumimoji="1" lang="en-US" altLang="zh-TW" dirty="0"/>
              <a:t>10</a:t>
            </a:r>
            <a:r>
              <a:rPr kumimoji="1" lang="zh-TW" altLang="en-US" dirty="0"/>
              <a:t>日</a:t>
            </a:r>
          </a:p>
        </p:txBody>
      </p:sp>
      <p:pic>
        <p:nvPicPr>
          <p:cNvPr id="14" name="圖片 13">
            <a:extLst>
              <a:ext uri="{FF2B5EF4-FFF2-40B4-BE49-F238E27FC236}">
                <a16:creationId xmlns:a16="http://schemas.microsoft.com/office/drawing/2014/main" id="{8A5593E4-8BDD-194A-B8F1-C9768F9D9B02}"/>
              </a:ext>
            </a:extLst>
          </p:cNvPr>
          <p:cNvPicPr>
            <a:picLocks noChangeAspect="1"/>
          </p:cNvPicPr>
          <p:nvPr/>
        </p:nvPicPr>
        <p:blipFill>
          <a:blip r:embed="rId3"/>
          <a:stretch>
            <a:fillRect/>
          </a:stretch>
        </p:blipFill>
        <p:spPr>
          <a:xfrm>
            <a:off x="8106140" y="1690688"/>
            <a:ext cx="3594100" cy="2349500"/>
          </a:xfrm>
          <a:prstGeom prst="rect">
            <a:avLst/>
          </a:prstGeom>
        </p:spPr>
      </p:pic>
      <p:sp>
        <p:nvSpPr>
          <p:cNvPr id="15" name="文字方塊 14">
            <a:extLst>
              <a:ext uri="{FF2B5EF4-FFF2-40B4-BE49-F238E27FC236}">
                <a16:creationId xmlns:a16="http://schemas.microsoft.com/office/drawing/2014/main" id="{88DEF866-527D-6A46-A9D4-4FA029352C88}"/>
              </a:ext>
            </a:extLst>
          </p:cNvPr>
          <p:cNvSpPr txBox="1"/>
          <p:nvPr/>
        </p:nvSpPr>
        <p:spPr>
          <a:xfrm>
            <a:off x="8761018" y="4040188"/>
            <a:ext cx="1142172" cy="369332"/>
          </a:xfrm>
          <a:prstGeom prst="rect">
            <a:avLst/>
          </a:prstGeom>
          <a:noFill/>
        </p:spPr>
        <p:txBody>
          <a:bodyPr wrap="none" rtlCol="0">
            <a:spAutoFit/>
          </a:bodyPr>
          <a:lstStyle/>
          <a:p>
            <a:r>
              <a:rPr kumimoji="1" lang="en-US" altLang="zh-TW" dirty="0"/>
              <a:t>12</a:t>
            </a:r>
            <a:r>
              <a:rPr kumimoji="1" lang="zh-TW" altLang="en-US" dirty="0"/>
              <a:t>月</a:t>
            </a:r>
            <a:r>
              <a:rPr kumimoji="1" lang="en-US" altLang="zh-TW" dirty="0"/>
              <a:t>11</a:t>
            </a:r>
            <a:r>
              <a:rPr kumimoji="1" lang="zh-TW" altLang="en-US" dirty="0"/>
              <a:t>日</a:t>
            </a:r>
          </a:p>
        </p:txBody>
      </p:sp>
      <p:pic>
        <p:nvPicPr>
          <p:cNvPr id="16" name="圖片 15">
            <a:extLst>
              <a:ext uri="{FF2B5EF4-FFF2-40B4-BE49-F238E27FC236}">
                <a16:creationId xmlns:a16="http://schemas.microsoft.com/office/drawing/2014/main" id="{95ED8222-7B80-2743-A973-9C1647A71B9E}"/>
              </a:ext>
            </a:extLst>
          </p:cNvPr>
          <p:cNvPicPr>
            <a:picLocks noChangeAspect="1"/>
          </p:cNvPicPr>
          <p:nvPr/>
        </p:nvPicPr>
        <p:blipFill>
          <a:blip r:embed="rId4"/>
          <a:stretch>
            <a:fillRect/>
          </a:stretch>
        </p:blipFill>
        <p:spPr>
          <a:xfrm>
            <a:off x="4472170" y="1690688"/>
            <a:ext cx="3594100" cy="2349500"/>
          </a:xfrm>
          <a:prstGeom prst="rect">
            <a:avLst/>
          </a:prstGeom>
        </p:spPr>
      </p:pic>
      <p:sp>
        <p:nvSpPr>
          <p:cNvPr id="17" name="文字方塊 16">
            <a:extLst>
              <a:ext uri="{FF2B5EF4-FFF2-40B4-BE49-F238E27FC236}">
                <a16:creationId xmlns:a16="http://schemas.microsoft.com/office/drawing/2014/main" id="{18ED334F-91FD-3B4C-B7F9-B0B29F8EB8FC}"/>
              </a:ext>
            </a:extLst>
          </p:cNvPr>
          <p:cNvSpPr txBox="1"/>
          <p:nvPr/>
        </p:nvSpPr>
        <p:spPr>
          <a:xfrm>
            <a:off x="5209368" y="4040188"/>
            <a:ext cx="1142172" cy="369332"/>
          </a:xfrm>
          <a:prstGeom prst="rect">
            <a:avLst/>
          </a:prstGeom>
          <a:noFill/>
        </p:spPr>
        <p:txBody>
          <a:bodyPr wrap="none" rtlCol="0">
            <a:spAutoFit/>
          </a:bodyPr>
          <a:lstStyle/>
          <a:p>
            <a:r>
              <a:rPr kumimoji="1" lang="en-US" altLang="zh-TW" dirty="0"/>
              <a:t>11</a:t>
            </a:r>
            <a:r>
              <a:rPr kumimoji="1" lang="zh-TW" altLang="en-US" dirty="0"/>
              <a:t>月</a:t>
            </a:r>
            <a:r>
              <a:rPr kumimoji="1" lang="en-US" altLang="zh-TW" dirty="0"/>
              <a:t>12</a:t>
            </a:r>
            <a:r>
              <a:rPr kumimoji="1" lang="zh-TW" altLang="en-US" dirty="0"/>
              <a:t>日</a:t>
            </a:r>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500" y="4973128"/>
            <a:ext cx="10586552" cy="461665"/>
          </a:xfrm>
          <a:prstGeom prst="rect">
            <a:avLst/>
          </a:prstGeom>
          <a:noFill/>
        </p:spPr>
        <p:txBody>
          <a:bodyPr wrap="none" rtlCol="0">
            <a:spAutoFit/>
          </a:bodyPr>
          <a:lstStyle/>
          <a:p>
            <a:r>
              <a:rPr kumimoji="1" lang="zh-TW" altLang="en-US" sz="2400" dirty="0"/>
              <a:t>把</a:t>
            </a:r>
            <a:r>
              <a:rPr kumimoji="1" lang="en-US" altLang="zh-TW" sz="2400" dirty="0"/>
              <a:t>Hoder1</a:t>
            </a:r>
            <a:r>
              <a:rPr kumimoji="1" lang="zh-TW" altLang="en-US" sz="2400" dirty="0"/>
              <a:t>數值異常高的時間與</a:t>
            </a:r>
            <a:r>
              <a:rPr kumimoji="1" lang="en-US" altLang="zh-TW" sz="2400" dirty="0"/>
              <a:t>Holder2</a:t>
            </a:r>
            <a:r>
              <a:rPr kumimoji="1" lang="zh-TW" altLang="en-US" sz="2400" dirty="0"/>
              <a:t>做比對，並未發現兩者間直接的相關。</a:t>
            </a:r>
            <a:endParaRPr kumimoji="1" lang="en-US" altLang="zh-TW" sz="2400" dirty="0"/>
          </a:p>
        </p:txBody>
      </p:sp>
    </p:spTree>
    <p:extLst>
      <p:ext uri="{BB962C8B-B14F-4D97-AF65-F5344CB8AC3E}">
        <p14:creationId xmlns:p14="http://schemas.microsoft.com/office/powerpoint/2010/main" val="1644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69</a:t>
            </a:fld>
            <a:endParaRPr kumimoji="1" lang="zh-TW" altLang="en-US"/>
          </a:p>
        </p:txBody>
      </p:sp>
      <p:pic>
        <p:nvPicPr>
          <p:cNvPr id="5" name="圖片 4">
            <a:extLst>
              <a:ext uri="{FF2B5EF4-FFF2-40B4-BE49-F238E27FC236}">
                <a16:creationId xmlns:a16="http://schemas.microsoft.com/office/drawing/2014/main" id="{42129A45-6624-D04B-A47B-AF482E8D561C}"/>
              </a:ext>
            </a:extLst>
          </p:cNvPr>
          <p:cNvPicPr>
            <a:picLocks noChangeAspect="1"/>
          </p:cNvPicPr>
          <p:nvPr/>
        </p:nvPicPr>
        <p:blipFill>
          <a:blip r:embed="rId2"/>
          <a:stretch>
            <a:fillRect/>
          </a:stretch>
        </p:blipFill>
        <p:spPr>
          <a:xfrm>
            <a:off x="1594647" y="1690688"/>
            <a:ext cx="9002705" cy="3127219"/>
          </a:xfrm>
          <a:prstGeom prst="rect">
            <a:avLst/>
          </a:prstGeom>
        </p:spPr>
      </p:pic>
      <p:sp>
        <p:nvSpPr>
          <p:cNvPr id="6" name="文字方塊 5">
            <a:extLst>
              <a:ext uri="{FF2B5EF4-FFF2-40B4-BE49-F238E27FC236}">
                <a16:creationId xmlns:a16="http://schemas.microsoft.com/office/drawing/2014/main" id="{5BE4840F-849C-A645-9D0B-EA67A7E47497}"/>
              </a:ext>
            </a:extLst>
          </p:cNvPr>
          <p:cNvSpPr txBox="1"/>
          <p:nvPr/>
        </p:nvSpPr>
        <p:spPr>
          <a:xfrm>
            <a:off x="1711627" y="5127807"/>
            <a:ext cx="9127820" cy="1384995"/>
          </a:xfrm>
          <a:prstGeom prst="rect">
            <a:avLst/>
          </a:prstGeom>
          <a:noFill/>
        </p:spPr>
        <p:txBody>
          <a:bodyPr wrap="none" rtlCol="0">
            <a:spAutoFit/>
          </a:bodyPr>
          <a:lstStyle/>
          <a:p>
            <a:r>
              <a:rPr kumimoji="1" lang="zh-TW" altLang="en-US" sz="2800" dirty="0"/>
              <a:t>把</a:t>
            </a:r>
            <a:r>
              <a:rPr kumimoji="1" lang="en-US" altLang="zh-TW" sz="2800" dirty="0"/>
              <a:t>Holder1 12/16~12/31</a:t>
            </a:r>
            <a:r>
              <a:rPr kumimoji="1" lang="zh-TW" altLang="en-US" sz="2800" dirty="0"/>
              <a:t>異常低的範圍，與</a:t>
            </a:r>
            <a:r>
              <a:rPr kumimoji="1" lang="en-US" altLang="zh-TW" sz="2800" dirty="0"/>
              <a:t>Holder2</a:t>
            </a:r>
            <a:r>
              <a:rPr kumimoji="1" lang="zh-TW" altLang="en-US" sz="2800" dirty="0"/>
              <a:t>相比，</a:t>
            </a:r>
            <a:br>
              <a:rPr kumimoji="1" lang="en-US" altLang="zh-TW" sz="2800" dirty="0"/>
            </a:br>
            <a:r>
              <a:rPr kumimoji="1" lang="zh-TW" altLang="en-US" sz="2800" dirty="0"/>
              <a:t>發現</a:t>
            </a:r>
            <a:r>
              <a:rPr kumimoji="1" lang="en-US" altLang="zh-TW" sz="2800" dirty="0"/>
              <a:t>Holder2</a:t>
            </a:r>
            <a:r>
              <a:rPr kumimoji="1" lang="zh-TW" altLang="en-US" sz="2800" dirty="0"/>
              <a:t>運作如往常一樣沒有特別變化，</a:t>
            </a:r>
            <a:br>
              <a:rPr kumimoji="1" lang="en-US" altLang="zh-TW" sz="2800" dirty="0"/>
            </a:br>
            <a:r>
              <a:rPr kumimoji="1" lang="zh-TW" altLang="en-US" sz="2800" dirty="0"/>
              <a:t>因此情況特別重要，因此在建立模型時需慎重考量。</a:t>
            </a:r>
          </a:p>
        </p:txBody>
      </p:sp>
    </p:spTree>
    <p:extLst>
      <p:ext uri="{BB962C8B-B14F-4D97-AF65-F5344CB8AC3E}">
        <p14:creationId xmlns:p14="http://schemas.microsoft.com/office/powerpoint/2010/main" val="277407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p:txBody>
          <a:bodyPr/>
          <a:lstStyle/>
          <a:p>
            <a:r>
              <a:rPr kumimoji="1" lang="zh-TW" altLang="en-US" dirty="0"/>
              <a:t>相關論文討論</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p:txBody>
          <a:bodyPr>
            <a:normAutofit/>
          </a:bodyPr>
          <a:lstStyle/>
          <a:p>
            <a:pPr marL="514350" indent="-514350">
              <a:lnSpc>
                <a:spcPct val="200000"/>
              </a:lnSpc>
              <a:buFont typeface="+mj-lt"/>
              <a:buAutoNum type="arabicPeriod"/>
            </a:pPr>
            <a:r>
              <a:rPr lang="zh-TW" altLang="en-US" dirty="0">
                <a:latin typeface="+mn-ea"/>
              </a:rPr>
              <a:t>關鍵文獻回顧</a:t>
            </a:r>
            <a:r>
              <a:rPr lang="en-US" altLang="zh-TW" dirty="0">
                <a:latin typeface="+mn-ea"/>
              </a:rPr>
              <a:t>-</a:t>
            </a:r>
            <a:r>
              <a:rPr lang="zh-TW" altLang="en-US" dirty="0"/>
              <a:t>莊雅筑等人</a:t>
            </a:r>
            <a:r>
              <a:rPr lang="en-US" altLang="zh-TW" dirty="0"/>
              <a:t>_2018---------------------- p.6~p.23</a:t>
            </a:r>
            <a:endParaRPr lang="en-US" altLang="zh-TW" dirty="0">
              <a:latin typeface="+mn-ea"/>
            </a:endParaRPr>
          </a:p>
          <a:p>
            <a:pPr marL="514350" indent="-514350">
              <a:lnSpc>
                <a:spcPct val="200000"/>
              </a:lnSpc>
              <a:buFont typeface="+mj-lt"/>
              <a:buAutoNum type="arabicPeriod"/>
            </a:pPr>
            <a:r>
              <a:rPr lang="zh-TW" altLang="en-US" dirty="0">
                <a:latin typeface="+mn-ea"/>
              </a:rPr>
              <a:t>關鍵文獻回顧</a:t>
            </a:r>
            <a:r>
              <a:rPr lang="en-US" altLang="zh-TW" dirty="0">
                <a:latin typeface="+mn-ea"/>
              </a:rPr>
              <a:t>-</a:t>
            </a:r>
            <a:r>
              <a:rPr lang="en" altLang="zh-TW" dirty="0"/>
              <a:t> Pena_etal_2019----------------------  p.24~p.41</a:t>
            </a:r>
          </a:p>
          <a:p>
            <a:pPr marL="514350" indent="-514350">
              <a:lnSpc>
                <a:spcPct val="200000"/>
              </a:lnSpc>
              <a:buFont typeface="+mj-lt"/>
              <a:buAutoNum type="arabicPeriod"/>
            </a:pPr>
            <a:r>
              <a:rPr kumimoji="1" lang="zh-TW" altLang="en-US" dirty="0"/>
              <a:t>各自閱讀論文探討</a:t>
            </a:r>
            <a:r>
              <a:rPr kumimoji="1" lang="en-US" altLang="zh-TW" dirty="0"/>
              <a:t>----------------------------------------  p.42~p.54</a:t>
            </a:r>
            <a:endParaRPr kumimoji="1" lang="zh-TW" altLang="en-US"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7</a:t>
            </a:fld>
            <a:endParaRPr kumimoji="1" lang="zh-TW" altLang="en-US"/>
          </a:p>
        </p:txBody>
      </p:sp>
    </p:spTree>
    <p:extLst>
      <p:ext uri="{BB962C8B-B14F-4D97-AF65-F5344CB8AC3E}">
        <p14:creationId xmlns:p14="http://schemas.microsoft.com/office/powerpoint/2010/main" val="3626552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199" y="365125"/>
            <a:ext cx="11108635" cy="1325563"/>
          </a:xfrm>
        </p:spPr>
        <p:txBody>
          <a:bodyPr/>
          <a:lstStyle/>
          <a:p>
            <a:r>
              <a:rPr kumimoji="1" lang="zh-TW" altLang="en-US" dirty="0"/>
              <a:t>初步資料分析</a:t>
            </a:r>
            <a:r>
              <a:rPr kumimoji="1" lang="en-US" altLang="zh-TW" dirty="0"/>
              <a:t>– COG </a:t>
            </a:r>
            <a:r>
              <a:rPr kumimoji="1" lang="en-US" altLang="zh-TW" dirty="0" err="1"/>
              <a:t>gernerate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70</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188727" y="5444760"/>
            <a:ext cx="9814546" cy="461665"/>
          </a:xfrm>
          <a:prstGeom prst="rect">
            <a:avLst/>
          </a:prstGeom>
          <a:noFill/>
        </p:spPr>
        <p:txBody>
          <a:bodyPr wrap="none" rtlCol="0">
            <a:spAutoFit/>
          </a:bodyPr>
          <a:lstStyle/>
          <a:p>
            <a:r>
              <a:rPr kumimoji="1" lang="zh-TW" altLang="en-US" sz="2400" dirty="0"/>
              <a:t>由上圖可知Ｗ</a:t>
            </a:r>
            <a:r>
              <a:rPr kumimoji="1" lang="en-US" altLang="zh-TW" sz="2400" dirty="0"/>
              <a:t>51_FX-153.OV</a:t>
            </a:r>
            <a:r>
              <a:rPr kumimoji="1" lang="zh-TW" altLang="en-US" sz="2400" dirty="0"/>
              <a:t>的生產量大約為Ｗ</a:t>
            </a:r>
            <a:r>
              <a:rPr kumimoji="1" lang="en-US" altLang="zh-TW" sz="2400" dirty="0"/>
              <a:t>51_FT-101-D.OV</a:t>
            </a:r>
            <a:r>
              <a:rPr kumimoji="1" lang="zh-TW" altLang="en-US" sz="2400" dirty="0"/>
              <a:t>的兩倍</a:t>
            </a:r>
          </a:p>
        </p:txBody>
      </p:sp>
      <p:pic>
        <p:nvPicPr>
          <p:cNvPr id="7" name="圖片 6">
            <a:extLst>
              <a:ext uri="{FF2B5EF4-FFF2-40B4-BE49-F238E27FC236}">
                <a16:creationId xmlns:a16="http://schemas.microsoft.com/office/drawing/2014/main" id="{9CADD48A-FB2E-0A21-A005-75A5B425A76C}"/>
              </a:ext>
            </a:extLst>
          </p:cNvPr>
          <p:cNvPicPr>
            <a:picLocks noChangeAspect="1"/>
          </p:cNvPicPr>
          <p:nvPr/>
        </p:nvPicPr>
        <p:blipFill>
          <a:blip r:embed="rId2"/>
          <a:stretch>
            <a:fillRect/>
          </a:stretch>
        </p:blipFill>
        <p:spPr>
          <a:xfrm>
            <a:off x="3255403" y="1478106"/>
            <a:ext cx="6306534" cy="3966654"/>
          </a:xfrm>
          <a:prstGeom prst="rect">
            <a:avLst/>
          </a:prstGeom>
        </p:spPr>
      </p:pic>
    </p:spTree>
    <p:extLst>
      <p:ext uri="{BB962C8B-B14F-4D97-AF65-F5344CB8AC3E}">
        <p14:creationId xmlns:p14="http://schemas.microsoft.com/office/powerpoint/2010/main" val="998749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087100" cy="1325563"/>
          </a:xfrm>
        </p:spPr>
        <p:txBody>
          <a:bodyPr/>
          <a:lstStyle/>
          <a:p>
            <a:r>
              <a:rPr kumimoji="1" lang="zh-TW" altLang="en-US" dirty="0"/>
              <a:t>初步資料分析</a:t>
            </a:r>
            <a:r>
              <a:rPr kumimoji="1" lang="en-US" altLang="zh-TW" dirty="0"/>
              <a:t>– COG </a:t>
            </a:r>
            <a:r>
              <a:rPr kumimoji="1" lang="en-US" altLang="zh-TW" dirty="0" err="1"/>
              <a:t>gernerate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71</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546048"/>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17" name="圖片 16">
            <a:extLst>
              <a:ext uri="{FF2B5EF4-FFF2-40B4-BE49-F238E27FC236}">
                <a16:creationId xmlns:a16="http://schemas.microsoft.com/office/drawing/2014/main" id="{CAD04162-E03D-898C-6D68-5BC706B10A32}"/>
              </a:ext>
            </a:extLst>
          </p:cNvPr>
          <p:cNvPicPr>
            <a:picLocks noChangeAspect="1"/>
          </p:cNvPicPr>
          <p:nvPr/>
        </p:nvPicPr>
        <p:blipFill>
          <a:blip r:embed="rId2"/>
          <a:stretch>
            <a:fillRect/>
          </a:stretch>
        </p:blipFill>
        <p:spPr>
          <a:xfrm>
            <a:off x="345709" y="1690688"/>
            <a:ext cx="3886200" cy="2171700"/>
          </a:xfrm>
          <a:prstGeom prst="rect">
            <a:avLst/>
          </a:prstGeom>
        </p:spPr>
      </p:pic>
      <p:pic>
        <p:nvPicPr>
          <p:cNvPr id="18" name="圖片 17">
            <a:extLst>
              <a:ext uri="{FF2B5EF4-FFF2-40B4-BE49-F238E27FC236}">
                <a16:creationId xmlns:a16="http://schemas.microsoft.com/office/drawing/2014/main" id="{A05C92FB-7012-6346-7711-CD57A3C3697E}"/>
              </a:ext>
            </a:extLst>
          </p:cNvPr>
          <p:cNvPicPr>
            <a:picLocks noChangeAspect="1"/>
          </p:cNvPicPr>
          <p:nvPr/>
        </p:nvPicPr>
        <p:blipFill>
          <a:blip r:embed="rId3"/>
          <a:stretch>
            <a:fillRect/>
          </a:stretch>
        </p:blipFill>
        <p:spPr>
          <a:xfrm>
            <a:off x="4152900" y="1690688"/>
            <a:ext cx="3886200" cy="2171700"/>
          </a:xfrm>
          <a:prstGeom prst="rect">
            <a:avLst/>
          </a:prstGeom>
        </p:spPr>
      </p:pic>
      <p:pic>
        <p:nvPicPr>
          <p:cNvPr id="19" name="圖片 18">
            <a:extLst>
              <a:ext uri="{FF2B5EF4-FFF2-40B4-BE49-F238E27FC236}">
                <a16:creationId xmlns:a16="http://schemas.microsoft.com/office/drawing/2014/main" id="{F0DF1A72-2526-DB34-FB6F-18342CD46D2E}"/>
              </a:ext>
            </a:extLst>
          </p:cNvPr>
          <p:cNvPicPr>
            <a:picLocks noChangeAspect="1"/>
          </p:cNvPicPr>
          <p:nvPr/>
        </p:nvPicPr>
        <p:blipFill>
          <a:blip r:embed="rId4"/>
          <a:stretch>
            <a:fillRect/>
          </a:stretch>
        </p:blipFill>
        <p:spPr>
          <a:xfrm>
            <a:off x="8039100" y="1690688"/>
            <a:ext cx="3886200" cy="2171700"/>
          </a:xfrm>
          <a:prstGeom prst="rect">
            <a:avLst/>
          </a:prstGeom>
        </p:spPr>
      </p:pic>
      <p:sp>
        <p:nvSpPr>
          <p:cNvPr id="20" name="文字方塊 19">
            <a:extLst>
              <a:ext uri="{FF2B5EF4-FFF2-40B4-BE49-F238E27FC236}">
                <a16:creationId xmlns:a16="http://schemas.microsoft.com/office/drawing/2014/main" id="{96BB73BB-795C-BD9E-EC19-BD0971C88851}"/>
              </a:ext>
            </a:extLst>
          </p:cNvPr>
          <p:cNvSpPr txBox="1"/>
          <p:nvPr/>
        </p:nvSpPr>
        <p:spPr>
          <a:xfrm>
            <a:off x="1293379" y="3862388"/>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21" name="文字方塊 20">
            <a:extLst>
              <a:ext uri="{FF2B5EF4-FFF2-40B4-BE49-F238E27FC236}">
                <a16:creationId xmlns:a16="http://schemas.microsoft.com/office/drawing/2014/main" id="{8629AD33-9433-C6C5-5ABE-9ECE3B719093}"/>
              </a:ext>
            </a:extLst>
          </p:cNvPr>
          <p:cNvSpPr txBox="1"/>
          <p:nvPr/>
        </p:nvSpPr>
        <p:spPr>
          <a:xfrm>
            <a:off x="9150978" y="3912653"/>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2" name="文字方塊 21">
            <a:extLst>
              <a:ext uri="{FF2B5EF4-FFF2-40B4-BE49-F238E27FC236}">
                <a16:creationId xmlns:a16="http://schemas.microsoft.com/office/drawing/2014/main" id="{60C71BCB-9D6D-4B96-8B58-D2B8024F9C63}"/>
              </a:ext>
            </a:extLst>
          </p:cNvPr>
          <p:cNvSpPr txBox="1"/>
          <p:nvPr/>
        </p:nvSpPr>
        <p:spPr>
          <a:xfrm>
            <a:off x="5318359" y="3904128"/>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3011180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COG press</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72</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208159" y="5551436"/>
            <a:ext cx="5402441" cy="830997"/>
          </a:xfrm>
          <a:prstGeom prst="rect">
            <a:avLst/>
          </a:prstGeom>
          <a:noFill/>
        </p:spPr>
        <p:txBody>
          <a:bodyPr wrap="none" rtlCol="0">
            <a:spAutoFit/>
          </a:bodyPr>
          <a:lstStyle/>
          <a:p>
            <a:r>
              <a:rPr kumimoji="1" lang="zh-TW" altLang="en-US" sz="2400" dirty="0"/>
              <a:t>兩</a:t>
            </a:r>
            <a:r>
              <a:rPr kumimoji="1" lang="en-US" altLang="zh-TW" sz="2400" dirty="0"/>
              <a:t>Holder</a:t>
            </a:r>
            <a:r>
              <a:rPr kumimoji="1" lang="zh-TW" altLang="en-US" sz="2400" dirty="0"/>
              <a:t>壓力之間上下波動情況類似，</a:t>
            </a:r>
            <a:br>
              <a:rPr kumimoji="1" lang="en-US" altLang="zh-TW" sz="2400" dirty="0"/>
            </a:br>
            <a:r>
              <a:rPr kumimoji="1" lang="zh-TW" altLang="en-US" sz="2400" dirty="0"/>
              <a:t>且Ｗ</a:t>
            </a:r>
            <a:r>
              <a:rPr kumimoji="1" lang="en-US" altLang="zh-TW" sz="2400" dirty="0"/>
              <a:t>51_PX-153.OV</a:t>
            </a:r>
            <a:r>
              <a:rPr kumimoji="1" lang="zh-TW" altLang="en-US" sz="2400" dirty="0"/>
              <a:t>的壓力較大。</a:t>
            </a:r>
          </a:p>
        </p:txBody>
      </p:sp>
      <p:pic>
        <p:nvPicPr>
          <p:cNvPr id="5" name="圖片 4">
            <a:extLst>
              <a:ext uri="{FF2B5EF4-FFF2-40B4-BE49-F238E27FC236}">
                <a16:creationId xmlns:a16="http://schemas.microsoft.com/office/drawing/2014/main" id="{87222776-CABC-BE11-1CB3-1DF7E1C1D617}"/>
              </a:ext>
            </a:extLst>
          </p:cNvPr>
          <p:cNvPicPr>
            <a:picLocks noChangeAspect="1"/>
          </p:cNvPicPr>
          <p:nvPr/>
        </p:nvPicPr>
        <p:blipFill>
          <a:blip r:embed="rId3"/>
          <a:stretch>
            <a:fillRect/>
          </a:stretch>
        </p:blipFill>
        <p:spPr>
          <a:xfrm>
            <a:off x="3298721" y="1649812"/>
            <a:ext cx="5594558" cy="3558376"/>
          </a:xfrm>
          <a:prstGeom prst="rect">
            <a:avLst/>
          </a:prstGeom>
        </p:spPr>
      </p:pic>
    </p:spTree>
    <p:extLst>
      <p:ext uri="{BB962C8B-B14F-4D97-AF65-F5344CB8AC3E}">
        <p14:creationId xmlns:p14="http://schemas.microsoft.com/office/powerpoint/2010/main" val="276558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COG press</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73</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710940"/>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5" name="圖片 4">
            <a:extLst>
              <a:ext uri="{FF2B5EF4-FFF2-40B4-BE49-F238E27FC236}">
                <a16:creationId xmlns:a16="http://schemas.microsoft.com/office/drawing/2014/main" id="{4EDD5E76-0295-2A92-ECDC-06C370E47499}"/>
              </a:ext>
            </a:extLst>
          </p:cNvPr>
          <p:cNvPicPr>
            <a:picLocks noChangeAspect="1"/>
          </p:cNvPicPr>
          <p:nvPr/>
        </p:nvPicPr>
        <p:blipFill>
          <a:blip r:embed="rId2"/>
          <a:stretch>
            <a:fillRect/>
          </a:stretch>
        </p:blipFill>
        <p:spPr>
          <a:xfrm>
            <a:off x="8305800" y="2032312"/>
            <a:ext cx="3886200" cy="2184400"/>
          </a:xfrm>
          <a:prstGeom prst="rect">
            <a:avLst/>
          </a:prstGeom>
        </p:spPr>
      </p:pic>
      <p:pic>
        <p:nvPicPr>
          <p:cNvPr id="7" name="圖片 6">
            <a:extLst>
              <a:ext uri="{FF2B5EF4-FFF2-40B4-BE49-F238E27FC236}">
                <a16:creationId xmlns:a16="http://schemas.microsoft.com/office/drawing/2014/main" id="{6E799D41-7B37-0AB3-51F1-76BB87A16ACA}"/>
              </a:ext>
            </a:extLst>
          </p:cNvPr>
          <p:cNvPicPr>
            <a:picLocks noChangeAspect="1"/>
          </p:cNvPicPr>
          <p:nvPr/>
        </p:nvPicPr>
        <p:blipFill>
          <a:blip r:embed="rId3"/>
          <a:stretch>
            <a:fillRect/>
          </a:stretch>
        </p:blipFill>
        <p:spPr>
          <a:xfrm>
            <a:off x="4295497" y="2038662"/>
            <a:ext cx="3886200" cy="2171700"/>
          </a:xfrm>
          <a:prstGeom prst="rect">
            <a:avLst/>
          </a:prstGeom>
        </p:spPr>
      </p:pic>
      <p:pic>
        <p:nvPicPr>
          <p:cNvPr id="9" name="圖片 8">
            <a:extLst>
              <a:ext uri="{FF2B5EF4-FFF2-40B4-BE49-F238E27FC236}">
                <a16:creationId xmlns:a16="http://schemas.microsoft.com/office/drawing/2014/main" id="{90AE16C2-A46F-61A6-5DDA-4A0B7B27D13F}"/>
              </a:ext>
            </a:extLst>
          </p:cNvPr>
          <p:cNvPicPr>
            <a:picLocks noChangeAspect="1"/>
          </p:cNvPicPr>
          <p:nvPr/>
        </p:nvPicPr>
        <p:blipFill>
          <a:blip r:embed="rId4"/>
          <a:stretch>
            <a:fillRect/>
          </a:stretch>
        </p:blipFill>
        <p:spPr>
          <a:xfrm>
            <a:off x="409297" y="2025962"/>
            <a:ext cx="3886200" cy="2184400"/>
          </a:xfrm>
          <a:prstGeom prst="rect">
            <a:avLst/>
          </a:prstGeom>
        </p:spPr>
      </p:pic>
      <p:sp>
        <p:nvSpPr>
          <p:cNvPr id="14" name="文字方塊 13">
            <a:extLst>
              <a:ext uri="{FF2B5EF4-FFF2-40B4-BE49-F238E27FC236}">
                <a16:creationId xmlns:a16="http://schemas.microsoft.com/office/drawing/2014/main" id="{8A998F0B-39FB-515C-EB0D-3BE0E66FC137}"/>
              </a:ext>
            </a:extLst>
          </p:cNvPr>
          <p:cNvSpPr txBox="1"/>
          <p:nvPr/>
        </p:nvSpPr>
        <p:spPr>
          <a:xfrm>
            <a:off x="1422606" y="4126039"/>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3C98185F-E4F6-0FEF-377C-9B5C7AFAA9F7}"/>
              </a:ext>
            </a:extLst>
          </p:cNvPr>
          <p:cNvSpPr txBox="1"/>
          <p:nvPr/>
        </p:nvSpPr>
        <p:spPr>
          <a:xfrm>
            <a:off x="9280205" y="4176304"/>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0" name="文字方塊 19">
            <a:extLst>
              <a:ext uri="{FF2B5EF4-FFF2-40B4-BE49-F238E27FC236}">
                <a16:creationId xmlns:a16="http://schemas.microsoft.com/office/drawing/2014/main" id="{CF38951C-5927-5E4A-D8A0-767A6F72553D}"/>
              </a:ext>
            </a:extLst>
          </p:cNvPr>
          <p:cNvSpPr txBox="1"/>
          <p:nvPr/>
        </p:nvSpPr>
        <p:spPr>
          <a:xfrm>
            <a:off x="5447586" y="4167779"/>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425874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62762A-2948-1021-08B3-21B62D25BDA2}"/>
              </a:ext>
            </a:extLst>
          </p:cNvPr>
          <p:cNvPicPr>
            <a:picLocks noChangeAspect="1"/>
          </p:cNvPicPr>
          <p:nvPr/>
        </p:nvPicPr>
        <p:blipFill>
          <a:blip r:embed="rId3"/>
          <a:stretch>
            <a:fillRect/>
          </a:stretch>
        </p:blipFill>
        <p:spPr>
          <a:xfrm>
            <a:off x="3281547" y="1685394"/>
            <a:ext cx="5600845" cy="3522793"/>
          </a:xfrm>
          <a:prstGeom prst="rect">
            <a:avLst/>
          </a:prstGeom>
        </p:spPr>
      </p:pic>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74</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763150" y="5551436"/>
            <a:ext cx="4665701" cy="461665"/>
          </a:xfrm>
          <a:prstGeom prst="rect">
            <a:avLst/>
          </a:prstGeom>
          <a:noFill/>
        </p:spPr>
        <p:txBody>
          <a:bodyPr wrap="none" rtlCol="0">
            <a:spAutoFit/>
          </a:bodyPr>
          <a:lstStyle/>
          <a:p>
            <a:r>
              <a:rPr kumimoji="1" lang="zh-TW" altLang="en-US" sz="2400" dirty="0"/>
              <a:t>且Ｗ</a:t>
            </a:r>
            <a:r>
              <a:rPr kumimoji="1" lang="en-US" altLang="zh-TW" sz="2400" dirty="0"/>
              <a:t>51_TT-101.OV</a:t>
            </a:r>
            <a:r>
              <a:rPr kumimoji="1" lang="zh-TW" altLang="en-US" sz="2400" dirty="0"/>
              <a:t>的變化較大。</a:t>
            </a:r>
          </a:p>
        </p:txBody>
      </p:sp>
    </p:spTree>
    <p:extLst>
      <p:ext uri="{BB962C8B-B14F-4D97-AF65-F5344CB8AC3E}">
        <p14:creationId xmlns:p14="http://schemas.microsoft.com/office/powerpoint/2010/main" val="354483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75</a:t>
            </a:fld>
            <a:endParaRPr kumimoji="1" lang="zh-TW" altLang="en-US"/>
          </a:p>
        </p:txBody>
      </p:sp>
      <p:pic>
        <p:nvPicPr>
          <p:cNvPr id="10" name="圖片 9">
            <a:extLst>
              <a:ext uri="{FF2B5EF4-FFF2-40B4-BE49-F238E27FC236}">
                <a16:creationId xmlns:a16="http://schemas.microsoft.com/office/drawing/2014/main" id="{F3D34F4E-823A-B8F6-58FE-173F2A9B3968}"/>
              </a:ext>
            </a:extLst>
          </p:cNvPr>
          <p:cNvPicPr>
            <a:picLocks noChangeAspect="1"/>
          </p:cNvPicPr>
          <p:nvPr/>
        </p:nvPicPr>
        <p:blipFill>
          <a:blip r:embed="rId2"/>
          <a:stretch>
            <a:fillRect/>
          </a:stretch>
        </p:blipFill>
        <p:spPr>
          <a:xfrm>
            <a:off x="88840" y="1862314"/>
            <a:ext cx="3886200" cy="2171700"/>
          </a:xfrm>
          <a:prstGeom prst="rect">
            <a:avLst/>
          </a:prstGeom>
        </p:spPr>
      </p:pic>
      <p:pic>
        <p:nvPicPr>
          <p:cNvPr id="12" name="圖片 11">
            <a:extLst>
              <a:ext uri="{FF2B5EF4-FFF2-40B4-BE49-F238E27FC236}">
                <a16:creationId xmlns:a16="http://schemas.microsoft.com/office/drawing/2014/main" id="{AA236F18-F1C0-D561-E192-3A050DBA1ADB}"/>
              </a:ext>
            </a:extLst>
          </p:cNvPr>
          <p:cNvPicPr>
            <a:picLocks noChangeAspect="1"/>
          </p:cNvPicPr>
          <p:nvPr/>
        </p:nvPicPr>
        <p:blipFill>
          <a:blip r:embed="rId3"/>
          <a:stretch>
            <a:fillRect/>
          </a:stretch>
        </p:blipFill>
        <p:spPr>
          <a:xfrm>
            <a:off x="4152900" y="1862314"/>
            <a:ext cx="3886200" cy="2171700"/>
          </a:xfrm>
          <a:prstGeom prst="rect">
            <a:avLst/>
          </a:prstGeom>
        </p:spPr>
      </p:pic>
      <p:pic>
        <p:nvPicPr>
          <p:cNvPr id="14" name="圖片 13">
            <a:extLst>
              <a:ext uri="{FF2B5EF4-FFF2-40B4-BE49-F238E27FC236}">
                <a16:creationId xmlns:a16="http://schemas.microsoft.com/office/drawing/2014/main" id="{E9B4F513-539E-42EA-17E4-8720CE38FD9E}"/>
              </a:ext>
            </a:extLst>
          </p:cNvPr>
          <p:cNvPicPr>
            <a:picLocks noChangeAspect="1"/>
          </p:cNvPicPr>
          <p:nvPr/>
        </p:nvPicPr>
        <p:blipFill>
          <a:blip r:embed="rId4"/>
          <a:stretch>
            <a:fillRect/>
          </a:stretch>
        </p:blipFill>
        <p:spPr>
          <a:xfrm>
            <a:off x="8039100" y="1862314"/>
            <a:ext cx="3886200" cy="2171700"/>
          </a:xfrm>
          <a:prstGeom prst="rect">
            <a:avLst/>
          </a:prstGeom>
        </p:spPr>
      </p:pic>
      <p:sp>
        <p:nvSpPr>
          <p:cNvPr id="17" name="文字方塊 16">
            <a:extLst>
              <a:ext uri="{FF2B5EF4-FFF2-40B4-BE49-F238E27FC236}">
                <a16:creationId xmlns:a16="http://schemas.microsoft.com/office/drawing/2014/main" id="{7C08247C-9D13-39A5-37C1-15E6AF428E92}"/>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8" name="文字方塊 17">
            <a:extLst>
              <a:ext uri="{FF2B5EF4-FFF2-40B4-BE49-F238E27FC236}">
                <a16:creationId xmlns:a16="http://schemas.microsoft.com/office/drawing/2014/main" id="{D7A5C66C-F7B7-5EA1-A999-574292EDA0D5}"/>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9" name="文字方塊 18">
            <a:extLst>
              <a:ext uri="{FF2B5EF4-FFF2-40B4-BE49-F238E27FC236}">
                <a16:creationId xmlns:a16="http://schemas.microsoft.com/office/drawing/2014/main" id="{95036E1F-AF06-5E78-77A5-55C97623EE2A}"/>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20" name="文字方塊 19">
            <a:extLst>
              <a:ext uri="{FF2B5EF4-FFF2-40B4-BE49-F238E27FC236}">
                <a16:creationId xmlns:a16="http://schemas.microsoft.com/office/drawing/2014/main" id="{1EC45C23-7D87-44CD-9697-AD395790B1B8}"/>
              </a:ext>
            </a:extLst>
          </p:cNvPr>
          <p:cNvSpPr txBox="1"/>
          <p:nvPr/>
        </p:nvSpPr>
        <p:spPr>
          <a:xfrm>
            <a:off x="1116592" y="4733516"/>
            <a:ext cx="9958817" cy="1200329"/>
          </a:xfrm>
          <a:prstGeom prst="rect">
            <a:avLst/>
          </a:prstGeom>
          <a:noFill/>
        </p:spPr>
        <p:txBody>
          <a:bodyPr wrap="none" rtlCol="0">
            <a:spAutoFit/>
          </a:bodyPr>
          <a:lstStyle/>
          <a:p>
            <a:r>
              <a:rPr kumimoji="1" lang="zh-TW" altLang="en-US" sz="2400" dirty="0"/>
              <a:t>透過左邊</a:t>
            </a:r>
            <a:r>
              <a:rPr kumimoji="1" lang="en-US" altLang="zh-TW" sz="2400" dirty="0"/>
              <a:t>7/8~ 7/14</a:t>
            </a:r>
            <a:r>
              <a:rPr kumimoji="1" lang="zh-TW" altLang="en-US" sz="2400" dirty="0"/>
              <a:t>的觀察發現，當Ｗ</a:t>
            </a:r>
            <a:r>
              <a:rPr kumimoji="1" lang="en-US" altLang="zh-TW" sz="2400" dirty="0"/>
              <a:t>51_TT-101.OV</a:t>
            </a:r>
            <a:r>
              <a:rPr kumimoji="1" lang="zh-TW" altLang="en-US" sz="2400" dirty="0"/>
              <a:t>穩定時具有週期性，</a:t>
            </a:r>
            <a:br>
              <a:rPr kumimoji="1" lang="en-US" altLang="zh-TW" sz="2400" dirty="0"/>
            </a:br>
            <a:r>
              <a:rPr kumimoji="1" lang="zh-TW" altLang="en-US" sz="2400" dirty="0"/>
              <a:t>但偶而卻會爆發式的增長，導致上頁時間序列圖混亂，</a:t>
            </a:r>
            <a:endParaRPr kumimoji="1" lang="en-US" altLang="zh-TW" sz="2400" dirty="0"/>
          </a:p>
          <a:p>
            <a:r>
              <a:rPr kumimoji="1" lang="zh-TW" altLang="en-US" sz="2400" dirty="0"/>
              <a:t>而Ｗ</a:t>
            </a:r>
            <a:r>
              <a:rPr kumimoji="1" lang="en-US" altLang="zh-TW" sz="2400" dirty="0"/>
              <a:t>51_TX-153.OV</a:t>
            </a:r>
            <a:r>
              <a:rPr kumimoji="1" lang="zh-TW" altLang="en-US" sz="2400" dirty="0"/>
              <a:t>則相當穩定且具一定週期性。</a:t>
            </a:r>
          </a:p>
        </p:txBody>
      </p:sp>
      <p:sp>
        <p:nvSpPr>
          <p:cNvPr id="15" name="標題 1">
            <a:extLst>
              <a:ext uri="{FF2B5EF4-FFF2-40B4-BE49-F238E27FC236}">
                <a16:creationId xmlns:a16="http://schemas.microsoft.com/office/drawing/2014/main" id="{AAF7CFC6-DAE8-88B0-2F5D-739BCBA6F760}"/>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Tree>
    <p:extLst>
      <p:ext uri="{BB962C8B-B14F-4D97-AF65-F5344CB8AC3E}">
        <p14:creationId xmlns:p14="http://schemas.microsoft.com/office/powerpoint/2010/main" val="1593518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BDC98-109E-4E80-880D-48A2078E4E0D}"/>
              </a:ext>
            </a:extLst>
          </p:cNvPr>
          <p:cNvSpPr>
            <a:spLocks noGrp="1"/>
          </p:cNvSpPr>
          <p:nvPr>
            <p:ph type="title"/>
          </p:nvPr>
        </p:nvSpPr>
        <p:spPr/>
        <p:txBody>
          <a:bodyPr/>
          <a:lstStyle/>
          <a:p>
            <a:r>
              <a:rPr kumimoji="1" lang="zh-TW" altLang="en-US" dirty="0"/>
              <a:t>初步資料分析</a:t>
            </a:r>
            <a:r>
              <a:rPr kumimoji="1" lang="en-US" altLang="zh-TW" dirty="0"/>
              <a:t>-</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資料探討</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68FD15D-DAD2-40F6-951D-265E6C897827}"/>
              </a:ext>
            </a:extLst>
          </p:cNvPr>
          <p:cNvSpPr txBox="1"/>
          <p:nvPr/>
        </p:nvSpPr>
        <p:spPr>
          <a:xfrm>
            <a:off x="838200" y="1690688"/>
            <a:ext cx="9948675" cy="3902479"/>
          </a:xfrm>
          <a:prstGeom prst="rect">
            <a:avLst/>
          </a:prstGeom>
          <a:noFill/>
        </p:spPr>
        <p:txBody>
          <a:bodyPr wrap="square" rtlCol="0">
            <a:spAutoFit/>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由於使用者數據高達</a:t>
            </a:r>
            <a:r>
              <a:rPr kumimoji="1" lang="en-US" altLang="zh-TW" sz="2400" dirty="0">
                <a:latin typeface="微軟正黑體" panose="020B0604030504040204" pitchFamily="34" charset="-120"/>
                <a:ea typeface="微軟正黑體" panose="020B0604030504040204" pitchFamily="34" charset="-120"/>
              </a:rPr>
              <a:t>69</a:t>
            </a:r>
            <a:r>
              <a:rPr kumimoji="1" lang="zh-TW" altLang="en-US" sz="2400" dirty="0">
                <a:latin typeface="微軟正黑體" panose="020B0604030504040204" pitchFamily="34" charset="-120"/>
                <a:ea typeface="微軟正黑體" panose="020B0604030504040204" pitchFamily="34" charset="-120"/>
              </a:rPr>
              <a:t>筆，且遺失值</a:t>
            </a:r>
            <a:r>
              <a:rPr kumimoji="1" lang="en-US" altLang="zh-TW" sz="2400" dirty="0">
                <a:latin typeface="微軟正黑體" panose="020B0604030504040204" pitchFamily="34" charset="-120"/>
                <a:ea typeface="微軟正黑體" panose="020B0604030504040204" pitchFamily="34" charset="-120"/>
              </a:rPr>
              <a:t>(Unit Down)</a:t>
            </a:r>
            <a:r>
              <a:rPr kumimoji="1" lang="zh-TW" altLang="en-US" sz="2400" dirty="0">
                <a:latin typeface="微軟正黑體" panose="020B0604030504040204" pitchFamily="34" charset="-120"/>
                <a:ea typeface="微軟正黑體" panose="020B0604030504040204" pitchFamily="34" charset="-120"/>
              </a:rPr>
              <a:t>過多，為了不影響數據觀察，因此先將遺失值補上</a:t>
            </a:r>
            <a:r>
              <a:rPr kumimoji="1" lang="en-US" altLang="zh-TW" sz="2400" dirty="0">
                <a:latin typeface="微軟正黑體" panose="020B0604030504040204" pitchFamily="34" charset="-120"/>
                <a:ea typeface="微軟正黑體" panose="020B0604030504040204" pitchFamily="34" charset="-120"/>
              </a:rPr>
              <a:t>NA</a:t>
            </a:r>
            <a:r>
              <a:rPr kumimoji="1" lang="zh-TW" altLang="en-US" sz="2400" dirty="0">
                <a:latin typeface="微軟正黑體" panose="020B0604030504040204" pitchFamily="34" charset="-120"/>
                <a:ea typeface="微軟正黑體" panose="020B0604030504040204" pitchFamily="34" charset="-120"/>
              </a:rPr>
              <a:t>，找出資料中</a:t>
            </a:r>
            <a:r>
              <a:rPr kumimoji="1" lang="en-US" altLang="zh-TW" sz="2400" dirty="0">
                <a:latin typeface="微軟正黑體" panose="020B0604030504040204" pitchFamily="34" charset="-120"/>
                <a:ea typeface="微軟正黑體" panose="020B0604030504040204" pitchFamily="34" charset="-120"/>
              </a:rPr>
              <a:t>Range</a:t>
            </a:r>
            <a:r>
              <a:rPr kumimoji="1" lang="zh-TW" altLang="en-US" sz="2400" dirty="0">
                <a:latin typeface="微軟正黑體" panose="020B0604030504040204" pitchFamily="34" charset="-120"/>
                <a:ea typeface="微軟正黑體" panose="020B0604030504040204" pitchFamily="34" charset="-120"/>
              </a:rPr>
              <a:t>較大的資料，推測其對總消耗具有較大的影響力。並挑選其中最大的五筆資料與所有資料加總的總消耗量進行分析。</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en-US" altLang="zh-TW" sz="2400" dirty="0">
                <a:latin typeface="微軟正黑體" panose="020B0604030504040204" pitchFamily="34" charset="-120"/>
              </a:rPr>
              <a:t>Range</a:t>
            </a:r>
            <a:r>
              <a:rPr kumimoji="1" lang="zh-TW" altLang="en-US" sz="2400" dirty="0">
                <a:latin typeface="微軟正黑體" panose="020B0604030504040204" pitchFamily="34" charset="-120"/>
              </a:rPr>
              <a:t>最大的五筆資料</a:t>
            </a:r>
            <a:r>
              <a:rPr kumimoji="1" lang="zh-TW" altLang="en-US" sz="2400" dirty="0">
                <a:latin typeface="微軟正黑體" panose="020B0604030504040204" pitchFamily="34" charset="-120"/>
                <a:ea typeface="微軟正黑體" panose="020B0604030504040204" pitchFamily="34" charset="-120"/>
              </a:rPr>
              <a:t>分別為：</a:t>
            </a:r>
            <a:br>
              <a:rPr kumimoji="1" lang="en-US" altLang="zh-TW" sz="2400" dirty="0">
                <a:latin typeface="微軟正黑體" panose="020B0604030504040204" pitchFamily="34" charset="-120"/>
                <a:ea typeface="微軟正黑體" panose="020B0604030504040204" pitchFamily="34" charset="-120"/>
              </a:rPr>
            </a:br>
            <a:r>
              <a:rPr kumimoji="1" lang="en-US" altLang="zh-TW" sz="2400" dirty="0">
                <a:latin typeface="微軟正黑體" panose="020B0604030504040204" pitchFamily="34" charset="-120"/>
                <a:ea typeface="微軟正黑體" panose="020B0604030504040204" pitchFamily="34" charset="-120"/>
              </a:rPr>
              <a:t>W51_FX.180.1.OV    W51_FX181.1.OV     W51_FX.186D.OV</a:t>
            </a:r>
          </a:p>
          <a:p>
            <a:pPr>
              <a:lnSpc>
                <a:spcPct val="150000"/>
              </a:lnSpc>
            </a:pPr>
            <a:r>
              <a:rPr kumimoji="1" lang="en-US" altLang="zh-TW" sz="2400" dirty="0">
                <a:latin typeface="微軟正黑體" panose="020B0604030504040204" pitchFamily="34" charset="-120"/>
              </a:rPr>
              <a:t>W51_FX-110.OV       W51_FX-151.OV      </a:t>
            </a:r>
            <a:endParaRPr kumimoji="1"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8D3DE10-EBE1-2446-C8D2-6175BFA02869}"/>
              </a:ext>
            </a:extLst>
          </p:cNvPr>
          <p:cNvSpPr>
            <a:spLocks noGrp="1"/>
          </p:cNvSpPr>
          <p:nvPr>
            <p:ph type="sldNum" sz="quarter" idx="12"/>
          </p:nvPr>
        </p:nvSpPr>
        <p:spPr/>
        <p:txBody>
          <a:bodyPr/>
          <a:lstStyle/>
          <a:p>
            <a:fld id="{C3836E5B-D4B7-FA44-A0C9-2630295C2636}" type="slidenum">
              <a:rPr kumimoji="1" lang="zh-TW" altLang="en-US" smtClean="0"/>
              <a:t>76</a:t>
            </a:fld>
            <a:endParaRPr kumimoji="1" lang="zh-TW" altLang="en-US"/>
          </a:p>
        </p:txBody>
      </p:sp>
    </p:spTree>
    <p:extLst>
      <p:ext uri="{BB962C8B-B14F-4D97-AF65-F5344CB8AC3E}">
        <p14:creationId xmlns:p14="http://schemas.microsoft.com/office/powerpoint/2010/main" val="658650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D88EC-EDB5-45B5-8CA4-C0684127F5CD}"/>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6D2A152F-F89D-4CEB-B23E-DD61D3A6C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3459"/>
            <a:ext cx="3023577" cy="1565541"/>
          </a:xfrm>
        </p:spPr>
      </p:pic>
      <p:pic>
        <p:nvPicPr>
          <p:cNvPr id="7" name="圖片 6">
            <a:extLst>
              <a:ext uri="{FF2B5EF4-FFF2-40B4-BE49-F238E27FC236}">
                <a16:creationId xmlns:a16="http://schemas.microsoft.com/office/drawing/2014/main" id="{7A8B6D18-1519-474B-9C9F-B0E5991CD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1" y="1863459"/>
            <a:ext cx="3023577" cy="1565541"/>
          </a:xfrm>
          <a:prstGeom prst="rect">
            <a:avLst/>
          </a:prstGeom>
        </p:spPr>
      </p:pic>
      <p:pic>
        <p:nvPicPr>
          <p:cNvPr id="9" name="圖片 8">
            <a:extLst>
              <a:ext uri="{FF2B5EF4-FFF2-40B4-BE49-F238E27FC236}">
                <a16:creationId xmlns:a16="http://schemas.microsoft.com/office/drawing/2014/main" id="{4243911A-757E-4456-A572-283F2E55C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23" y="1863458"/>
            <a:ext cx="3023577" cy="1565541"/>
          </a:xfrm>
          <a:prstGeom prst="rect">
            <a:avLst/>
          </a:prstGeom>
        </p:spPr>
      </p:pic>
      <p:pic>
        <p:nvPicPr>
          <p:cNvPr id="11" name="圖片 10">
            <a:extLst>
              <a:ext uri="{FF2B5EF4-FFF2-40B4-BE49-F238E27FC236}">
                <a16:creationId xmlns:a16="http://schemas.microsoft.com/office/drawing/2014/main" id="{1F2C40C6-B49A-4F23-BDBF-920409922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3601771"/>
            <a:ext cx="3023578" cy="1565542"/>
          </a:xfrm>
          <a:prstGeom prst="rect">
            <a:avLst/>
          </a:prstGeom>
        </p:spPr>
      </p:pic>
      <p:pic>
        <p:nvPicPr>
          <p:cNvPr id="13" name="圖片 12">
            <a:extLst>
              <a:ext uri="{FF2B5EF4-FFF2-40B4-BE49-F238E27FC236}">
                <a16:creationId xmlns:a16="http://schemas.microsoft.com/office/drawing/2014/main" id="{4F22EC5C-B6A1-49A6-A0F9-BE60760153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211" y="3601771"/>
            <a:ext cx="3023577" cy="1565541"/>
          </a:xfrm>
          <a:prstGeom prst="rect">
            <a:avLst/>
          </a:prstGeom>
        </p:spPr>
      </p:pic>
      <p:pic>
        <p:nvPicPr>
          <p:cNvPr id="15" name="圖片 14">
            <a:extLst>
              <a:ext uri="{FF2B5EF4-FFF2-40B4-BE49-F238E27FC236}">
                <a16:creationId xmlns:a16="http://schemas.microsoft.com/office/drawing/2014/main" id="{FA80DBEC-4E8B-433D-A4B7-A12FC5DA75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0223" y="3601771"/>
            <a:ext cx="3023577" cy="1565541"/>
          </a:xfrm>
          <a:prstGeom prst="rect">
            <a:avLst/>
          </a:prstGeom>
        </p:spPr>
      </p:pic>
      <p:sp>
        <p:nvSpPr>
          <p:cNvPr id="16" name="文字方塊 15">
            <a:extLst>
              <a:ext uri="{FF2B5EF4-FFF2-40B4-BE49-F238E27FC236}">
                <a16:creationId xmlns:a16="http://schemas.microsoft.com/office/drawing/2014/main" id="{A33A8C73-20EF-4E57-A302-FB34F8F0B7B9}"/>
              </a:ext>
            </a:extLst>
          </p:cNvPr>
          <p:cNvSpPr txBox="1"/>
          <p:nvPr/>
        </p:nvSpPr>
        <p:spPr>
          <a:xfrm>
            <a:off x="838199" y="5340082"/>
            <a:ext cx="10515601"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上方為挑選出的五個使用資料以及右下總消耗的六個月時間序列圖，經過觀察使用間並無明顯的相似，但可以發現</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左上</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有一段時間在</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上下浮動，且消耗數據具有負值。</a:t>
            </a:r>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1E36A2A-187C-888E-3F1E-0E947651AC4A}"/>
              </a:ext>
            </a:extLst>
          </p:cNvPr>
          <p:cNvSpPr>
            <a:spLocks noGrp="1"/>
          </p:cNvSpPr>
          <p:nvPr>
            <p:ph type="sldNum" sz="quarter" idx="12"/>
          </p:nvPr>
        </p:nvSpPr>
        <p:spPr/>
        <p:txBody>
          <a:bodyPr/>
          <a:lstStyle/>
          <a:p>
            <a:fld id="{C3836E5B-D4B7-FA44-A0C9-2630295C2636}" type="slidenum">
              <a:rPr kumimoji="1" lang="zh-TW" altLang="en-US" smtClean="0"/>
              <a:t>77</a:t>
            </a:fld>
            <a:endParaRPr kumimoji="1" lang="zh-TW" altLang="en-US"/>
          </a:p>
        </p:txBody>
      </p:sp>
    </p:spTree>
    <p:extLst>
      <p:ext uri="{BB962C8B-B14F-4D97-AF65-F5344CB8AC3E}">
        <p14:creationId xmlns:p14="http://schemas.microsoft.com/office/powerpoint/2010/main" val="99228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E78EA-42D0-4168-82AF-076FF37E0949}"/>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039BD6B2-86EC-41F3-BCF2-FC3270635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681" y="2220355"/>
            <a:ext cx="4201675" cy="2557128"/>
          </a:xfrm>
        </p:spPr>
      </p:pic>
      <p:pic>
        <p:nvPicPr>
          <p:cNvPr id="7" name="圖片 6">
            <a:extLst>
              <a:ext uri="{FF2B5EF4-FFF2-40B4-BE49-F238E27FC236}">
                <a16:creationId xmlns:a16="http://schemas.microsoft.com/office/drawing/2014/main" id="{A72FAC6A-F543-4243-85AE-AD616B946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643" y="2220355"/>
            <a:ext cx="4201675" cy="2557128"/>
          </a:xfrm>
          <a:prstGeom prst="rect">
            <a:avLst/>
          </a:prstGeom>
        </p:spPr>
      </p:pic>
      <p:sp>
        <p:nvSpPr>
          <p:cNvPr id="8" name="文字方塊 7">
            <a:extLst>
              <a:ext uri="{FF2B5EF4-FFF2-40B4-BE49-F238E27FC236}">
                <a16:creationId xmlns:a16="http://schemas.microsoft.com/office/drawing/2014/main" id="{34ABC5E0-DD58-463F-98B8-CE9F3B86F841}"/>
              </a:ext>
            </a:extLst>
          </p:cNvPr>
          <p:cNvSpPr txBox="1"/>
          <p:nvPr/>
        </p:nvSpPr>
        <p:spPr>
          <a:xfrm>
            <a:off x="368957" y="5307150"/>
            <a:ext cx="11454085"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繪出</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九月及九月第一周的時間序列圖更能發現負值一度超過</a:t>
            </a:r>
            <a:r>
              <a:rPr lang="en-US" altLang="zh-TW" sz="2400" dirty="0">
                <a:latin typeface="微軟正黑體" panose="020B0604030504040204" pitchFamily="34" charset="-120"/>
                <a:ea typeface="微軟正黑體" panose="020B0604030504040204" pitchFamily="34" charset="-120"/>
              </a:rPr>
              <a:t>2000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我們推測是生產力不足時將使用者多餘的</a:t>
            </a:r>
            <a:r>
              <a:rPr lang="en-US" altLang="zh-TW" sz="2400" dirty="0">
                <a:latin typeface="微軟正黑體" panose="020B0604030504040204" pitchFamily="34" charset="-120"/>
                <a:ea typeface="微軟正黑體" panose="020B0604030504040204" pitchFamily="34" charset="-120"/>
              </a:rPr>
              <a:t>COG</a:t>
            </a:r>
            <a:r>
              <a:rPr lang="zh-TW" altLang="en-US" sz="2400" dirty="0">
                <a:latin typeface="微軟正黑體" panose="020B0604030504040204" pitchFamily="34" charset="-120"/>
                <a:ea typeface="微軟正黑體" panose="020B0604030504040204" pitchFamily="34" charset="-120"/>
              </a:rPr>
              <a:t>回流。</a:t>
            </a:r>
            <a:endParaRPr lang="en-US" altLang="zh-TW"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D5A28AA8-8A0D-687F-FB21-109E7CF430C5}"/>
              </a:ext>
            </a:extLst>
          </p:cNvPr>
          <p:cNvSpPr>
            <a:spLocks noGrp="1"/>
          </p:cNvSpPr>
          <p:nvPr>
            <p:ph type="sldNum" sz="quarter" idx="12"/>
          </p:nvPr>
        </p:nvSpPr>
        <p:spPr/>
        <p:txBody>
          <a:bodyPr/>
          <a:lstStyle/>
          <a:p>
            <a:fld id="{C3836E5B-D4B7-FA44-A0C9-2630295C2636}" type="slidenum">
              <a:rPr kumimoji="1" lang="zh-TW" altLang="en-US" smtClean="0"/>
              <a:t>78</a:t>
            </a:fld>
            <a:endParaRPr kumimoji="1" lang="zh-TW" altLang="en-US"/>
          </a:p>
        </p:txBody>
      </p:sp>
    </p:spTree>
    <p:extLst>
      <p:ext uri="{BB962C8B-B14F-4D97-AF65-F5344CB8AC3E}">
        <p14:creationId xmlns:p14="http://schemas.microsoft.com/office/powerpoint/2010/main" val="935129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a:t>
            </a:r>
            <a:r>
              <a:rPr kumimoji="1" lang="zh-TW" altLang="en-US" dirty="0"/>
              <a:t> 生產與消耗分析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79</a:t>
            </a:fld>
            <a:endParaRPr kumimoji="1" lang="zh-TW" altLang="en-US"/>
          </a:p>
        </p:txBody>
      </p:sp>
      <p:pic>
        <p:nvPicPr>
          <p:cNvPr id="5" name="圖片 4">
            <a:extLst>
              <a:ext uri="{FF2B5EF4-FFF2-40B4-BE49-F238E27FC236}">
                <a16:creationId xmlns:a16="http://schemas.microsoft.com/office/drawing/2014/main" id="{215B0050-9274-0445-BDD0-F70742DE3B10}"/>
              </a:ext>
            </a:extLst>
          </p:cNvPr>
          <p:cNvPicPr>
            <a:picLocks noChangeAspect="1"/>
          </p:cNvPicPr>
          <p:nvPr/>
        </p:nvPicPr>
        <p:blipFill>
          <a:blip r:embed="rId2"/>
          <a:stretch>
            <a:fillRect/>
          </a:stretch>
        </p:blipFill>
        <p:spPr>
          <a:xfrm>
            <a:off x="359348" y="1252990"/>
            <a:ext cx="8251252" cy="4721352"/>
          </a:xfrm>
          <a:prstGeom prst="rect">
            <a:avLst/>
          </a:prstGeom>
        </p:spPr>
      </p:pic>
      <p:sp>
        <p:nvSpPr>
          <p:cNvPr id="8" name="文字方塊 7">
            <a:extLst>
              <a:ext uri="{FF2B5EF4-FFF2-40B4-BE49-F238E27FC236}">
                <a16:creationId xmlns:a16="http://schemas.microsoft.com/office/drawing/2014/main" id="{BB074866-2873-0240-A887-D9E0064C5A58}"/>
              </a:ext>
            </a:extLst>
          </p:cNvPr>
          <p:cNvSpPr txBox="1"/>
          <p:nvPr/>
        </p:nvSpPr>
        <p:spPr>
          <a:xfrm>
            <a:off x="8610600" y="2921168"/>
            <a:ext cx="3005951" cy="1015663"/>
          </a:xfrm>
          <a:prstGeom prst="rect">
            <a:avLst/>
          </a:prstGeom>
          <a:noFill/>
        </p:spPr>
        <p:txBody>
          <a:bodyPr wrap="none" rtlCol="0">
            <a:spAutoFit/>
          </a:bodyPr>
          <a:lstStyle/>
          <a:p>
            <a:r>
              <a:rPr kumimoji="1" lang="zh-TW" altLang="en-US" sz="2000" dirty="0">
                <a:latin typeface="Microsoft JhengHei" panose="020B0604030504040204" pitchFamily="34" charset="-120"/>
                <a:ea typeface="Microsoft JhengHei" panose="020B0604030504040204" pitchFamily="34" charset="-120"/>
              </a:rPr>
              <a:t>生產與消耗間，</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相關係數為</a:t>
            </a:r>
            <a:r>
              <a:rPr kumimoji="1" lang="en-US" altLang="zh-TW" sz="2000" dirty="0">
                <a:latin typeface="Microsoft JhengHei" panose="020B0604030504040204" pitchFamily="34" charset="-120"/>
                <a:ea typeface="Microsoft JhengHei" panose="020B0604030504040204" pitchFamily="34" charset="-120"/>
              </a:rPr>
              <a:t>0.67</a:t>
            </a:r>
            <a:r>
              <a:rPr kumimoji="1" lang="zh-TW" altLang="en-US" sz="2000" dirty="0">
                <a:latin typeface="Microsoft JhengHei" panose="020B0604030504040204" pitchFamily="34" charset="-120"/>
                <a:ea typeface="Microsoft JhengHei" panose="020B0604030504040204" pitchFamily="34" charset="-120"/>
              </a:rPr>
              <a:t>，</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顯示兩者之間有正相關。</a:t>
            </a:r>
            <a:endParaRPr kumimoji="1" lang="en-US" altLang="zh-TW"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9256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lang="zh-TW" altLang="en-US" sz="4800" dirty="0">
                <a:latin typeface="+mn-ea"/>
              </a:rPr>
              <a:t>關鍵文獻回顧</a:t>
            </a:r>
            <a:r>
              <a:rPr lang="en-US" altLang="zh-TW" sz="4800" dirty="0">
                <a:latin typeface="+mn-ea"/>
              </a:rPr>
              <a:t>-</a:t>
            </a:r>
            <a:r>
              <a:rPr lang="zh-TW" altLang="en-US" sz="4800" dirty="0"/>
              <a:t>莊雅筑等人</a:t>
            </a:r>
            <a:r>
              <a:rPr lang="en-US" altLang="zh-TW" sz="4800" dirty="0"/>
              <a:t>_2018</a:t>
            </a:r>
            <a:endParaRPr kumimoji="1" lang="zh-TW" altLang="en-US" sz="4800" dirty="0"/>
          </a:p>
        </p:txBody>
      </p:sp>
      <p:sp>
        <p:nvSpPr>
          <p:cNvPr id="3" name="投影片編號版面配置區 2">
            <a:extLst>
              <a:ext uri="{FF2B5EF4-FFF2-40B4-BE49-F238E27FC236}">
                <a16:creationId xmlns:a16="http://schemas.microsoft.com/office/drawing/2014/main" id="{FF0B0984-061E-13DE-37F4-1E7FAB6513B8}"/>
              </a:ext>
            </a:extLst>
          </p:cNvPr>
          <p:cNvSpPr>
            <a:spLocks noGrp="1"/>
          </p:cNvSpPr>
          <p:nvPr>
            <p:ph type="sldNum" sz="quarter" idx="12"/>
          </p:nvPr>
        </p:nvSpPr>
        <p:spPr/>
        <p:txBody>
          <a:bodyPr/>
          <a:lstStyle/>
          <a:p>
            <a:fld id="{C3836E5B-D4B7-FA44-A0C9-2630295C2636}" type="slidenum">
              <a:rPr kumimoji="1" lang="zh-TW" altLang="en-US" smtClean="0"/>
              <a:t>8</a:t>
            </a:fld>
            <a:endParaRPr kumimoji="1" lang="zh-TW" altLang="en-US"/>
          </a:p>
        </p:txBody>
      </p:sp>
    </p:spTree>
    <p:extLst>
      <p:ext uri="{BB962C8B-B14F-4D97-AF65-F5344CB8AC3E}">
        <p14:creationId xmlns:p14="http://schemas.microsoft.com/office/powerpoint/2010/main" val="973875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636104" y="365125"/>
            <a:ext cx="10717696" cy="1325563"/>
          </a:xfrm>
        </p:spPr>
        <p:txBody>
          <a:bodyPr/>
          <a:lstStyle/>
          <a:p>
            <a:r>
              <a:rPr kumimoji="1" lang="zh-TW" altLang="en-US" dirty="0"/>
              <a:t>初步資料分析</a:t>
            </a:r>
            <a:r>
              <a:rPr kumimoji="1" lang="en-US" altLang="zh-TW" dirty="0"/>
              <a:t>–</a:t>
            </a:r>
            <a:r>
              <a:rPr kumimoji="1" lang="zh-TW" altLang="en-US" dirty="0"/>
              <a:t> 總結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80</a:t>
            </a:fld>
            <a:endParaRPr kumimoji="1" lang="zh-TW" altLang="en-US"/>
          </a:p>
        </p:txBody>
      </p:sp>
      <p:sp>
        <p:nvSpPr>
          <p:cNvPr id="6" name="內容版面配置區 2">
            <a:extLst>
              <a:ext uri="{FF2B5EF4-FFF2-40B4-BE49-F238E27FC236}">
                <a16:creationId xmlns:a16="http://schemas.microsoft.com/office/drawing/2014/main" id="{FF32EB39-7281-0746-A788-58577A7753D5}"/>
              </a:ext>
            </a:extLst>
          </p:cNvPr>
          <p:cNvSpPr>
            <a:spLocks noGrp="1"/>
          </p:cNvSpPr>
          <p:nvPr>
            <p:ph idx="1"/>
          </p:nvPr>
        </p:nvSpPr>
        <p:spPr>
          <a:xfrm>
            <a:off x="838200" y="1825625"/>
            <a:ext cx="10515600" cy="4351338"/>
          </a:xfrm>
        </p:spPr>
        <p:txBody>
          <a:bodyPr>
            <a:normAutofit/>
          </a:bodyPr>
          <a:lstStyle/>
          <a:p>
            <a:pPr marL="0" indent="0">
              <a:buNone/>
            </a:pPr>
            <a:r>
              <a:rPr kumimoji="1" lang="zh-TW" altLang="en-US" sz="2000" dirty="0"/>
              <a:t>在初步的資料探勘中我們發現</a:t>
            </a:r>
            <a:r>
              <a:rPr kumimoji="1" lang="en-US" altLang="zh-TW" sz="2000" dirty="0"/>
              <a:t>COG</a:t>
            </a:r>
            <a:r>
              <a:rPr kumimoji="1" lang="zh-TW" altLang="en-US" sz="2000" dirty="0"/>
              <a:t>資料有以下特性：</a:t>
            </a:r>
            <a:endParaRPr kumimoji="1" lang="en-US" altLang="zh-TW" sz="2000" dirty="0"/>
          </a:p>
          <a:p>
            <a:pPr marL="457200" indent="-457200">
              <a:buFont typeface="+mj-lt"/>
              <a:buAutoNum type="arabicPeriod"/>
            </a:pPr>
            <a:r>
              <a:rPr kumimoji="1" lang="zh-TW" altLang="en-US" sz="2000" dirty="0"/>
              <a:t>在資料記錄中有許多遺失值，之後需要進一步討論該如何處理這些遺失值。</a:t>
            </a:r>
            <a:endParaRPr kumimoji="1" lang="en-US" altLang="zh-TW" sz="2000" dirty="0"/>
          </a:p>
          <a:p>
            <a:pPr marL="457200" indent="-457200">
              <a:buFont typeface="+mj-lt"/>
              <a:buAutoNum type="arabicPeriod"/>
            </a:pPr>
            <a:r>
              <a:rPr kumimoji="1" lang="zh-TW" altLang="en-US" sz="2000" dirty="0"/>
              <a:t>在</a:t>
            </a:r>
            <a:r>
              <a:rPr kumimoji="1" lang="en-US" altLang="zh-TW" sz="2000" dirty="0"/>
              <a:t>COG</a:t>
            </a:r>
            <a:r>
              <a:rPr kumimoji="1" lang="zh-TW" altLang="en-US" sz="2000" dirty="0"/>
              <a:t>生產以及</a:t>
            </a:r>
            <a:r>
              <a:rPr kumimoji="1" lang="en-US" altLang="zh-TW" sz="2000" dirty="0"/>
              <a:t>Holder</a:t>
            </a:r>
            <a:r>
              <a:rPr kumimoji="1" lang="zh-TW" altLang="en-US" sz="2000" dirty="0"/>
              <a:t>溫度、壓力、液位，以及</a:t>
            </a:r>
            <a:r>
              <a:rPr kumimoji="1" lang="en-US" altLang="zh-TW" sz="2000" dirty="0"/>
              <a:t>Holder1</a:t>
            </a:r>
            <a:r>
              <a:rPr kumimoji="1" lang="zh-TW" altLang="en-US" sz="2000" dirty="0"/>
              <a:t>的液位均有明顯離群值，這些離群值是否為重要影響點會影響預測是未來要討論的目標。</a:t>
            </a:r>
            <a:endParaRPr kumimoji="1" lang="en-US" altLang="zh-TW" sz="2000" dirty="0"/>
          </a:p>
          <a:p>
            <a:pPr marL="457200" indent="-457200">
              <a:buFont typeface="+mj-lt"/>
              <a:buAutoNum type="arabicPeriod"/>
            </a:pPr>
            <a:r>
              <a:rPr kumimoji="1" lang="zh-TW" altLang="en-US" sz="2000" dirty="0"/>
              <a:t>如何把</a:t>
            </a:r>
            <a:r>
              <a:rPr kumimoji="1" lang="en-US" altLang="zh-TW" sz="2000" dirty="0"/>
              <a:t>Holder</a:t>
            </a:r>
            <a:r>
              <a:rPr kumimoji="1" lang="zh-TW" altLang="en-US" sz="2000" dirty="0"/>
              <a:t>的液位在固定範圍是許多同學查詢的論文均有提及，而根據資料描述，本次研究數據</a:t>
            </a:r>
            <a:r>
              <a:rPr kumimoji="1" lang="en-US" altLang="zh-TW" sz="2000" dirty="0"/>
              <a:t>Holder2</a:t>
            </a:r>
            <a:r>
              <a:rPr kumimoji="1" lang="zh-TW" altLang="en-US" sz="2000" dirty="0"/>
              <a:t>起伏劇烈，</a:t>
            </a:r>
            <a:r>
              <a:rPr kumimoji="1" lang="en-US" altLang="zh-TW" sz="2000" dirty="0"/>
              <a:t> Holder1</a:t>
            </a:r>
            <a:r>
              <a:rPr kumimoji="1" lang="zh-TW" altLang="en-US" sz="2000" dirty="0"/>
              <a:t>則在部分有劇烈升高的趨勢，該如建立模型預估</a:t>
            </a:r>
            <a:r>
              <a:rPr kumimoji="1" lang="en-US" altLang="zh-TW" sz="2000" dirty="0"/>
              <a:t>Holder</a:t>
            </a:r>
            <a:r>
              <a:rPr kumimoji="1" lang="zh-TW" altLang="en-US" sz="2000" dirty="0"/>
              <a:t>的液位，並找出穩定液位之方法將是本次研究的重點。</a:t>
            </a:r>
            <a:endParaRPr kumimoji="1" lang="en-US" altLang="zh-TW" sz="2000" dirty="0"/>
          </a:p>
          <a:p>
            <a:pPr marL="457200" indent="-457200">
              <a:buFont typeface="+mj-lt"/>
              <a:buAutoNum type="arabicPeriod"/>
            </a:pPr>
            <a:r>
              <a:rPr kumimoji="1" lang="zh-TW" altLang="en-US" sz="2000" dirty="0"/>
              <a:t>檢驗液位與其他變數間均無明顯線性相關，因此模型使用</a:t>
            </a:r>
            <a:r>
              <a:rPr kumimoji="1" lang="en-US" altLang="zh-TW" sz="2000" dirty="0"/>
              <a:t>simple linear model</a:t>
            </a:r>
            <a:r>
              <a:rPr kumimoji="1" lang="zh-TW" altLang="en-US" sz="2000" dirty="0"/>
              <a:t>預估將會十分不準確。</a:t>
            </a:r>
            <a:endParaRPr kumimoji="1" lang="en-US" altLang="zh-TW" sz="2000" dirty="0"/>
          </a:p>
          <a:p>
            <a:pPr marL="457200" indent="-457200">
              <a:buFont typeface="+mj-lt"/>
              <a:buAutoNum type="arabicPeriod"/>
            </a:pPr>
            <a:r>
              <a:rPr kumimoji="1" lang="zh-TW" altLang="en-US" sz="2000" dirty="0"/>
              <a:t>生產與消耗間有明顯正相關，此兩變數與</a:t>
            </a:r>
            <a:r>
              <a:rPr kumimoji="1" lang="en-US" altLang="zh-TW" sz="2000" dirty="0"/>
              <a:t>Holder</a:t>
            </a:r>
            <a:r>
              <a:rPr kumimoji="1" lang="zh-TW" altLang="en-US" sz="2000" dirty="0"/>
              <a:t>的液位十分相關。</a:t>
            </a:r>
          </a:p>
        </p:txBody>
      </p:sp>
    </p:spTree>
    <p:extLst>
      <p:ext uri="{BB962C8B-B14F-4D97-AF65-F5344CB8AC3E}">
        <p14:creationId xmlns:p14="http://schemas.microsoft.com/office/powerpoint/2010/main" val="1542994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BCA1B-3F9C-135B-186C-2120DC252F52}"/>
              </a:ext>
            </a:extLst>
          </p:cNvPr>
          <p:cNvSpPr>
            <a:spLocks noGrp="1"/>
          </p:cNvSpPr>
          <p:nvPr>
            <p:ph type="ctrTitle"/>
          </p:nvPr>
        </p:nvSpPr>
        <p:spPr/>
        <p:txBody>
          <a:bodyPr/>
          <a:lstStyle/>
          <a:p>
            <a:r>
              <a:rPr kumimoji="1" lang="en-US" altLang="zh-TW" dirty="0"/>
              <a:t>Model selection method</a:t>
            </a:r>
            <a:endParaRPr kumimoji="1" lang="zh-TW" altLang="en-US" dirty="0"/>
          </a:p>
        </p:txBody>
      </p:sp>
      <p:sp>
        <p:nvSpPr>
          <p:cNvPr id="3" name="副標題 2">
            <a:extLst>
              <a:ext uri="{FF2B5EF4-FFF2-40B4-BE49-F238E27FC236}">
                <a16:creationId xmlns:a16="http://schemas.microsoft.com/office/drawing/2014/main" id="{749CC4B0-B1A4-A0AC-4985-052961D318D8}"/>
              </a:ext>
            </a:extLst>
          </p:cNvPr>
          <p:cNvSpPr>
            <a:spLocks noGrp="1"/>
          </p:cNvSpPr>
          <p:nvPr>
            <p:ph type="subTitle" idx="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CD2796AC-5C76-3C1D-9F9D-AE000C4384D9}"/>
              </a:ext>
            </a:extLst>
          </p:cNvPr>
          <p:cNvSpPr>
            <a:spLocks noGrp="1"/>
          </p:cNvSpPr>
          <p:nvPr>
            <p:ph type="sldNum" sz="quarter" idx="12"/>
          </p:nvPr>
        </p:nvSpPr>
        <p:spPr/>
        <p:txBody>
          <a:bodyPr/>
          <a:lstStyle/>
          <a:p>
            <a:fld id="{C3836E5B-D4B7-FA44-A0C9-2630295C2636}" type="slidenum">
              <a:rPr kumimoji="1" lang="zh-TW" altLang="en-US" smtClean="0"/>
              <a:t>81</a:t>
            </a:fld>
            <a:endParaRPr kumimoji="1" lang="zh-TW" altLang="en-US"/>
          </a:p>
        </p:txBody>
      </p:sp>
    </p:spTree>
    <p:extLst>
      <p:ext uri="{BB962C8B-B14F-4D97-AF65-F5344CB8AC3E}">
        <p14:creationId xmlns:p14="http://schemas.microsoft.com/office/powerpoint/2010/main" val="404961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3A05C-4540-D535-E4FD-F73F0343A123}"/>
              </a:ext>
            </a:extLst>
          </p:cNvPr>
          <p:cNvSpPr>
            <a:spLocks noGrp="1"/>
          </p:cNvSpPr>
          <p:nvPr>
            <p:ph type="title"/>
          </p:nvPr>
        </p:nvSpPr>
        <p:spPr/>
        <p:txBody>
          <a:bodyPr/>
          <a:lstStyle/>
          <a:p>
            <a:r>
              <a:rPr kumimoji="1" lang="en-US" altLang="zh-TW" dirty="0"/>
              <a:t>Model selection method</a:t>
            </a:r>
            <a:endParaRPr kumimoji="1" lang="zh-TW" altLang="en-US" dirty="0"/>
          </a:p>
        </p:txBody>
      </p:sp>
      <p:sp>
        <p:nvSpPr>
          <p:cNvPr id="3" name="內容版面配置區 2">
            <a:extLst>
              <a:ext uri="{FF2B5EF4-FFF2-40B4-BE49-F238E27FC236}">
                <a16:creationId xmlns:a16="http://schemas.microsoft.com/office/drawing/2014/main" id="{8541213D-B6C3-E592-07E8-E650EA748F77}"/>
              </a:ext>
            </a:extLst>
          </p:cNvPr>
          <p:cNvSpPr>
            <a:spLocks noGrp="1"/>
          </p:cNvSpPr>
          <p:nvPr>
            <p:ph idx="1"/>
          </p:nvPr>
        </p:nvSpPr>
        <p:spPr>
          <a:xfrm>
            <a:off x="838200" y="1825624"/>
            <a:ext cx="10515600" cy="5032375"/>
          </a:xfrm>
        </p:spPr>
        <p:txBody>
          <a:bodyPr>
            <a:normAutofit/>
          </a:bodyPr>
          <a:lstStyle/>
          <a:p>
            <a:pPr marL="0" indent="0">
              <a:lnSpc>
                <a:spcPct val="150000"/>
              </a:lnSpc>
              <a:buNone/>
            </a:pPr>
            <a:r>
              <a:rPr kumimoji="1" lang="zh-TW" altLang="en-US" dirty="0"/>
              <a:t>本次資料有許多變數，其中下游工廠非常多家，因為變數很多，因此我們想使用</a:t>
            </a:r>
            <a:r>
              <a:rPr kumimoji="1" lang="en-US" altLang="zh-TW" dirty="0"/>
              <a:t>Forward Stepwise model select</a:t>
            </a:r>
            <a:r>
              <a:rPr kumimoji="1" lang="zh-TW" altLang="en-US" dirty="0"/>
              <a:t>進行分析。</a:t>
            </a:r>
            <a:endParaRPr kumimoji="1" lang="en-US" altLang="zh-TW" dirty="0"/>
          </a:p>
          <a:p>
            <a:pPr marL="0" indent="0">
              <a:lnSpc>
                <a:spcPct val="150000"/>
              </a:lnSpc>
              <a:buNone/>
            </a:pPr>
            <a:r>
              <a:rPr kumimoji="1" lang="zh-TW" altLang="en-US" dirty="0"/>
              <a:t>目的：</a:t>
            </a:r>
            <a:endParaRPr kumimoji="1" lang="en-US" altLang="zh-TW" dirty="0"/>
          </a:p>
          <a:p>
            <a:pPr marL="514350" indent="-514350">
              <a:lnSpc>
                <a:spcPct val="150000"/>
              </a:lnSpc>
              <a:buFont typeface="+mj-lt"/>
              <a:buAutoNum type="arabicPeriod"/>
            </a:pPr>
            <a:r>
              <a:rPr kumimoji="1" lang="zh-TW" altLang="en-US" dirty="0"/>
              <a:t>哪些工廠的氣體使用量對於液位變化有顯著影響。</a:t>
            </a:r>
            <a:endParaRPr kumimoji="1" lang="en-US" altLang="zh-TW" dirty="0"/>
          </a:p>
          <a:p>
            <a:pPr marL="514350" indent="-514350">
              <a:lnSpc>
                <a:spcPct val="150000"/>
              </a:lnSpc>
              <a:buFont typeface="+mj-lt"/>
              <a:buAutoNum type="arabicPeriod"/>
            </a:pPr>
            <a:r>
              <a:rPr kumimoji="1" lang="zh-TW" altLang="en-US" dirty="0"/>
              <a:t>哪些工廠的氣體變化量對於液位有顯著影響。</a:t>
            </a:r>
            <a:endParaRPr kumimoji="1" lang="en-US" altLang="zh-TW" dirty="0"/>
          </a:p>
          <a:p>
            <a:pPr marL="514350" indent="-514350">
              <a:lnSpc>
                <a:spcPct val="150000"/>
              </a:lnSpc>
              <a:buFont typeface="+mj-lt"/>
              <a:buAutoNum type="arabicPeriod"/>
            </a:pPr>
            <a:r>
              <a:rPr kumimoji="1" lang="zh-TW" altLang="en-US" dirty="0"/>
              <a:t>哪些工廠的氣體使用量對</a:t>
            </a:r>
            <a:r>
              <a:rPr kumimoji="1" lang="en-US" altLang="zh-TW" dirty="0"/>
              <a:t>COG</a:t>
            </a:r>
            <a:r>
              <a:rPr kumimoji="1" lang="zh-TW" altLang="en-US" dirty="0"/>
              <a:t>氣體生產有影響。</a:t>
            </a:r>
            <a:br>
              <a:rPr kumimoji="1" lang="en-US" altLang="zh-TW" dirty="0"/>
            </a:br>
            <a:endParaRPr kumimoji="1" lang="en-US" altLang="zh-TW" dirty="0"/>
          </a:p>
        </p:txBody>
      </p:sp>
      <p:sp>
        <p:nvSpPr>
          <p:cNvPr id="4" name="投影片編號版面配置區 3">
            <a:extLst>
              <a:ext uri="{FF2B5EF4-FFF2-40B4-BE49-F238E27FC236}">
                <a16:creationId xmlns:a16="http://schemas.microsoft.com/office/drawing/2014/main" id="{BFA2FFE3-AF50-4564-0001-8FE525A3884C}"/>
              </a:ext>
            </a:extLst>
          </p:cNvPr>
          <p:cNvSpPr>
            <a:spLocks noGrp="1"/>
          </p:cNvSpPr>
          <p:nvPr>
            <p:ph type="sldNum" sz="quarter" idx="12"/>
          </p:nvPr>
        </p:nvSpPr>
        <p:spPr/>
        <p:txBody>
          <a:bodyPr/>
          <a:lstStyle/>
          <a:p>
            <a:fld id="{C3836E5B-D4B7-FA44-A0C9-2630295C2636}" type="slidenum">
              <a:rPr kumimoji="1" lang="zh-TW" altLang="en-US" smtClean="0"/>
              <a:t>82</a:t>
            </a:fld>
            <a:endParaRPr kumimoji="1" lang="zh-TW" altLang="en-US"/>
          </a:p>
        </p:txBody>
      </p:sp>
    </p:spTree>
    <p:extLst>
      <p:ext uri="{BB962C8B-B14F-4D97-AF65-F5344CB8AC3E}">
        <p14:creationId xmlns:p14="http://schemas.microsoft.com/office/powerpoint/2010/main" val="1099260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模型建立：</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～下游工廠使用量</a:t>
            </a:r>
            <a:endParaRPr kumimoji="1" lang="en-US" altLang="zh-TW" dirty="0"/>
          </a:p>
          <a:p>
            <a:pPr>
              <a:lnSpc>
                <a:spcPct val="150000"/>
              </a:lnSpc>
            </a:pPr>
            <a:r>
              <a:rPr kumimoji="1" lang="zh-TW" altLang="en-US" dirty="0"/>
              <a:t>Ｍ</a:t>
            </a:r>
            <a:r>
              <a:rPr kumimoji="1" lang="en-US" altLang="zh-TW" dirty="0"/>
              <a:t>2: Holder 2</a:t>
            </a:r>
            <a:r>
              <a:rPr kumimoji="1" lang="zh-TW" altLang="en-US" dirty="0"/>
              <a:t>液位變化量 ～下游工廠使用量</a:t>
            </a:r>
            <a:endParaRPr kumimoji="1" lang="en-US" altLang="zh-TW" dirty="0"/>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～下游工廠使用的變化量 </a:t>
            </a:r>
            <a:endParaRPr kumimoji="1" lang="en-US" altLang="zh-TW" dirty="0"/>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～下游工廠使用的變化量</a:t>
            </a:r>
            <a:endParaRPr kumimoji="1" lang="en-US" altLang="zh-TW" dirty="0"/>
          </a:p>
          <a:p>
            <a:pPr>
              <a:lnSpc>
                <a:spcPct val="150000"/>
              </a:lnSpc>
            </a:pPr>
            <a:r>
              <a:rPr kumimoji="1" lang="en-US" altLang="zh-TW" dirty="0"/>
              <a:t>G1</a:t>
            </a:r>
            <a:r>
              <a:rPr kumimoji="1" lang="zh-TW" altLang="en-US" dirty="0"/>
              <a:t>：</a:t>
            </a:r>
            <a:r>
              <a:rPr kumimoji="1" lang="en" altLang="zh-TW" dirty="0"/>
              <a:t>W51_FT.101D.OV</a:t>
            </a:r>
            <a:r>
              <a:rPr kumimoji="1" lang="zh-TW" altLang="en-US" dirty="0"/>
              <a:t> ～下游工廠使用量</a:t>
            </a:r>
            <a:endParaRPr kumimoji="1" lang="en-US" altLang="zh-TW" dirty="0"/>
          </a:p>
          <a:p>
            <a:pPr>
              <a:lnSpc>
                <a:spcPct val="150000"/>
              </a:lnSpc>
            </a:pPr>
            <a:r>
              <a:rPr kumimoji="1" lang="en-US" altLang="zh-TW" dirty="0"/>
              <a:t>G2</a:t>
            </a:r>
            <a:r>
              <a:rPr kumimoji="1" lang="zh-TW" altLang="en-US" dirty="0"/>
              <a:t>：</a:t>
            </a:r>
            <a:r>
              <a:rPr kumimoji="1" lang="en" altLang="zh-TW" dirty="0"/>
              <a:t>W51_FX.153.OV</a:t>
            </a:r>
            <a:r>
              <a:rPr kumimoji="1" lang="zh-TW" altLang="en-US" dirty="0"/>
              <a:t>～下游工廠使用量</a:t>
            </a:r>
            <a:endParaRPr kumimoji="1" lang="en-US" altLang="zh-TW" dirty="0"/>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83</a:t>
            </a:fld>
            <a:endParaRPr kumimoji="1" lang="zh-TW" altLang="en-US"/>
          </a:p>
        </p:txBody>
      </p:sp>
    </p:spTree>
    <p:extLst>
      <p:ext uri="{BB962C8B-B14F-4D97-AF65-F5344CB8AC3E}">
        <p14:creationId xmlns:p14="http://schemas.microsoft.com/office/powerpoint/2010/main" val="1452115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運算結果：</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zh-TW" altLang="en-US" dirty="0"/>
              <a:t>Ｍ</a:t>
            </a:r>
            <a:r>
              <a:rPr kumimoji="1" lang="en-US" altLang="zh-TW" dirty="0"/>
              <a:t>2: 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G1</a:t>
            </a:r>
            <a:r>
              <a:rPr kumimoji="1" lang="zh-TW" altLang="en-US" dirty="0"/>
              <a:t>：</a:t>
            </a:r>
            <a:r>
              <a:rPr kumimoji="1" lang="en" altLang="zh-TW" dirty="0"/>
              <a:t>W51_FT.101D.OV</a:t>
            </a:r>
            <a:r>
              <a:rPr kumimoji="1" lang="zh-TW" altLang="en-US" dirty="0"/>
              <a:t> ～</a:t>
            </a:r>
            <a:r>
              <a:rPr kumimoji="1" lang="en-US" altLang="zh-TW" dirty="0"/>
              <a:t>1   AIC</a:t>
            </a:r>
            <a:r>
              <a:rPr kumimoji="1" lang="zh-TW" altLang="en-US" dirty="0"/>
              <a:t>：</a:t>
            </a:r>
            <a:r>
              <a:rPr kumimoji="1" lang="en-US" altLang="zh-TW" dirty="0"/>
              <a:t>4704933</a:t>
            </a:r>
          </a:p>
          <a:p>
            <a:pPr>
              <a:lnSpc>
                <a:spcPct val="150000"/>
              </a:lnSpc>
            </a:pPr>
            <a:r>
              <a:rPr kumimoji="1" lang="en-US" altLang="zh-TW" dirty="0"/>
              <a:t>G2</a:t>
            </a:r>
            <a:r>
              <a:rPr kumimoji="1" lang="zh-TW" altLang="en-US" dirty="0"/>
              <a:t>：</a:t>
            </a:r>
            <a:r>
              <a:rPr kumimoji="1" lang="en" altLang="zh-TW" dirty="0"/>
              <a:t>W51_FX.153.OV</a:t>
            </a:r>
            <a:r>
              <a:rPr kumimoji="1" lang="zh-TW" altLang="en-US" dirty="0"/>
              <a:t>～</a:t>
            </a:r>
            <a:r>
              <a:rPr kumimoji="1" lang="en-US" altLang="zh-TW" dirty="0"/>
              <a:t>1      AIC</a:t>
            </a:r>
            <a:r>
              <a:rPr kumimoji="1" lang="zh-TW" altLang="en-US" dirty="0"/>
              <a:t>：</a:t>
            </a:r>
            <a:r>
              <a:rPr kumimoji="1" lang="en-US" altLang="zh-TW" dirty="0"/>
              <a:t> 5176566</a:t>
            </a:r>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84</a:t>
            </a:fld>
            <a:endParaRPr kumimoji="1" lang="zh-TW" altLang="en-US"/>
          </a:p>
        </p:txBody>
      </p:sp>
    </p:spTree>
    <p:extLst>
      <p:ext uri="{BB962C8B-B14F-4D97-AF65-F5344CB8AC3E}">
        <p14:creationId xmlns:p14="http://schemas.microsoft.com/office/powerpoint/2010/main" val="3203192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總結</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a:xfrm>
            <a:off x="838200" y="1825625"/>
            <a:ext cx="10515600" cy="4667250"/>
          </a:xfrm>
        </p:spPr>
        <p:txBody>
          <a:bodyPr>
            <a:normAutofit/>
          </a:bodyPr>
          <a:lstStyle/>
          <a:p>
            <a:pPr marL="0" indent="0">
              <a:lnSpc>
                <a:spcPct val="150000"/>
              </a:lnSpc>
              <a:buNone/>
            </a:pPr>
            <a:r>
              <a:rPr kumimoji="1" lang="zh-TW" altLang="en-US" dirty="0"/>
              <a:t>由於在進行</a:t>
            </a:r>
            <a:r>
              <a:rPr kumimoji="1" lang="en-US" altLang="zh-TW" dirty="0"/>
              <a:t>Forward selection</a:t>
            </a:r>
            <a:r>
              <a:rPr kumimoji="1" lang="zh-TW" altLang="en-US" dirty="0"/>
              <a:t>時，所有模型都停留在常數項，因此可推估，並沒有任何一個工廠的氣體使用量可以很大程度決定液位的變化或</a:t>
            </a:r>
            <a:r>
              <a:rPr kumimoji="1" lang="en-US" altLang="zh-TW" dirty="0"/>
              <a:t>COG</a:t>
            </a:r>
            <a:r>
              <a:rPr kumimoji="1" lang="zh-TW" altLang="en-US" dirty="0"/>
              <a:t>的產量，因此應考慮到交互作用或者對</a:t>
            </a:r>
            <a:r>
              <a:rPr kumimoji="1" lang="en-US" altLang="zh-TW" dirty="0"/>
              <a:t>Predictor</a:t>
            </a:r>
            <a:r>
              <a:rPr kumimoji="1" lang="zh-TW" altLang="en-US" dirty="0"/>
              <a:t>進行</a:t>
            </a:r>
            <a:r>
              <a:rPr kumimoji="1" lang="en-US" altLang="zh-TW" dirty="0"/>
              <a:t>Transformation</a:t>
            </a:r>
            <a:r>
              <a:rPr kumimoji="1" lang="zh-TW" altLang="en-US" dirty="0"/>
              <a:t>才能有對液位的變化或</a:t>
            </a:r>
            <a:r>
              <a:rPr kumimoji="1" lang="en-US" altLang="zh-TW" dirty="0"/>
              <a:t>COG</a:t>
            </a:r>
            <a:r>
              <a:rPr kumimoji="1" lang="zh-TW" altLang="en-US" dirty="0"/>
              <a:t>的產量進行預估。</a:t>
            </a:r>
            <a:endParaRPr kumimoji="1" lang="en-US" altLang="zh-TW" dirty="0"/>
          </a:p>
          <a:p>
            <a:pPr marL="0" indent="0">
              <a:buNone/>
            </a:pPr>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85</a:t>
            </a:fld>
            <a:endParaRPr kumimoji="1" lang="zh-TW" altLang="en-US"/>
          </a:p>
        </p:txBody>
      </p:sp>
    </p:spTree>
    <p:extLst>
      <p:ext uri="{BB962C8B-B14F-4D97-AF65-F5344CB8AC3E}">
        <p14:creationId xmlns:p14="http://schemas.microsoft.com/office/powerpoint/2010/main" val="2953966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r>
              <a:rPr kumimoji="1" lang="en-US" altLang="zh-TW" dirty="0"/>
              <a:t>Logistic regression</a:t>
            </a:r>
            <a:endParaRPr kumimoji="1" lang="zh-TW" altLang="en-US" dirty="0"/>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8CACA8C-809C-25B8-7408-1EA52A9201CB}"/>
              </a:ext>
            </a:extLst>
          </p:cNvPr>
          <p:cNvSpPr>
            <a:spLocks noGrp="1"/>
          </p:cNvSpPr>
          <p:nvPr>
            <p:ph type="sldNum" sz="quarter" idx="12"/>
          </p:nvPr>
        </p:nvSpPr>
        <p:spPr/>
        <p:txBody>
          <a:bodyPr/>
          <a:lstStyle/>
          <a:p>
            <a:fld id="{C3836E5B-D4B7-FA44-A0C9-2630295C2636}" type="slidenum">
              <a:rPr kumimoji="1" lang="zh-TW" altLang="en-US" smtClean="0"/>
              <a:t>86</a:t>
            </a:fld>
            <a:endParaRPr kumimoji="1" lang="zh-TW" altLang="en-US"/>
          </a:p>
        </p:txBody>
      </p:sp>
    </p:spTree>
    <p:extLst>
      <p:ext uri="{BB962C8B-B14F-4D97-AF65-F5344CB8AC3E}">
        <p14:creationId xmlns:p14="http://schemas.microsoft.com/office/powerpoint/2010/main" val="12149070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p:txBody>
          <a:bodyPr>
            <a:normAutofit/>
          </a:bodyPr>
          <a:lstStyle/>
          <a:p>
            <a:pPr marL="0" indent="0">
              <a:lnSpc>
                <a:spcPct val="150000"/>
              </a:lnSpc>
              <a:buNone/>
            </a:pPr>
            <a:r>
              <a:rPr kumimoji="1" lang="zh-TW" altLang="en-US" b="1" dirty="0"/>
              <a:t>模型概念：</a:t>
            </a:r>
            <a:r>
              <a:rPr kumimoji="1" lang="zh-TW" altLang="en-US" dirty="0"/>
              <a:t>把</a:t>
            </a:r>
            <a:r>
              <a:rPr kumimoji="1" lang="en-US" altLang="zh-TW" dirty="0"/>
              <a:t>Holder</a:t>
            </a:r>
            <a:r>
              <a:rPr kumimoji="1" lang="zh-TW" altLang="en-US" dirty="0"/>
              <a:t>液位的上升下降是為類別變數，把</a:t>
            </a:r>
            <a:r>
              <a:rPr kumimoji="1" lang="en-US" altLang="zh-TW" dirty="0"/>
              <a:t>Holder</a:t>
            </a:r>
            <a:r>
              <a:rPr kumimoji="1" lang="zh-TW" altLang="en-US" dirty="0"/>
              <a:t>溫度、壓力、液位，工廠產量及下遊工廠的使用量當作類別變數，進行</a:t>
            </a:r>
            <a:r>
              <a:rPr kumimoji="1" lang="en-US" altLang="zh-TW" dirty="0"/>
              <a:t>logistic regression</a:t>
            </a:r>
            <a:r>
              <a:rPr kumimoji="1" lang="zh-TW" altLang="en-US" dirty="0"/>
              <a:t>。</a:t>
            </a:r>
            <a:endParaRPr kumimoji="1" lang="en-US" altLang="zh-TW" dirty="0"/>
          </a:p>
          <a:p>
            <a:pPr marL="0" indent="0">
              <a:lnSpc>
                <a:spcPct val="150000"/>
              </a:lnSpc>
              <a:buNone/>
            </a:pPr>
            <a:r>
              <a:rPr kumimoji="1" lang="zh-TW" altLang="en-US" b="1" dirty="0"/>
              <a:t>期望效果：</a:t>
            </a:r>
            <a:r>
              <a:rPr kumimoji="1" lang="zh-TW" altLang="en-US" dirty="0"/>
              <a:t>希望可以尋找是否有某些變數對於液位上升下降有顯著影響，或者證明這些變數與</a:t>
            </a:r>
            <a:r>
              <a:rPr kumimoji="1" lang="en-US" altLang="zh-TW" dirty="0"/>
              <a:t>Holder</a:t>
            </a:r>
            <a:r>
              <a:rPr kumimoji="1" lang="zh-TW" altLang="en-US" dirty="0"/>
              <a:t>液位的上升下降並沒有顯著線性關係。</a:t>
            </a:r>
            <a:endParaRPr kumimoji="1" lang="en-US" altLang="zh-TW" dirty="0"/>
          </a:p>
        </p:txBody>
      </p:sp>
      <p:sp>
        <p:nvSpPr>
          <p:cNvPr id="5" name="標題 4">
            <a:extLst>
              <a:ext uri="{FF2B5EF4-FFF2-40B4-BE49-F238E27FC236}">
                <a16:creationId xmlns:a16="http://schemas.microsoft.com/office/drawing/2014/main" id="{ED5676C9-5E69-A78A-AD73-0F3F8F68D67F}"/>
              </a:ext>
            </a:extLst>
          </p:cNvPr>
          <p:cNvSpPr>
            <a:spLocks noGrp="1"/>
          </p:cNvSpPr>
          <p:nvPr>
            <p:ph type="title"/>
          </p:nvPr>
        </p:nvSpPr>
        <p:spPr/>
        <p:txBody>
          <a:bodyPr/>
          <a:lstStyle/>
          <a:p>
            <a:r>
              <a:rPr kumimoji="1" lang="en-US" altLang="zh-TW" dirty="0"/>
              <a:t>Logistic regression</a:t>
            </a:r>
            <a:endParaRPr lang="zh-TW" altLang="en-US" dirty="0"/>
          </a:p>
        </p:txBody>
      </p:sp>
      <p:sp>
        <p:nvSpPr>
          <p:cNvPr id="2" name="投影片編號版面配置區 1">
            <a:extLst>
              <a:ext uri="{FF2B5EF4-FFF2-40B4-BE49-F238E27FC236}">
                <a16:creationId xmlns:a16="http://schemas.microsoft.com/office/drawing/2014/main" id="{EAA548D3-DB71-9629-0475-F54259299856}"/>
              </a:ext>
            </a:extLst>
          </p:cNvPr>
          <p:cNvSpPr>
            <a:spLocks noGrp="1"/>
          </p:cNvSpPr>
          <p:nvPr>
            <p:ph type="sldNum" sz="quarter" idx="12"/>
          </p:nvPr>
        </p:nvSpPr>
        <p:spPr/>
        <p:txBody>
          <a:bodyPr/>
          <a:lstStyle/>
          <a:p>
            <a:fld id="{C3836E5B-D4B7-FA44-A0C9-2630295C2636}" type="slidenum">
              <a:rPr kumimoji="1" lang="zh-TW" altLang="en-US" smtClean="0"/>
              <a:t>87</a:t>
            </a:fld>
            <a:endParaRPr kumimoji="1" lang="zh-TW" altLang="en-US"/>
          </a:p>
        </p:txBody>
      </p:sp>
    </p:spTree>
    <p:extLst>
      <p:ext uri="{BB962C8B-B14F-4D97-AF65-F5344CB8AC3E}">
        <p14:creationId xmlns:p14="http://schemas.microsoft.com/office/powerpoint/2010/main" val="4224824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a:xfrm>
            <a:off x="522861" y="1825624"/>
            <a:ext cx="11146277" cy="4667251"/>
          </a:xfrm>
        </p:spPr>
        <p:txBody>
          <a:bodyPr>
            <a:normAutofit fontScale="92500"/>
          </a:bodyPr>
          <a:lstStyle/>
          <a:p>
            <a:pPr marL="0" indent="0">
              <a:lnSpc>
                <a:spcPct val="150000"/>
              </a:lnSpc>
              <a:buNone/>
            </a:pPr>
            <a:r>
              <a:rPr kumimoji="1" lang="en-US" altLang="zh-TW" sz="2400" dirty="0"/>
              <a:t>Model1:</a:t>
            </a:r>
            <a:r>
              <a:rPr kumimoji="1" lang="zh-TW" altLang="en-US" sz="2400" dirty="0"/>
              <a:t>使用溫度、壓力、產量、下游工廠的總消耗去分析</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，希望探討是否有某個變數與液位變化線性相關性大。</a:t>
            </a:r>
            <a:br>
              <a:rPr kumimoji="1" lang="en-US" altLang="zh-TW" sz="2400" dirty="0"/>
            </a:br>
            <a:r>
              <a:rPr kumimoji="1" lang="en-US" altLang="zh-TW" sz="2400" dirty="0"/>
              <a:t>Model2:</a:t>
            </a:r>
            <a:r>
              <a:rPr kumimoji="1" lang="zh-TW" altLang="en-US" sz="2400" dirty="0"/>
              <a:t>使用下游產量變化最大的十個工廠消耗，與</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，希望探討是否有某個工廠的產量與液位變化線性相關性大。</a:t>
            </a:r>
            <a:endParaRPr kumimoji="1" lang="en-US" altLang="zh-TW" sz="2400" dirty="0"/>
          </a:p>
          <a:p>
            <a:pPr marL="0" indent="0">
              <a:lnSpc>
                <a:spcPct val="150000"/>
              </a:lnSpc>
              <a:buNone/>
            </a:pPr>
            <a:r>
              <a:rPr kumimoji="1" lang="en-US" altLang="zh-TW" sz="2400" dirty="0"/>
              <a:t>Model3:</a:t>
            </a:r>
            <a:r>
              <a:rPr kumimoji="1" lang="zh-TW" altLang="en-US" sz="2400" dirty="0"/>
              <a:t>使用溫度、壓力、產量、下游工廠的總消耗的變化量去分析</a:t>
            </a:r>
            <a:r>
              <a:rPr kumimoji="1" lang="en-US" altLang="zh-TW" sz="2400" dirty="0"/>
              <a:t>Holder152.1</a:t>
            </a:r>
            <a:r>
              <a:rPr kumimoji="1" lang="zh-TW" altLang="en-US" sz="2400" dirty="0"/>
              <a:t>液位的上升或下降進行</a:t>
            </a:r>
            <a:r>
              <a:rPr kumimoji="1" lang="en-US" altLang="zh-TW" sz="2400" dirty="0"/>
              <a:t>logistic regression </a:t>
            </a:r>
            <a:r>
              <a:rPr kumimoji="1" lang="zh-TW" altLang="en-US" sz="2400" dirty="0"/>
              <a:t>，希望探討是否有某個變數與液位變化線性相關性大。</a:t>
            </a:r>
            <a:endParaRPr kumimoji="1" lang="en-US" altLang="zh-TW" sz="2400" dirty="0"/>
          </a:p>
          <a:p>
            <a:pPr marL="0" indent="0">
              <a:lnSpc>
                <a:spcPct val="150000"/>
              </a:lnSpc>
              <a:buNone/>
            </a:pPr>
            <a:r>
              <a:rPr kumimoji="1" lang="en-US" altLang="zh-TW" sz="2400" dirty="0"/>
              <a:t>Model4:</a:t>
            </a:r>
            <a:r>
              <a:rPr kumimoji="1" lang="zh-TW" altLang="en-US" sz="2400" dirty="0"/>
              <a:t>使用下游產量變化最大的十個工廠消耗變化量，與</a:t>
            </a:r>
            <a:r>
              <a:rPr kumimoji="1" lang="en-US" altLang="zh-TW" sz="2400" dirty="0"/>
              <a:t>Holder152.1</a:t>
            </a:r>
            <a:r>
              <a:rPr kumimoji="1" lang="zh-TW" altLang="en-US" sz="2400" dirty="0"/>
              <a:t>液位的上升或下降進行</a:t>
            </a:r>
            <a:r>
              <a:rPr kumimoji="1" lang="en-US" altLang="zh-TW" sz="2400" dirty="0"/>
              <a:t>logistic regression</a:t>
            </a:r>
            <a:r>
              <a:rPr kumimoji="1" lang="zh-TW" altLang="en-US" sz="2400" dirty="0"/>
              <a:t>，希望探討是否有某個工廠的產量與液位變化線性相關性大。</a:t>
            </a:r>
          </a:p>
        </p:txBody>
      </p:sp>
      <p:sp>
        <p:nvSpPr>
          <p:cNvPr id="7" name="標題 4">
            <a:extLst>
              <a:ext uri="{FF2B5EF4-FFF2-40B4-BE49-F238E27FC236}">
                <a16:creationId xmlns:a16="http://schemas.microsoft.com/office/drawing/2014/main" id="{0D7F9D55-0D56-EDF5-DE98-7BE61721C33C}"/>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模型選擇</a:t>
            </a:r>
            <a:endParaRPr lang="zh-TW" altLang="en-US" dirty="0"/>
          </a:p>
        </p:txBody>
      </p:sp>
      <p:sp>
        <p:nvSpPr>
          <p:cNvPr id="2" name="投影片編號版面配置區 1">
            <a:extLst>
              <a:ext uri="{FF2B5EF4-FFF2-40B4-BE49-F238E27FC236}">
                <a16:creationId xmlns:a16="http://schemas.microsoft.com/office/drawing/2014/main" id="{46FDEAF6-83E3-62AC-603D-79F576CBB5E2}"/>
              </a:ext>
            </a:extLst>
          </p:cNvPr>
          <p:cNvSpPr>
            <a:spLocks noGrp="1"/>
          </p:cNvSpPr>
          <p:nvPr>
            <p:ph type="sldNum" sz="quarter" idx="12"/>
          </p:nvPr>
        </p:nvSpPr>
        <p:spPr/>
        <p:txBody>
          <a:bodyPr/>
          <a:lstStyle/>
          <a:p>
            <a:fld id="{C3836E5B-D4B7-FA44-A0C9-2630295C2636}" type="slidenum">
              <a:rPr kumimoji="1" lang="zh-TW" altLang="en-US" smtClean="0"/>
              <a:t>88</a:t>
            </a:fld>
            <a:endParaRPr kumimoji="1" lang="zh-TW" altLang="en-US"/>
          </a:p>
        </p:txBody>
      </p:sp>
    </p:spTree>
    <p:extLst>
      <p:ext uri="{BB962C8B-B14F-4D97-AF65-F5344CB8AC3E}">
        <p14:creationId xmlns:p14="http://schemas.microsoft.com/office/powerpoint/2010/main" val="2172198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54A2EE6-25A0-2F10-6A23-494CFFEFD24A}"/>
              </a:ext>
            </a:extLst>
          </p:cNvPr>
          <p:cNvGraphicFramePr>
            <a:graphicFrameLocks noGrp="1"/>
          </p:cNvGraphicFramePr>
          <p:nvPr>
            <p:ph idx="1"/>
            <p:extLst>
              <p:ext uri="{D42A27DB-BD31-4B8C-83A1-F6EECF244321}">
                <p14:modId xmlns:p14="http://schemas.microsoft.com/office/powerpoint/2010/main" val="2328772100"/>
              </p:ext>
            </p:extLst>
          </p:nvPr>
        </p:nvGraphicFramePr>
        <p:xfrm>
          <a:off x="1835308" y="4206875"/>
          <a:ext cx="8521383" cy="2286000"/>
        </p:xfrm>
        <a:graphic>
          <a:graphicData uri="http://schemas.openxmlformats.org/drawingml/2006/table">
            <a:tbl>
              <a:tblPr firstRow="1" bandRow="1">
                <a:tableStyleId>{073A0DAA-6AF3-43AB-8588-CEC1D06C72B9}</a:tableStyleId>
              </a:tblPr>
              <a:tblGrid>
                <a:gridCol w="1268730">
                  <a:extLst>
                    <a:ext uri="{9D8B030D-6E8A-4147-A177-3AD203B41FA5}">
                      <a16:colId xmlns:a16="http://schemas.microsoft.com/office/drawing/2014/main" val="1494455770"/>
                    </a:ext>
                  </a:extLst>
                </a:gridCol>
                <a:gridCol w="2230755">
                  <a:extLst>
                    <a:ext uri="{9D8B030D-6E8A-4147-A177-3AD203B41FA5}">
                      <a16:colId xmlns:a16="http://schemas.microsoft.com/office/drawing/2014/main" val="4144362668"/>
                    </a:ext>
                  </a:extLst>
                </a:gridCol>
                <a:gridCol w="2926080">
                  <a:extLst>
                    <a:ext uri="{9D8B030D-6E8A-4147-A177-3AD203B41FA5}">
                      <a16:colId xmlns:a16="http://schemas.microsoft.com/office/drawing/2014/main" val="167949691"/>
                    </a:ext>
                  </a:extLst>
                </a:gridCol>
                <a:gridCol w="2095818">
                  <a:extLst>
                    <a:ext uri="{9D8B030D-6E8A-4147-A177-3AD203B41FA5}">
                      <a16:colId xmlns:a16="http://schemas.microsoft.com/office/drawing/2014/main" val="4929404"/>
                    </a:ext>
                  </a:extLst>
                </a:gridCol>
              </a:tblGrid>
              <a:tr h="370840">
                <a:tc>
                  <a:txBody>
                    <a:bodyPr/>
                    <a:lstStyle/>
                    <a:p>
                      <a:pPr algn="ctr"/>
                      <a:r>
                        <a:rPr lang="zh-TW" altLang="en-US" sz="2400" dirty="0"/>
                        <a:t>Ｍ</a:t>
                      </a:r>
                      <a:r>
                        <a:rPr lang="en-US" altLang="zh-TW" sz="2400" dirty="0" err="1"/>
                        <a:t>odel</a:t>
                      </a:r>
                      <a:endParaRPr lang="zh-TW" altLang="en-US" sz="2400" dirty="0"/>
                    </a:p>
                  </a:txBody>
                  <a:tcPr/>
                </a:tc>
                <a:tc>
                  <a:txBody>
                    <a:bodyPr/>
                    <a:lstStyle/>
                    <a:p>
                      <a:pPr algn="ctr"/>
                      <a:r>
                        <a:rPr lang="en-US" altLang="zh-TW" sz="2400" dirty="0"/>
                        <a:t>Null deviance</a:t>
                      </a:r>
                      <a:endParaRPr lang="zh-TW" altLang="en-US" sz="2400" dirty="0"/>
                    </a:p>
                  </a:txBody>
                  <a:tcPr/>
                </a:tc>
                <a:tc>
                  <a:txBody>
                    <a:bodyPr/>
                    <a:lstStyle/>
                    <a:p>
                      <a:pPr algn="ctr"/>
                      <a:r>
                        <a:rPr lang="en-US" altLang="zh-TW" sz="2400" dirty="0"/>
                        <a:t>Residual deviance</a:t>
                      </a:r>
                      <a:endParaRPr lang="zh-TW" altLang="en-US" sz="2400" dirty="0"/>
                    </a:p>
                  </a:txBody>
                  <a:tcPr/>
                </a:tc>
                <a:tc>
                  <a:txBody>
                    <a:bodyPr/>
                    <a:lstStyle/>
                    <a:p>
                      <a:pPr algn="ctr"/>
                      <a:r>
                        <a:rPr lang="zh-TW" altLang="en-US" sz="2400" dirty="0"/>
                        <a:t>解釋變異比率</a:t>
                      </a:r>
                    </a:p>
                  </a:txBody>
                  <a:tcPr/>
                </a:tc>
                <a:extLst>
                  <a:ext uri="{0D108BD9-81ED-4DB2-BD59-A6C34878D82A}">
                    <a16:rowId xmlns:a16="http://schemas.microsoft.com/office/drawing/2014/main" val="1002924524"/>
                  </a:ext>
                </a:extLst>
              </a:tr>
              <a:tr h="370840">
                <a:tc>
                  <a:txBody>
                    <a:bodyPr/>
                    <a:lstStyle/>
                    <a:p>
                      <a:pPr algn="ctr"/>
                      <a:r>
                        <a:rPr lang="en-US" altLang="zh-TW" sz="2400" dirty="0"/>
                        <a:t>Model1</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331541</a:t>
                      </a:r>
                      <a:endParaRPr lang="zh-TW" altLang="en-US" sz="2400" dirty="0"/>
                    </a:p>
                  </a:txBody>
                  <a:tcPr/>
                </a:tc>
                <a:tc>
                  <a:txBody>
                    <a:bodyPr/>
                    <a:lstStyle/>
                    <a:p>
                      <a:pPr algn="ctr"/>
                      <a:r>
                        <a:rPr lang="en-US" altLang="zh-TW" sz="2400" dirty="0"/>
                        <a:t>0.057</a:t>
                      </a:r>
                      <a:endParaRPr lang="zh-TW" altLang="en-US" sz="2400" dirty="0"/>
                    </a:p>
                  </a:txBody>
                  <a:tcPr/>
                </a:tc>
                <a:extLst>
                  <a:ext uri="{0D108BD9-81ED-4DB2-BD59-A6C34878D82A}">
                    <a16:rowId xmlns:a16="http://schemas.microsoft.com/office/drawing/2014/main" val="3555348082"/>
                  </a:ext>
                </a:extLst>
              </a:tr>
              <a:tr h="370840">
                <a:tc>
                  <a:txBody>
                    <a:bodyPr/>
                    <a:lstStyle/>
                    <a:p>
                      <a:pPr algn="ctr"/>
                      <a:r>
                        <a:rPr lang="en-US" altLang="zh-TW" sz="2400" dirty="0"/>
                        <a:t>Model2</a:t>
                      </a:r>
                      <a:endParaRPr lang="zh-TW" altLang="en-US" sz="2400" dirty="0"/>
                    </a:p>
                  </a:txBody>
                  <a:tcPr/>
                </a:tc>
                <a:tc>
                  <a:txBody>
                    <a:bodyPr/>
                    <a:lstStyle/>
                    <a:p>
                      <a:pPr algn="ctr"/>
                      <a:r>
                        <a:rPr lang="en-US" altLang="zh-TW" sz="2400" dirty="0"/>
                        <a:t>327864</a:t>
                      </a:r>
                      <a:endParaRPr lang="zh-TW" altLang="en-US" sz="2400" dirty="0"/>
                    </a:p>
                  </a:txBody>
                  <a:tcPr/>
                </a:tc>
                <a:tc>
                  <a:txBody>
                    <a:bodyPr/>
                    <a:lstStyle/>
                    <a:p>
                      <a:pPr algn="ctr"/>
                      <a:r>
                        <a:rPr lang="en-US" altLang="zh-TW" sz="2400" dirty="0"/>
                        <a:t>323689</a:t>
                      </a:r>
                      <a:endParaRPr lang="zh-TW" altLang="en-US" sz="2400" dirty="0"/>
                    </a:p>
                  </a:txBody>
                  <a:tcPr/>
                </a:tc>
                <a:tc>
                  <a:txBody>
                    <a:bodyPr/>
                    <a:lstStyle/>
                    <a:p>
                      <a:pPr algn="ctr"/>
                      <a:r>
                        <a:rPr lang="en-US" altLang="zh-TW" sz="2400" dirty="0"/>
                        <a:t>0.012</a:t>
                      </a:r>
                      <a:endParaRPr lang="zh-TW" altLang="en-US" sz="2400" dirty="0"/>
                    </a:p>
                  </a:txBody>
                  <a:tcPr/>
                </a:tc>
                <a:extLst>
                  <a:ext uri="{0D108BD9-81ED-4DB2-BD59-A6C34878D82A}">
                    <a16:rowId xmlns:a16="http://schemas.microsoft.com/office/drawing/2014/main" val="480979964"/>
                  </a:ext>
                </a:extLst>
              </a:tr>
              <a:tr h="370840">
                <a:tc>
                  <a:txBody>
                    <a:bodyPr/>
                    <a:lstStyle/>
                    <a:p>
                      <a:pPr algn="ctr"/>
                      <a:r>
                        <a:rPr lang="en-US" altLang="zh-TW" sz="2400" dirty="0"/>
                        <a:t>Model3</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346374</a:t>
                      </a:r>
                      <a:endParaRPr lang="zh-TW" altLang="en-US" sz="2400" dirty="0"/>
                    </a:p>
                  </a:txBody>
                  <a:tcPr/>
                </a:tc>
                <a:tc>
                  <a:txBody>
                    <a:bodyPr/>
                    <a:lstStyle/>
                    <a:p>
                      <a:pPr algn="ctr"/>
                      <a:r>
                        <a:rPr lang="en-US" altLang="zh-TW" sz="2400" dirty="0"/>
                        <a:t>0.015</a:t>
                      </a:r>
                      <a:endParaRPr lang="zh-TW" altLang="en-US" sz="2400" dirty="0"/>
                    </a:p>
                  </a:txBody>
                  <a:tcPr/>
                </a:tc>
                <a:extLst>
                  <a:ext uri="{0D108BD9-81ED-4DB2-BD59-A6C34878D82A}">
                    <a16:rowId xmlns:a16="http://schemas.microsoft.com/office/drawing/2014/main" val="2964498513"/>
                  </a:ext>
                </a:extLst>
              </a:tr>
              <a:tr h="370840">
                <a:tc>
                  <a:txBody>
                    <a:bodyPr/>
                    <a:lstStyle/>
                    <a:p>
                      <a:pPr algn="ctr"/>
                      <a:r>
                        <a:rPr lang="en-US" altLang="zh-TW" sz="2400" dirty="0"/>
                        <a:t>Model4</a:t>
                      </a:r>
                      <a:endParaRPr lang="zh-TW" altLang="en-US" sz="2400" dirty="0"/>
                    </a:p>
                  </a:txBody>
                  <a:tcPr/>
                </a:tc>
                <a:tc>
                  <a:txBody>
                    <a:bodyPr/>
                    <a:lstStyle/>
                    <a:p>
                      <a:pPr algn="ctr"/>
                      <a:r>
                        <a:rPr lang="en-US" altLang="zh-TW" sz="2400" dirty="0"/>
                        <a:t>327844</a:t>
                      </a:r>
                      <a:endParaRPr lang="zh-TW" altLang="en-US" sz="2400" dirty="0"/>
                    </a:p>
                  </a:txBody>
                  <a:tcPr/>
                </a:tc>
                <a:tc>
                  <a:txBody>
                    <a:bodyPr/>
                    <a:lstStyle/>
                    <a:p>
                      <a:pPr algn="ctr"/>
                      <a:r>
                        <a:rPr lang="en-US" altLang="zh-TW" sz="2400" dirty="0"/>
                        <a:t>327719</a:t>
                      </a:r>
                      <a:endParaRPr lang="zh-TW" altLang="en-US" sz="2400" dirty="0"/>
                    </a:p>
                  </a:txBody>
                  <a:tcPr/>
                </a:tc>
                <a:tc>
                  <a:txBody>
                    <a:bodyPr/>
                    <a:lstStyle/>
                    <a:p>
                      <a:pPr algn="ctr"/>
                      <a:r>
                        <a:rPr lang="en-US" altLang="zh-TW" sz="2400" dirty="0"/>
                        <a:t>0.0003</a:t>
                      </a:r>
                      <a:endParaRPr lang="zh-TW" altLang="en-US" sz="2400" dirty="0"/>
                    </a:p>
                  </a:txBody>
                  <a:tcPr/>
                </a:tc>
                <a:extLst>
                  <a:ext uri="{0D108BD9-81ED-4DB2-BD59-A6C34878D82A}">
                    <a16:rowId xmlns:a16="http://schemas.microsoft.com/office/drawing/2014/main" val="1739963419"/>
                  </a:ext>
                </a:extLst>
              </a:tr>
            </a:tbl>
          </a:graphicData>
        </a:graphic>
      </p:graphicFrame>
      <p:sp>
        <p:nvSpPr>
          <p:cNvPr id="6" name="文字方塊 5">
            <a:extLst>
              <a:ext uri="{FF2B5EF4-FFF2-40B4-BE49-F238E27FC236}">
                <a16:creationId xmlns:a16="http://schemas.microsoft.com/office/drawing/2014/main" id="{2E17E0B3-79CB-00BD-991A-C5521548AF43}"/>
              </a:ext>
            </a:extLst>
          </p:cNvPr>
          <p:cNvSpPr txBox="1"/>
          <p:nvPr/>
        </p:nvSpPr>
        <p:spPr>
          <a:xfrm>
            <a:off x="838200" y="1727733"/>
            <a:ext cx="11027378" cy="1686359"/>
          </a:xfrm>
          <a:prstGeom prst="rect">
            <a:avLst/>
          </a:prstGeom>
          <a:noFill/>
        </p:spPr>
        <p:txBody>
          <a:bodyPr wrap="none" rtlCol="0">
            <a:spAutoFit/>
          </a:bodyPr>
          <a:lstStyle/>
          <a:p>
            <a:pPr>
              <a:lnSpc>
                <a:spcPct val="150000"/>
              </a:lnSpc>
            </a:pPr>
            <a:r>
              <a:rPr kumimoji="1" lang="zh-TW" altLang="en-US" sz="2400" dirty="0"/>
              <a:t>這些模型可解釋變異太少，因此可以推論出</a:t>
            </a:r>
            <a:r>
              <a:rPr kumimoji="1" lang="en-US" altLang="zh-TW" sz="2400" dirty="0"/>
              <a:t>Holder </a:t>
            </a:r>
            <a:r>
              <a:rPr kumimoji="1" lang="zh-TW" altLang="en-US" sz="2400" dirty="0"/>
              <a:t>的壓力、溫度，工廠的生產，</a:t>
            </a:r>
            <a:br>
              <a:rPr kumimoji="1" lang="en-US" altLang="zh-TW" sz="2400" dirty="0"/>
            </a:br>
            <a:r>
              <a:rPr kumimoji="1" lang="zh-TW" altLang="en-US" sz="2400" dirty="0"/>
              <a:t>下游廠商的使用量與液位上升下降均無顯著線性關係。</a:t>
            </a:r>
            <a:br>
              <a:rPr kumimoji="1" lang="en-US" altLang="zh-TW" sz="2400" dirty="0"/>
            </a:br>
            <a:r>
              <a:rPr kumimoji="1" lang="zh-TW" altLang="en-US" sz="2400" dirty="0"/>
              <a:t>未來希望可以使用交互作用項進行分析，以求解釋更多變異。</a:t>
            </a:r>
          </a:p>
        </p:txBody>
      </p:sp>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總結</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89</a:t>
            </a:fld>
            <a:endParaRPr kumimoji="1" lang="zh-TW" altLang="en-US"/>
          </a:p>
        </p:txBody>
      </p:sp>
    </p:spTree>
    <p:extLst>
      <p:ext uri="{BB962C8B-B14F-4D97-AF65-F5344CB8AC3E}">
        <p14:creationId xmlns:p14="http://schemas.microsoft.com/office/powerpoint/2010/main" val="350835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lnSpcReduction="10000"/>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煉焦過程所產生的焦爐氣可以用於下游工廠生產或能源（發電），若缺乏焦爐氣則需外購電力以維持運轉，因此如何預測焦爐氣的產消為一大重點。</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本文目的在於建立「可解釋」的預測模型，並且提供各設備造成的影響程度，提供現場人員調度的建議。</a:t>
            </a:r>
          </a:p>
        </p:txBody>
      </p:sp>
      <p:sp>
        <p:nvSpPr>
          <p:cNvPr id="6" name="文字方塊 5">
            <a:extLst>
              <a:ext uri="{FF2B5EF4-FFF2-40B4-BE49-F238E27FC236}">
                <a16:creationId xmlns:a16="http://schemas.microsoft.com/office/drawing/2014/main" id="{AE89084E-BB03-44BD-820B-570DFD5EBDF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問題簡介</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3" y="326770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latin typeface="微軟正黑體" panose="020B0604030504040204" pitchFamily="34" charset="-120"/>
                <a:ea typeface="微軟正黑體" panose="020B0604030504040204" pitchFamily="34" charset="-120"/>
              </a:rPr>
              <a:t>研究方法：</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先用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找出與當前欲預測時段有相似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的資料作為某個預測模型的訓練資料進行訓練</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的模型預測液位異常時，利用適應性分佈滯後模型挑出影響重大</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2DD0A2E4-8557-6F02-E0F3-033386228751}"/>
              </a:ext>
            </a:extLst>
          </p:cNvPr>
          <p:cNvSpPr>
            <a:spLocks noGrp="1"/>
          </p:cNvSpPr>
          <p:nvPr>
            <p:ph type="sldNum" sz="quarter" idx="12"/>
          </p:nvPr>
        </p:nvSpPr>
        <p:spPr/>
        <p:txBody>
          <a:bodyPr/>
          <a:lstStyle/>
          <a:p>
            <a:fld id="{C3836E5B-D4B7-FA44-A0C9-2630295C2636}" type="slidenum">
              <a:rPr kumimoji="1" lang="zh-TW" altLang="en-US" smtClean="0"/>
              <a:t>9</a:t>
            </a:fld>
            <a:endParaRPr kumimoji="1" lang="zh-TW" altLang="en-US"/>
          </a:p>
        </p:txBody>
      </p:sp>
    </p:spTree>
    <p:extLst>
      <p:ext uri="{BB962C8B-B14F-4D97-AF65-F5344CB8AC3E}">
        <p14:creationId xmlns:p14="http://schemas.microsoft.com/office/powerpoint/2010/main" val="197678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LDA</a:t>
            </a:r>
            <a:r>
              <a:rPr lang="en-US" altLang="zh-TW" dirty="0">
                <a:latin typeface="微軟正黑體" panose="020B0604030504040204" pitchFamily="34" charset="-120"/>
              </a:rPr>
              <a:t> &amp; </a:t>
            </a:r>
            <a:r>
              <a:rPr kumimoji="1" lang="en-US" altLang="zh-TW" dirty="0"/>
              <a:t>QDA</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3316BF5-B8ED-01DA-5578-3C9A4CCC4AEF}"/>
              </a:ext>
            </a:extLst>
          </p:cNvPr>
          <p:cNvSpPr>
            <a:spLocks noGrp="1"/>
          </p:cNvSpPr>
          <p:nvPr>
            <p:ph type="sldNum" sz="quarter" idx="12"/>
          </p:nvPr>
        </p:nvSpPr>
        <p:spPr/>
        <p:txBody>
          <a:bodyPr/>
          <a:lstStyle/>
          <a:p>
            <a:fld id="{C3836E5B-D4B7-FA44-A0C9-2630295C2636}" type="slidenum">
              <a:rPr kumimoji="1" lang="zh-TW" altLang="en-US" smtClean="0"/>
              <a:t>90</a:t>
            </a:fld>
            <a:endParaRPr kumimoji="1" lang="zh-TW" altLang="en-US"/>
          </a:p>
        </p:txBody>
      </p:sp>
    </p:spTree>
    <p:extLst>
      <p:ext uri="{BB962C8B-B14F-4D97-AF65-F5344CB8AC3E}">
        <p14:creationId xmlns:p14="http://schemas.microsoft.com/office/powerpoint/2010/main" val="4095191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8EF31-57BE-4FA3-85E9-D4F296647B3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rPr>
              <a:t>模型初步結果</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EB553BC-AE33-42E3-A893-2826ED1F50D7}"/>
              </a:ext>
            </a:extLst>
          </p:cNvPr>
          <p:cNvSpPr>
            <a:spLocks noGrp="1"/>
          </p:cNvSpPr>
          <p:nvPr>
            <p:ph idx="1"/>
          </p:nvPr>
        </p:nvSpPr>
        <p:spPr/>
        <p:txBody>
          <a:bodyPr/>
          <a:lstStyle/>
          <a:p>
            <a:pPr>
              <a:lnSpc>
                <a:spcPct val="150000"/>
              </a:lnSpc>
            </a:pPr>
            <a:r>
              <a:rPr kumimoji="1" lang="zh-TW" altLang="en-US" sz="2800" dirty="0">
                <a:latin typeface="微軟正黑體" panose="020B0604030504040204" pitchFamily="34" charset="-120"/>
                <a:ea typeface="微軟正黑體" panose="020B0604030504040204" pitchFamily="34" charset="-120"/>
              </a:rPr>
              <a:t>模型概念：把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液位的上升下降是為類別變數，把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溫度、壓力、液位，工廠產量及下游工廠的使用量當作類別變數，</a:t>
            </a:r>
            <a:r>
              <a:rPr kumimoji="1" lang="zh-TW" altLang="en-US" dirty="0">
                <a:latin typeface="微軟正黑體" panose="020B0604030504040204" pitchFamily="34" charset="-120"/>
                <a:ea typeface="微軟正黑體" panose="020B0604030504040204" pitchFamily="34" charset="-120"/>
              </a:rPr>
              <a:t>分別</a:t>
            </a:r>
            <a:r>
              <a:rPr kumimoji="1" lang="zh-TW" altLang="en-US" sz="2800" dirty="0">
                <a:latin typeface="微軟正黑體" panose="020B0604030504040204" pitchFamily="34" charset="-120"/>
                <a:ea typeface="微軟正黑體" panose="020B0604030504040204" pitchFamily="34" charset="-120"/>
              </a:rPr>
              <a:t>進行</a:t>
            </a:r>
            <a:r>
              <a:rPr kumimoji="1" lang="en-US" altLang="zh-TW" sz="2800" dirty="0">
                <a:latin typeface="微軟正黑體" panose="020B0604030504040204" pitchFamily="34" charset="-120"/>
                <a:ea typeface="微軟正黑體" panose="020B0604030504040204" pitchFamily="34" charset="-120"/>
              </a:rPr>
              <a:t>LDA</a:t>
            </a:r>
            <a:r>
              <a:rPr kumimoji="1" lang="zh-TW" altLang="en-US" sz="2800"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微軟正黑體" panose="020B0604030504040204" pitchFamily="34" charset="-120"/>
              </a:rPr>
              <a:t>QDA</a:t>
            </a:r>
            <a:r>
              <a:rPr kumimoji="1" lang="zh-TW" altLang="en-US" sz="2800" dirty="0">
                <a:latin typeface="微軟正黑體" panose="020B0604030504040204" pitchFamily="34" charset="-120"/>
                <a:ea typeface="微軟正黑體" panose="020B0604030504040204" pitchFamily="34" charset="-120"/>
              </a:rPr>
              <a:t>分析，並進行預測。</a:t>
            </a:r>
            <a:endParaRPr kumimoji="1" lang="en-US" altLang="zh-TW" sz="2800" dirty="0">
              <a:latin typeface="微軟正黑體" panose="020B0604030504040204" pitchFamily="34" charset="-120"/>
              <a:ea typeface="微軟正黑體" panose="020B0604030504040204" pitchFamily="34" charset="-120"/>
            </a:endParaRPr>
          </a:p>
          <a:p>
            <a:pPr>
              <a:lnSpc>
                <a:spcPct val="150000"/>
              </a:lnSpc>
            </a:pPr>
            <a:r>
              <a:rPr kumimoji="1" lang="zh-TW" altLang="en-US" sz="2800" dirty="0">
                <a:latin typeface="微軟正黑體" panose="020B0604030504040204" pitchFamily="34" charset="-120"/>
                <a:ea typeface="微軟正黑體" panose="020B0604030504040204" pitchFamily="34" charset="-120"/>
              </a:rPr>
              <a:t>期望效果：希望預測結果正確之機率愈高愈好。</a:t>
            </a:r>
            <a:endParaRPr kumimoji="1" lang="en-US" altLang="zh-TW" sz="2800" dirty="0">
              <a:latin typeface="微軟正黑體" panose="020B0604030504040204" pitchFamily="34" charset="-120"/>
              <a:ea typeface="微軟正黑體" panose="020B0604030504040204" pitchFamily="34" charset="-120"/>
            </a:endParaRP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903B7D1-E3DD-FDD5-AAA9-38A471857D1F}"/>
              </a:ext>
            </a:extLst>
          </p:cNvPr>
          <p:cNvSpPr>
            <a:spLocks noGrp="1"/>
          </p:cNvSpPr>
          <p:nvPr>
            <p:ph type="sldNum" sz="quarter" idx="12"/>
          </p:nvPr>
        </p:nvSpPr>
        <p:spPr/>
        <p:txBody>
          <a:bodyPr/>
          <a:lstStyle/>
          <a:p>
            <a:fld id="{C3836E5B-D4B7-FA44-A0C9-2630295C2636}" type="slidenum">
              <a:rPr kumimoji="1" lang="zh-TW" altLang="en-US" smtClean="0"/>
              <a:t>91</a:t>
            </a:fld>
            <a:endParaRPr kumimoji="1" lang="zh-TW" altLang="en-US"/>
          </a:p>
        </p:txBody>
      </p:sp>
    </p:spTree>
    <p:extLst>
      <p:ext uri="{BB962C8B-B14F-4D97-AF65-F5344CB8AC3E}">
        <p14:creationId xmlns:p14="http://schemas.microsoft.com/office/powerpoint/2010/main" val="449226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01C2D-9C26-4423-8147-C44A70533AF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模型方法</a:t>
            </a:r>
          </a:p>
        </p:txBody>
      </p:sp>
      <p:sp>
        <p:nvSpPr>
          <p:cNvPr id="3" name="內容版面配置區 2">
            <a:extLst>
              <a:ext uri="{FF2B5EF4-FFF2-40B4-BE49-F238E27FC236}">
                <a16:creationId xmlns:a16="http://schemas.microsoft.com/office/drawing/2014/main" id="{408BAD30-6935-4510-B842-E50724EAE2A2}"/>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首先設定液位</a:t>
            </a:r>
            <a:r>
              <a:rPr kumimoji="1" lang="zh-TW" altLang="en-US" sz="2800" dirty="0">
                <a:latin typeface="微軟正黑體" panose="020B0604030504040204" pitchFamily="34" charset="-120"/>
                <a:ea typeface="微軟正黑體" panose="020B0604030504040204" pitchFamily="34" charset="-120"/>
              </a:rPr>
              <a:t>上升下降是為類別變數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264965</a:t>
            </a:r>
            <a:r>
              <a:rPr kumimoji="1" lang="zh-TW" altLang="en-US" dirty="0">
                <a:latin typeface="微軟正黑體" panose="020B0604030504040204" pitchFamily="34" charset="-120"/>
                <a:ea typeface="微軟正黑體" panose="020B0604030504040204" pitchFamily="34" charset="-120"/>
              </a:rPr>
              <a:t>筆資料中的前</a:t>
            </a:r>
            <a:r>
              <a:rPr kumimoji="1" lang="en-US" altLang="zh-TW" dirty="0">
                <a:latin typeface="微軟正黑體" panose="020B0604030504040204" pitchFamily="34" charset="-120"/>
                <a:ea typeface="微軟正黑體" panose="020B0604030504040204" pitchFamily="34" charset="-120"/>
              </a:rPr>
              <a:t>262966</a:t>
            </a:r>
            <a:r>
              <a:rPr kumimoji="1" lang="zh-TW" altLang="en-US" dirty="0">
                <a:latin typeface="微軟正黑體" panose="020B0604030504040204" pitchFamily="34" charset="-120"/>
                <a:ea typeface="微軟正黑體" panose="020B0604030504040204" pitchFamily="34" charset="-120"/>
              </a:rPr>
              <a:t>筆資料隨機抽樣</a:t>
            </a:r>
            <a:r>
              <a:rPr kumimoji="1" lang="en-US" altLang="zh-TW" dirty="0">
                <a:latin typeface="微軟正黑體" panose="020B0604030504040204" pitchFamily="34" charset="-120"/>
                <a:ea typeface="微軟正黑體" panose="020B0604030504040204" pitchFamily="34" charset="-120"/>
              </a:rPr>
              <a:t>20000</a:t>
            </a:r>
            <a:r>
              <a:rPr kumimoji="1" lang="zh-TW" altLang="en-US" dirty="0">
                <a:latin typeface="微軟正黑體" panose="020B0604030504040204" pitchFamily="34" charset="-120"/>
                <a:ea typeface="微軟正黑體" panose="020B0604030504040204" pitchFamily="34" charset="-120"/>
              </a:rPr>
              <a:t>筆作為訓練模型，再對剩下的</a:t>
            </a:r>
            <a:r>
              <a:rPr kumimoji="1" lang="en-US" altLang="zh-TW" dirty="0">
                <a:latin typeface="微軟正黑體" panose="020B0604030504040204" pitchFamily="34" charset="-120"/>
                <a:ea typeface="微軟正黑體" panose="020B0604030504040204" pitchFamily="34" charset="-120"/>
              </a:rPr>
              <a:t>2000</a:t>
            </a:r>
            <a:r>
              <a:rPr kumimoji="1" lang="zh-TW" altLang="en-US" dirty="0">
                <a:latin typeface="微軟正黑體" panose="020B0604030504040204" pitchFamily="34" charset="-120"/>
                <a:ea typeface="微軟正黑體" panose="020B0604030504040204" pitchFamily="34" charset="-120"/>
              </a:rPr>
              <a:t>筆資料進行預測</a:t>
            </a:r>
            <a:endParaRPr kumimoji="1" lang="en-US" altLang="zh-TW"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3C62E5E4-B98A-4831-934F-56857D384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29" y="3797316"/>
            <a:ext cx="4473301" cy="1162232"/>
          </a:xfrm>
          <a:prstGeom prst="rect">
            <a:avLst/>
          </a:prstGeom>
        </p:spPr>
      </p:pic>
      <p:pic>
        <p:nvPicPr>
          <p:cNvPr id="7" name="圖片 6">
            <a:extLst>
              <a:ext uri="{FF2B5EF4-FFF2-40B4-BE49-F238E27FC236}">
                <a16:creationId xmlns:a16="http://schemas.microsoft.com/office/drawing/2014/main" id="{089DFFF1-A287-43F4-B718-C2A74D9A5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499" y="3792151"/>
            <a:ext cx="4493963" cy="1167397"/>
          </a:xfrm>
          <a:prstGeom prst="rect">
            <a:avLst/>
          </a:prstGeom>
        </p:spPr>
      </p:pic>
      <p:sp>
        <p:nvSpPr>
          <p:cNvPr id="8" name="文字方塊 7">
            <a:extLst>
              <a:ext uri="{FF2B5EF4-FFF2-40B4-BE49-F238E27FC236}">
                <a16:creationId xmlns:a16="http://schemas.microsoft.com/office/drawing/2014/main" id="{6D4ACF8B-1780-4A28-84A5-F77BA6F16135}"/>
              </a:ext>
            </a:extLst>
          </p:cNvPr>
          <p:cNvSpPr txBox="1"/>
          <p:nvPr/>
        </p:nvSpPr>
        <p:spPr>
          <a:xfrm>
            <a:off x="3162185" y="5337423"/>
            <a:ext cx="586763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據上圖可見兩種分析的先驗機率相當接近</a:t>
            </a:r>
          </a:p>
        </p:txBody>
      </p:sp>
      <p:sp>
        <p:nvSpPr>
          <p:cNvPr id="4" name="投影片編號版面配置區 3">
            <a:extLst>
              <a:ext uri="{FF2B5EF4-FFF2-40B4-BE49-F238E27FC236}">
                <a16:creationId xmlns:a16="http://schemas.microsoft.com/office/drawing/2014/main" id="{1D23F2E8-FBD0-CB78-10F7-0D1FC7CE394A}"/>
              </a:ext>
            </a:extLst>
          </p:cNvPr>
          <p:cNvSpPr>
            <a:spLocks noGrp="1"/>
          </p:cNvSpPr>
          <p:nvPr>
            <p:ph type="sldNum" sz="quarter" idx="12"/>
          </p:nvPr>
        </p:nvSpPr>
        <p:spPr/>
        <p:txBody>
          <a:bodyPr/>
          <a:lstStyle/>
          <a:p>
            <a:fld id="{C3836E5B-D4B7-FA44-A0C9-2630295C2636}" type="slidenum">
              <a:rPr kumimoji="1" lang="zh-TW" altLang="en-US" smtClean="0"/>
              <a:t>92</a:t>
            </a:fld>
            <a:endParaRPr kumimoji="1" lang="zh-TW" altLang="en-US"/>
          </a:p>
        </p:txBody>
      </p:sp>
    </p:spTree>
    <p:extLst>
      <p:ext uri="{BB962C8B-B14F-4D97-AF65-F5344CB8AC3E}">
        <p14:creationId xmlns:p14="http://schemas.microsoft.com/office/powerpoint/2010/main" val="3386534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1200647" y="4210995"/>
            <a:ext cx="10349565"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根據分析結果</a:t>
            </a:r>
            <a:r>
              <a:rPr lang="en-US" altLang="zh-TW" sz="2800" dirty="0">
                <a:latin typeface="微軟正黑體" panose="020B0604030504040204" pitchFamily="34" charset="-120"/>
                <a:ea typeface="微軟正黑體" panose="020B0604030504040204" pitchFamily="34" charset="-120"/>
              </a:rPr>
              <a:t>LDA</a:t>
            </a:r>
            <a:r>
              <a:rPr lang="zh-TW" altLang="en-US" sz="2800" dirty="0">
                <a:latin typeface="微軟正黑體" panose="020B0604030504040204" pitchFamily="34" charset="-120"/>
                <a:ea typeface="微軟正黑體" panose="020B0604030504040204" pitchFamily="34" charset="-120"/>
              </a:rPr>
              <a:t>及</a:t>
            </a:r>
            <a:r>
              <a:rPr lang="en-US" altLang="zh-TW" sz="2800" dirty="0">
                <a:latin typeface="微軟正黑體" panose="020B0604030504040204" pitchFamily="34" charset="-120"/>
                <a:ea typeface="微軟正黑體" panose="020B0604030504040204" pitchFamily="34" charset="-120"/>
              </a:rPr>
              <a:t>QDA</a:t>
            </a:r>
            <a:r>
              <a:rPr lang="zh-TW" altLang="en-US" sz="2800" dirty="0">
                <a:latin typeface="微軟正黑體" panose="020B0604030504040204" pitchFamily="34" charset="-120"/>
                <a:ea typeface="微軟正黑體" panose="020B0604030504040204" pitchFamily="34" charset="-120"/>
              </a:rPr>
              <a:t>預測正確比率皆只有</a:t>
            </a:r>
            <a:r>
              <a:rPr lang="en-US" altLang="zh-TW" sz="2800" dirty="0">
                <a:latin typeface="微軟正黑體" panose="020B0604030504040204" pitchFamily="34" charset="-120"/>
                <a:ea typeface="微軟正黑體" panose="020B0604030504040204" pitchFamily="34" charset="-120"/>
              </a:rPr>
              <a:t>0.1545</a:t>
            </a:r>
            <a:r>
              <a:rPr lang="zh-TW" altLang="en-US" sz="2800" dirty="0">
                <a:latin typeface="微軟正黑體" panose="020B0604030504040204" pitchFamily="34" charset="-120"/>
                <a:ea typeface="微軟正黑體" panose="020B0604030504040204" pitchFamily="34" charset="-120"/>
              </a:rPr>
              <a:t>相當不準確</a:t>
            </a: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fld id="{C3836E5B-D4B7-FA44-A0C9-2630295C2636}" type="slidenum">
              <a:rPr kumimoji="1" lang="zh-TW" altLang="en-US" smtClean="0"/>
              <a:t>93</a:t>
            </a:fld>
            <a:endParaRPr kumimoji="1" lang="zh-TW" altLang="en-US"/>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extLst>
              <p:ext uri="{D42A27DB-BD31-4B8C-83A1-F6EECF244321}">
                <p14:modId xmlns:p14="http://schemas.microsoft.com/office/powerpoint/2010/main" val="1646650393"/>
              </p:ext>
            </p:extLst>
          </p:nvPr>
        </p:nvGraphicFramePr>
        <p:xfrm>
          <a:off x="2815310" y="2135344"/>
          <a:ext cx="6561379" cy="1630994"/>
        </p:xfrm>
        <a:graphic>
          <a:graphicData uri="http://schemas.openxmlformats.org/drawingml/2006/table">
            <a:tbl>
              <a:tblPr firstRow="1" bandRow="1">
                <a:tableStyleId>{073A0DAA-6AF3-43AB-8588-CEC1D06C72B9}</a:tableStyleId>
              </a:tblPr>
              <a:tblGrid>
                <a:gridCol w="3026501">
                  <a:extLst>
                    <a:ext uri="{9D8B030D-6E8A-4147-A177-3AD203B41FA5}">
                      <a16:colId xmlns:a16="http://schemas.microsoft.com/office/drawing/2014/main" val="4245084959"/>
                    </a:ext>
                  </a:extLst>
                </a:gridCol>
                <a:gridCol w="1767439">
                  <a:extLst>
                    <a:ext uri="{9D8B030D-6E8A-4147-A177-3AD203B41FA5}">
                      <a16:colId xmlns:a16="http://schemas.microsoft.com/office/drawing/2014/main" val="3536511325"/>
                    </a:ext>
                  </a:extLst>
                </a:gridCol>
                <a:gridCol w="1767439">
                  <a:extLst>
                    <a:ext uri="{9D8B030D-6E8A-4147-A177-3AD203B41FA5}">
                      <a16:colId xmlns:a16="http://schemas.microsoft.com/office/drawing/2014/main" val="702300073"/>
                    </a:ext>
                  </a:extLst>
                </a:gridCol>
              </a:tblGrid>
              <a:tr h="815497">
                <a:tc>
                  <a:txBody>
                    <a:bodyPr/>
                    <a:lstStyle/>
                    <a:p>
                      <a:pPr algn="ctr"/>
                      <a:endParaRPr lang="zh-TW" altLang="en-US" sz="3200" dirty="0"/>
                    </a:p>
                  </a:txBody>
                  <a:tcPr/>
                </a:tc>
                <a:tc>
                  <a:txBody>
                    <a:bodyPr/>
                    <a:lstStyle/>
                    <a:p>
                      <a:pPr algn="ctr"/>
                      <a:r>
                        <a:rPr lang="en-US" altLang="zh-TW" sz="3200" dirty="0"/>
                        <a:t>LDA</a:t>
                      </a:r>
                      <a:endParaRPr lang="zh-TW" altLang="en-US" sz="3200" dirty="0"/>
                    </a:p>
                  </a:txBody>
                  <a:tcPr/>
                </a:tc>
                <a:tc>
                  <a:txBody>
                    <a:bodyPr/>
                    <a:lstStyle/>
                    <a:p>
                      <a:pPr algn="ctr"/>
                      <a:r>
                        <a:rPr lang="en-US" altLang="zh-TW" sz="3200" dirty="0"/>
                        <a:t>QDA</a:t>
                      </a:r>
                      <a:endParaRPr lang="zh-TW" altLang="en-US" sz="3200" dirty="0"/>
                    </a:p>
                  </a:txBody>
                  <a:tcPr/>
                </a:tc>
                <a:extLst>
                  <a:ext uri="{0D108BD9-81ED-4DB2-BD59-A6C34878D82A}">
                    <a16:rowId xmlns:a16="http://schemas.microsoft.com/office/drawing/2014/main" val="3038756722"/>
                  </a:ext>
                </a:extLst>
              </a:tr>
              <a:tr h="815497">
                <a:tc>
                  <a:txBody>
                    <a:bodyPr/>
                    <a:lstStyle/>
                    <a:p>
                      <a:pPr algn="ctr"/>
                      <a:r>
                        <a:rPr lang="zh-TW" altLang="en-US" sz="3200" dirty="0"/>
                        <a:t>預測正確機率</a:t>
                      </a:r>
                    </a:p>
                  </a:txBody>
                  <a:tcPr/>
                </a:tc>
                <a:tc>
                  <a:txBody>
                    <a:bodyPr/>
                    <a:lstStyle/>
                    <a:p>
                      <a:pPr algn="ctr"/>
                      <a:r>
                        <a:rPr lang="en-US" altLang="zh-TW" sz="3200" dirty="0"/>
                        <a:t>0.1545</a:t>
                      </a:r>
                      <a:endParaRPr lang="zh-TW" altLang="en-US" sz="3200" dirty="0"/>
                    </a:p>
                  </a:txBody>
                  <a:tcPr/>
                </a:tc>
                <a:tc>
                  <a:txBody>
                    <a:bodyPr/>
                    <a:lstStyle/>
                    <a:p>
                      <a:pPr algn="ctr"/>
                      <a:r>
                        <a:rPr lang="en-US" altLang="zh-TW" sz="3200" dirty="0"/>
                        <a:t>0.1545</a:t>
                      </a:r>
                      <a:endParaRPr lang="zh-TW" altLang="en-US" sz="3200" dirty="0"/>
                    </a:p>
                  </a:txBody>
                  <a:tcPr/>
                </a:tc>
                <a:extLst>
                  <a:ext uri="{0D108BD9-81ED-4DB2-BD59-A6C34878D82A}">
                    <a16:rowId xmlns:a16="http://schemas.microsoft.com/office/drawing/2014/main" val="402497924"/>
                  </a:ext>
                </a:extLst>
              </a:tr>
            </a:tbl>
          </a:graphicData>
        </a:graphic>
      </p:graphicFrame>
    </p:spTree>
    <p:extLst>
      <p:ext uri="{BB962C8B-B14F-4D97-AF65-F5344CB8AC3E}">
        <p14:creationId xmlns:p14="http://schemas.microsoft.com/office/powerpoint/2010/main" val="3246798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8139E-2B53-41FF-B937-D5531A3FDF8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模型總結</a:t>
            </a:r>
            <a:endParaRPr lang="zh-TW" altLang="en-US" dirty="0"/>
          </a:p>
        </p:txBody>
      </p:sp>
      <p:sp>
        <p:nvSpPr>
          <p:cNvPr id="3" name="內容版面配置區 2">
            <a:extLst>
              <a:ext uri="{FF2B5EF4-FFF2-40B4-BE49-F238E27FC236}">
                <a16:creationId xmlns:a16="http://schemas.microsoft.com/office/drawing/2014/main" id="{CCC68882-6FA7-46E1-8BD7-8670C692061B}"/>
              </a:ext>
            </a:extLst>
          </p:cNvPr>
          <p:cNvSpPr>
            <a:spLocks noGrp="1"/>
          </p:cNvSpPr>
          <p:nvPr>
            <p:ph idx="1"/>
          </p:nvPr>
        </p:nvSpPr>
        <p:spPr/>
        <p:txBody>
          <a:bodyPr/>
          <a:lstStyle/>
          <a:p>
            <a:pPr>
              <a:lnSpc>
                <a:spcPct val="150000"/>
              </a:lnSpc>
            </a:pP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與</a:t>
            </a:r>
            <a:r>
              <a:rPr kumimoji="1" lang="en-US" altLang="zh-TW" dirty="0">
                <a:latin typeface="微軟正黑體" panose="020B0604030504040204" pitchFamily="34" charset="-120"/>
                <a:ea typeface="微軟正黑體" panose="020B0604030504040204" pitchFamily="34" charset="-120"/>
              </a:rPr>
              <a:t>Logistic regression</a:t>
            </a:r>
            <a:r>
              <a:rPr kumimoji="1" lang="zh-TW" altLang="en-US" dirty="0">
                <a:latin typeface="微軟正黑體" panose="020B0604030504040204" pitchFamily="34" charset="-120"/>
                <a:ea typeface="微軟正黑體" panose="020B0604030504040204" pitchFamily="34" charset="-120"/>
              </a:rPr>
              <a:t>相似，</a:t>
            </a:r>
            <a:r>
              <a:rPr kumimoji="1" lang="en-US" altLang="zh-TW" dirty="0">
                <a:latin typeface="微軟正黑體" panose="020B0604030504040204" pitchFamily="34" charset="-120"/>
                <a:ea typeface="微軟正黑體" panose="020B0604030504040204" pitchFamily="34" charset="-120"/>
              </a:rPr>
              <a:t> Logistic regression</a:t>
            </a:r>
            <a:r>
              <a:rPr kumimoji="1" lang="zh-TW" altLang="en-US" dirty="0">
                <a:latin typeface="微軟正黑體" panose="020B0604030504040204" pitchFamily="34" charset="-120"/>
                <a:ea typeface="微軟正黑體" panose="020B0604030504040204" pitchFamily="34" charset="-120"/>
              </a:rPr>
              <a:t>若變數間</a:t>
            </a:r>
            <a:r>
              <a:rPr kumimoji="1" lang="zh-TW" altLang="en-US" sz="2800" dirty="0">
                <a:latin typeface="微軟正黑體" panose="020B0604030504040204" pitchFamily="34" charset="-120"/>
                <a:ea typeface="微軟正黑體" panose="020B0604030504040204" pitchFamily="34" charset="-120"/>
              </a:rPr>
              <a:t>無顯著線性關係</a:t>
            </a:r>
            <a:r>
              <a:rPr kumimoji="1" lang="zh-TW" altLang="en-US" dirty="0">
                <a:latin typeface="微軟正黑體" panose="020B0604030504040204" pitchFamily="34" charset="-120"/>
                <a:ea typeface="微軟正黑體" panose="020B0604030504040204" pitchFamily="34" charset="-120"/>
              </a:rPr>
              <a:t>，則解釋變異率低，相同的</a:t>
            </a: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預測結果較為不準確。</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b="0" i="0" dirty="0">
                <a:solidFill>
                  <a:srgbClr val="202122"/>
                </a:solidFill>
                <a:effectLst/>
                <a:latin typeface="微軟正黑體" panose="020B0604030504040204" pitchFamily="34" charset="-120"/>
                <a:ea typeface="微軟正黑體" panose="020B0604030504040204" pitchFamily="34" charset="-120"/>
              </a:rPr>
              <a:t>LDA</a:t>
            </a:r>
            <a:r>
              <a:rPr lang="en-US" altLang="zh-TW" dirty="0">
                <a:latin typeface="微軟正黑體" panose="020B0604030504040204" pitchFamily="34" charset="-120"/>
                <a:ea typeface="微軟正黑體" panose="020B0604030504040204" pitchFamily="34" charset="-120"/>
              </a:rPr>
              <a:t> &amp;QDA</a:t>
            </a:r>
            <a:r>
              <a:rPr lang="zh-TW" altLang="en-US" b="0" i="0" dirty="0">
                <a:solidFill>
                  <a:srgbClr val="202122"/>
                </a:solidFill>
                <a:effectLst/>
                <a:latin typeface="微軟正黑體" panose="020B0604030504040204" pitchFamily="34" charset="-120"/>
                <a:ea typeface="微軟正黑體" panose="020B0604030504040204" pitchFamily="34" charset="-120"/>
              </a:rPr>
              <a:t>的基本假設為自變數</a:t>
            </a:r>
            <a:r>
              <a:rPr lang="zh-TW" altLang="en-US" dirty="0">
                <a:solidFill>
                  <a:srgbClr val="202122"/>
                </a:solidFill>
                <a:latin typeface="微軟正黑體" panose="020B0604030504040204" pitchFamily="34" charset="-120"/>
                <a:ea typeface="微軟正黑體" panose="020B0604030504040204" pitchFamily="34" charset="-120"/>
              </a:rPr>
              <a:t>為</a:t>
            </a:r>
            <a:r>
              <a:rPr lang="zh-TW" altLang="en-US" b="0" i="0" dirty="0">
                <a:solidFill>
                  <a:srgbClr val="202122"/>
                </a:solidFill>
                <a:effectLst/>
                <a:latin typeface="微軟正黑體" panose="020B0604030504040204" pitchFamily="34" charset="-120"/>
                <a:ea typeface="微軟正黑體" panose="020B0604030504040204" pitchFamily="34" charset="-120"/>
              </a:rPr>
              <a:t>常態分布及</a:t>
            </a:r>
            <a:r>
              <a:rPr lang="en-US" altLang="zh-TW" b="0" i="0" dirty="0">
                <a:solidFill>
                  <a:srgbClr val="202122"/>
                </a:solidFill>
                <a:effectLst/>
                <a:latin typeface="微軟正黑體" panose="020B0604030504040204" pitchFamily="34" charset="-120"/>
                <a:ea typeface="微軟正黑體" panose="020B0604030504040204" pitchFamily="34" charset="-120"/>
              </a:rPr>
              <a:t>Residual</a:t>
            </a:r>
            <a:r>
              <a:rPr lang="zh-TW" altLang="en-US" b="0" i="0" dirty="0">
                <a:solidFill>
                  <a:srgbClr val="202122"/>
                </a:solidFill>
                <a:effectLst/>
                <a:latin typeface="微軟正黑體" panose="020B0604030504040204" pitchFamily="34" charset="-120"/>
                <a:ea typeface="微軟正黑體" panose="020B0604030504040204" pitchFamily="34" charset="-120"/>
              </a:rPr>
              <a:t>獨立</a:t>
            </a:r>
            <a:r>
              <a:rPr lang="zh-TW" altLang="en-US" dirty="0">
                <a:solidFill>
                  <a:srgbClr val="202122"/>
                </a:solidFill>
                <a:latin typeface="微軟正黑體" panose="020B0604030504040204" pitchFamily="34" charset="-120"/>
                <a:ea typeface="微軟正黑體" panose="020B0604030504040204" pitchFamily="34" charset="-120"/>
              </a:rPr>
              <a:t>與</a:t>
            </a:r>
            <a:r>
              <a:rPr lang="en-US" altLang="zh-TW" dirty="0">
                <a:solidFill>
                  <a:srgbClr val="202122"/>
                </a:solidFill>
                <a:latin typeface="微軟正黑體" panose="020B0604030504040204" pitchFamily="34" charset="-120"/>
                <a:ea typeface="微軟正黑體" panose="020B0604030504040204" pitchFamily="34" charset="-120"/>
              </a:rPr>
              <a:t>Constant Variance</a:t>
            </a:r>
            <a:r>
              <a:rPr lang="zh-TW" altLang="en-US" b="0" i="0" dirty="0">
                <a:solidFill>
                  <a:srgbClr val="202122"/>
                </a:solidFill>
                <a:effectLst/>
                <a:latin typeface="微軟正黑體" panose="020B0604030504040204" pitchFamily="34" charset="-120"/>
                <a:ea typeface="微軟正黑體" panose="020B0604030504040204" pitchFamily="34" charset="-120"/>
              </a:rPr>
              <a:t>，若無法滿足時，則此方法較不適宜。</a:t>
            </a:r>
            <a:endParaRPr lang="en-US" altLang="zh-TW" b="0" i="0" dirty="0">
              <a:solidFill>
                <a:srgbClr val="20212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16A6849-8E89-463A-7161-5691C3614CE6}"/>
              </a:ext>
            </a:extLst>
          </p:cNvPr>
          <p:cNvSpPr>
            <a:spLocks noGrp="1"/>
          </p:cNvSpPr>
          <p:nvPr>
            <p:ph type="sldNum" sz="quarter" idx="12"/>
          </p:nvPr>
        </p:nvSpPr>
        <p:spPr/>
        <p:txBody>
          <a:bodyPr/>
          <a:lstStyle/>
          <a:p>
            <a:fld id="{C3836E5B-D4B7-FA44-A0C9-2630295C2636}" type="slidenum">
              <a:rPr kumimoji="1" lang="zh-TW" altLang="en-US" smtClean="0"/>
              <a:t>94</a:t>
            </a:fld>
            <a:endParaRPr kumimoji="1" lang="zh-TW" altLang="en-US"/>
          </a:p>
        </p:txBody>
      </p:sp>
    </p:spTree>
    <p:extLst>
      <p:ext uri="{BB962C8B-B14F-4D97-AF65-F5344CB8AC3E}">
        <p14:creationId xmlns:p14="http://schemas.microsoft.com/office/powerpoint/2010/main" val="437245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GAM</a:t>
            </a:r>
          </a:p>
        </p:txBody>
      </p:sp>
      <p:sp>
        <p:nvSpPr>
          <p:cNvPr id="3" name="副標題 2">
            <a:extLst>
              <a:ext uri="{FF2B5EF4-FFF2-40B4-BE49-F238E27FC236}">
                <a16:creationId xmlns:a16="http://schemas.microsoft.com/office/drawing/2014/main" id="{393A093F-2AA5-F24F-A3C3-35424A9BAD70}"/>
              </a:ext>
            </a:extLst>
          </p:cNvPr>
          <p:cNvSpPr>
            <a:spLocks noGrp="1"/>
          </p:cNvSpPr>
          <p:nvPr>
            <p:ph type="subTitle" idx="1"/>
          </p:nvPr>
        </p:nvSpPr>
        <p:spPr/>
        <p:txBody>
          <a:bodyPr/>
          <a:lstStyle/>
          <a:p>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95</a:t>
            </a:fld>
            <a:endParaRPr kumimoji="1" lang="zh-TW" altLang="en-US"/>
          </a:p>
        </p:txBody>
      </p:sp>
    </p:spTree>
    <p:extLst>
      <p:ext uri="{BB962C8B-B14F-4D97-AF65-F5344CB8AC3E}">
        <p14:creationId xmlns:p14="http://schemas.microsoft.com/office/powerpoint/2010/main" val="38991385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3" name="內容版面配置區 2"/>
          <p:cNvSpPr>
            <a:spLocks noGrp="1"/>
          </p:cNvSpPr>
          <p:nvPr>
            <p:ph idx="1"/>
          </p:nvPr>
        </p:nvSpPr>
        <p:spPr>
          <a:xfrm>
            <a:off x="838200" y="1210962"/>
            <a:ext cx="10515600" cy="4966001"/>
          </a:xfrm>
        </p:spPr>
        <p:txBody>
          <a:bodyPr/>
          <a:lstStyle/>
          <a:p>
            <a:pPr>
              <a:lnSpc>
                <a:spcPct val="150000"/>
              </a:lnSpc>
            </a:pPr>
            <a:r>
              <a:rPr kumimoji="1" lang="zh-TW" altLang="en-US" sz="2400" dirty="0">
                <a:latin typeface="微軟正黑體" panose="020B0604030504040204" pitchFamily="34" charset="-120"/>
              </a:rPr>
              <a:t>模型概念：以</a:t>
            </a:r>
            <a:r>
              <a:rPr kumimoji="1" lang="en-US" altLang="zh-TW" sz="2400" dirty="0">
                <a:latin typeface="微軟正黑體" panose="020B0604030504040204" pitchFamily="34" charset="-120"/>
              </a:rPr>
              <a:t>Holder</a:t>
            </a:r>
            <a:r>
              <a:rPr kumimoji="1" lang="zh-TW" altLang="en-US" sz="2400" dirty="0">
                <a:latin typeface="微軟正黑體" panose="020B0604030504040204" pitchFamily="34" charset="-120"/>
              </a:rPr>
              <a:t>的壓力、液位、溫度及</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三階、四階生產當變數</a:t>
            </a:r>
            <a:br>
              <a:rPr kumimoji="1" lang="en-US" altLang="zh-TW" sz="2400" dirty="0">
                <a:latin typeface="微軟正黑體" panose="020B0604030504040204" pitchFamily="34" charset="-120"/>
              </a:rPr>
            </a:br>
            <a:r>
              <a:rPr kumimoji="1" lang="en-US" altLang="zh-TW" sz="2400" dirty="0">
                <a:latin typeface="微軟正黑體" panose="020B0604030504040204" pitchFamily="34" charset="-120"/>
              </a:rPr>
              <a:t>	</a:t>
            </a:r>
            <a:r>
              <a:rPr kumimoji="1" lang="zh-TW" altLang="en-US" sz="2400" dirty="0">
                <a:latin typeface="微軟正黑體" panose="020B0604030504040204" pitchFamily="34" charset="-120"/>
              </a:rPr>
              <a:t>           預估</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一階、二階生產產量。</a:t>
            </a:r>
            <a:r>
              <a:rPr kumimoji="1" lang="en-US" altLang="zh-TW" sz="2400" dirty="0">
                <a:latin typeface="微軟正黑體" panose="020B0604030504040204" pitchFamily="34" charset="-120"/>
              </a:rPr>
              <a:t>(</a:t>
            </a:r>
            <a:r>
              <a:rPr kumimoji="1" lang="zh-TW" altLang="en-US" sz="2400" dirty="0">
                <a:latin typeface="微軟正黑體" panose="020B0604030504040204" pitchFamily="34" charset="-120"/>
              </a:rPr>
              <a:t>以七月資料進行分析</a:t>
            </a:r>
            <a:r>
              <a:rPr kumimoji="1" lang="en-US" altLang="zh-TW" sz="2400" dirty="0">
                <a:latin typeface="微軟正黑體" panose="020B0604030504040204" pitchFamily="34" charset="-120"/>
              </a:rPr>
              <a:t>)</a:t>
            </a:r>
            <a:endParaRPr lang="en-US" altLang="zh-TW" sz="2400" dirty="0">
              <a:latin typeface="+mn-ea"/>
            </a:endParaRPr>
          </a:p>
          <a:p>
            <a:pPr marL="0" indent="0">
              <a:lnSpc>
                <a:spcPct val="150000"/>
              </a:lnSpc>
              <a:buNone/>
            </a:pPr>
            <a:r>
              <a:rPr lang="zh-TW" altLang="en-US" b="1" dirty="0">
                <a:latin typeface="+mn-ea"/>
              </a:rPr>
              <a:t>各參數的平滑回歸曲線圖</a:t>
            </a:r>
            <a:endParaRPr lang="en-US" altLang="zh-TW" b="1" dirty="0">
              <a:latin typeface="+mn-ea"/>
            </a:endParaRPr>
          </a:p>
          <a:p>
            <a:endParaRPr lang="en-US" altLang="zh-TW" dirty="0"/>
          </a:p>
        </p:txBody>
      </p:sp>
      <p:pic>
        <p:nvPicPr>
          <p:cNvPr id="29" name="圖片 28"/>
          <p:cNvPicPr>
            <a:picLocks noChangeAspect="1"/>
          </p:cNvPicPr>
          <p:nvPr/>
        </p:nvPicPr>
        <p:blipFill>
          <a:blip r:embed="rId2"/>
          <a:stretch>
            <a:fillRect/>
          </a:stretch>
        </p:blipFill>
        <p:spPr>
          <a:xfrm>
            <a:off x="585572" y="3307449"/>
            <a:ext cx="2478904" cy="1178048"/>
          </a:xfrm>
          <a:prstGeom prst="rect">
            <a:avLst/>
          </a:prstGeom>
        </p:spPr>
      </p:pic>
      <p:pic>
        <p:nvPicPr>
          <p:cNvPr id="30" name="圖片 29"/>
          <p:cNvPicPr>
            <a:picLocks noChangeAspect="1"/>
          </p:cNvPicPr>
          <p:nvPr/>
        </p:nvPicPr>
        <p:blipFill>
          <a:blip r:embed="rId3"/>
          <a:stretch>
            <a:fillRect/>
          </a:stretch>
        </p:blipFill>
        <p:spPr>
          <a:xfrm>
            <a:off x="3221024" y="3303259"/>
            <a:ext cx="2907927" cy="1300077"/>
          </a:xfrm>
          <a:prstGeom prst="rect">
            <a:avLst/>
          </a:prstGeom>
        </p:spPr>
      </p:pic>
      <p:pic>
        <p:nvPicPr>
          <p:cNvPr id="31" name="圖片 30"/>
          <p:cNvPicPr>
            <a:picLocks noChangeAspect="1"/>
          </p:cNvPicPr>
          <p:nvPr/>
        </p:nvPicPr>
        <p:blipFill>
          <a:blip r:embed="rId4"/>
          <a:stretch>
            <a:fillRect/>
          </a:stretch>
        </p:blipFill>
        <p:spPr>
          <a:xfrm>
            <a:off x="6094606" y="3269495"/>
            <a:ext cx="2867520" cy="1379115"/>
          </a:xfrm>
          <a:prstGeom prst="rect">
            <a:avLst/>
          </a:prstGeom>
        </p:spPr>
      </p:pic>
      <p:pic>
        <p:nvPicPr>
          <p:cNvPr id="32" name="圖片 31"/>
          <p:cNvPicPr>
            <a:picLocks noChangeAspect="1"/>
          </p:cNvPicPr>
          <p:nvPr/>
        </p:nvPicPr>
        <p:blipFill>
          <a:blip r:embed="rId5"/>
          <a:stretch>
            <a:fillRect/>
          </a:stretch>
        </p:blipFill>
        <p:spPr>
          <a:xfrm>
            <a:off x="585572" y="4744325"/>
            <a:ext cx="2635452" cy="1218230"/>
          </a:xfrm>
          <a:prstGeom prst="rect">
            <a:avLst/>
          </a:prstGeom>
        </p:spPr>
      </p:pic>
      <p:pic>
        <p:nvPicPr>
          <p:cNvPr id="33" name="圖片 32"/>
          <p:cNvPicPr>
            <a:picLocks noChangeAspect="1"/>
          </p:cNvPicPr>
          <p:nvPr/>
        </p:nvPicPr>
        <p:blipFill>
          <a:blip r:embed="rId6"/>
          <a:stretch>
            <a:fillRect/>
          </a:stretch>
        </p:blipFill>
        <p:spPr>
          <a:xfrm>
            <a:off x="3298997" y="4725692"/>
            <a:ext cx="2829954" cy="1320295"/>
          </a:xfrm>
          <a:prstGeom prst="rect">
            <a:avLst/>
          </a:prstGeom>
        </p:spPr>
      </p:pic>
      <p:pic>
        <p:nvPicPr>
          <p:cNvPr id="34" name="圖片 33"/>
          <p:cNvPicPr>
            <a:picLocks noChangeAspect="1"/>
          </p:cNvPicPr>
          <p:nvPr/>
        </p:nvPicPr>
        <p:blipFill>
          <a:blip r:embed="rId7"/>
          <a:stretch>
            <a:fillRect/>
          </a:stretch>
        </p:blipFill>
        <p:spPr>
          <a:xfrm>
            <a:off x="6381579" y="4725692"/>
            <a:ext cx="2947772" cy="1465682"/>
          </a:xfrm>
          <a:prstGeom prst="rect">
            <a:avLst/>
          </a:prstGeom>
        </p:spPr>
      </p:pic>
      <p:pic>
        <p:nvPicPr>
          <p:cNvPr id="35" name="圖片 34"/>
          <p:cNvPicPr>
            <a:picLocks noChangeAspect="1"/>
          </p:cNvPicPr>
          <p:nvPr/>
        </p:nvPicPr>
        <p:blipFill>
          <a:blip r:embed="rId8"/>
          <a:stretch>
            <a:fillRect/>
          </a:stretch>
        </p:blipFill>
        <p:spPr>
          <a:xfrm>
            <a:off x="9476666" y="4773174"/>
            <a:ext cx="2715334" cy="1272813"/>
          </a:xfrm>
          <a:prstGeom prst="rect">
            <a:avLst/>
          </a:prstGeom>
        </p:spPr>
      </p:pic>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96</a:t>
            </a:fld>
            <a:endParaRPr kumimoji="1" lang="zh-TW" altLang="en-US"/>
          </a:p>
        </p:txBody>
      </p:sp>
    </p:spTree>
    <p:extLst>
      <p:ext uri="{BB962C8B-B14F-4D97-AF65-F5344CB8AC3E}">
        <p14:creationId xmlns:p14="http://schemas.microsoft.com/office/powerpoint/2010/main" val="3957347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3762"/>
            <a:ext cx="10515600" cy="5423201"/>
          </a:xfrm>
        </p:spPr>
        <p:txBody>
          <a:bodyPr/>
          <a:lstStyle/>
          <a:p>
            <a:pPr marL="0" indent="0">
              <a:buNone/>
            </a:pP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每一項的</a:t>
            </a:r>
            <a:r>
              <a:rPr lang="en-US" altLang="zh-TW" dirty="0"/>
              <a:t>p-</a:t>
            </a:r>
            <a:r>
              <a:rPr lang="en-US" altLang="zh-TW" dirty="0" err="1"/>
              <a:t>vaule</a:t>
            </a:r>
            <a:r>
              <a:rPr lang="zh-TW" altLang="en-US" dirty="0"/>
              <a:t>皆小於</a:t>
            </a:r>
            <a:r>
              <a:rPr lang="en-US" altLang="zh-TW" dirty="0"/>
              <a:t>0.05</a:t>
            </a:r>
            <a:r>
              <a:rPr lang="zh-TW" altLang="en-US" dirty="0"/>
              <a:t>，拒絕原假設，預測變量與響應變量呈現非線性關係</a:t>
            </a:r>
            <a:endParaRPr lang="en-US" altLang="zh-TW" dirty="0"/>
          </a:p>
          <a:p>
            <a:r>
              <a:rPr lang="en-US" altLang="zh-TW" dirty="0"/>
              <a:t>Adjusted</a:t>
            </a:r>
            <a:r>
              <a:rPr lang="zh-TW" altLang="en-US" dirty="0"/>
              <a:t> </a:t>
            </a:r>
            <a:r>
              <a:rPr lang="en-US" altLang="zh-TW" dirty="0"/>
              <a:t>R-square =</a:t>
            </a:r>
            <a:r>
              <a:rPr lang="zh-TW" altLang="en-US" dirty="0"/>
              <a:t> </a:t>
            </a:r>
            <a:r>
              <a:rPr lang="en-US" altLang="zh-TW" dirty="0"/>
              <a:t>0.249</a:t>
            </a:r>
            <a:r>
              <a:rPr lang="zh-TW" altLang="en-US" dirty="0"/>
              <a:t>，解釋度極低。</a:t>
            </a:r>
          </a:p>
        </p:txBody>
      </p:sp>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97</a:t>
            </a:fld>
            <a:endParaRPr kumimoji="1" lang="zh-TW" altLang="en-US"/>
          </a:p>
        </p:txBody>
      </p:sp>
      <p:pic>
        <p:nvPicPr>
          <p:cNvPr id="6" name="圖片 5">
            <a:extLst>
              <a:ext uri="{FF2B5EF4-FFF2-40B4-BE49-F238E27FC236}">
                <a16:creationId xmlns:a16="http://schemas.microsoft.com/office/drawing/2014/main" id="{46A92D5E-9069-82F6-C794-C289E3913DEA}"/>
              </a:ext>
            </a:extLst>
          </p:cNvPr>
          <p:cNvPicPr>
            <a:picLocks noChangeAspect="1"/>
          </p:cNvPicPr>
          <p:nvPr/>
        </p:nvPicPr>
        <p:blipFill>
          <a:blip r:embed="rId2"/>
          <a:stretch>
            <a:fillRect/>
          </a:stretch>
        </p:blipFill>
        <p:spPr>
          <a:xfrm>
            <a:off x="838200" y="1792481"/>
            <a:ext cx="7544387" cy="597264"/>
          </a:xfrm>
          <a:prstGeom prst="rect">
            <a:avLst/>
          </a:prstGeom>
        </p:spPr>
      </p:pic>
      <p:sp>
        <p:nvSpPr>
          <p:cNvPr id="7" name="文字方塊 6">
            <a:extLst>
              <a:ext uri="{FF2B5EF4-FFF2-40B4-BE49-F238E27FC236}">
                <a16:creationId xmlns:a16="http://schemas.microsoft.com/office/drawing/2014/main" id="{136578C3-EDAF-9375-1C6D-761581AF5688}"/>
              </a:ext>
            </a:extLst>
          </p:cNvPr>
          <p:cNvSpPr txBox="1"/>
          <p:nvPr/>
        </p:nvSpPr>
        <p:spPr>
          <a:xfrm>
            <a:off x="838200" y="1332854"/>
            <a:ext cx="1610532" cy="523220"/>
          </a:xfrm>
          <a:prstGeom prst="rect">
            <a:avLst/>
          </a:prstGeom>
          <a:noFill/>
        </p:spPr>
        <p:txBody>
          <a:bodyPr wrap="square" rtlCol="0">
            <a:spAutoFit/>
          </a:bodyPr>
          <a:lstStyle/>
          <a:p>
            <a:r>
              <a:rPr kumimoji="1" lang="en-US" altLang="zh-TW" sz="2800" dirty="0"/>
              <a:t>Model:</a:t>
            </a:r>
            <a:endParaRPr kumimoji="1" lang="zh-TW" altLang="en-US" sz="2800" dirty="0"/>
          </a:p>
        </p:txBody>
      </p:sp>
      <p:sp>
        <p:nvSpPr>
          <p:cNvPr id="8" name="文字方塊 7">
            <a:extLst>
              <a:ext uri="{FF2B5EF4-FFF2-40B4-BE49-F238E27FC236}">
                <a16:creationId xmlns:a16="http://schemas.microsoft.com/office/drawing/2014/main" id="{A2157CE6-F828-010B-3504-9571D777CB54}"/>
              </a:ext>
            </a:extLst>
          </p:cNvPr>
          <p:cNvSpPr txBox="1"/>
          <p:nvPr/>
        </p:nvSpPr>
        <p:spPr>
          <a:xfrm>
            <a:off x="838200" y="2319741"/>
            <a:ext cx="1610532" cy="523220"/>
          </a:xfrm>
          <a:prstGeom prst="rect">
            <a:avLst/>
          </a:prstGeom>
          <a:noFill/>
        </p:spPr>
        <p:txBody>
          <a:bodyPr wrap="square" rtlCol="0">
            <a:spAutoFit/>
          </a:bodyPr>
          <a:lstStyle/>
          <a:p>
            <a:r>
              <a:rPr kumimoji="1" lang="en-US" altLang="zh-TW" sz="2800" dirty="0"/>
              <a:t>T-test:</a:t>
            </a:r>
            <a:endParaRPr kumimoji="1" lang="zh-TW" altLang="en-US" sz="2800" dirty="0"/>
          </a:p>
        </p:txBody>
      </p:sp>
      <p:pic>
        <p:nvPicPr>
          <p:cNvPr id="9" name="圖片 8">
            <a:extLst>
              <a:ext uri="{FF2B5EF4-FFF2-40B4-BE49-F238E27FC236}">
                <a16:creationId xmlns:a16="http://schemas.microsoft.com/office/drawing/2014/main" id="{9B8AD185-25CE-5EF9-FA23-4D4DFB9DB897}"/>
              </a:ext>
            </a:extLst>
          </p:cNvPr>
          <p:cNvPicPr>
            <a:picLocks noChangeAspect="1"/>
          </p:cNvPicPr>
          <p:nvPr/>
        </p:nvPicPr>
        <p:blipFill>
          <a:blip r:embed="rId3"/>
          <a:stretch>
            <a:fillRect/>
          </a:stretch>
        </p:blipFill>
        <p:spPr>
          <a:xfrm>
            <a:off x="3387293" y="2581351"/>
            <a:ext cx="5417413" cy="1701498"/>
          </a:xfrm>
          <a:prstGeom prst="rect">
            <a:avLst/>
          </a:prstGeom>
        </p:spPr>
      </p:pic>
    </p:spTree>
    <p:extLst>
      <p:ext uri="{BB962C8B-B14F-4D97-AF65-F5344CB8AC3E}">
        <p14:creationId xmlns:p14="http://schemas.microsoft.com/office/powerpoint/2010/main" val="2441678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72684" y="1705016"/>
            <a:ext cx="10515600" cy="4787859"/>
          </a:xfrm>
        </p:spPr>
        <p:txBody>
          <a:bodyPr>
            <a:normAutofit/>
          </a:bodyPr>
          <a:lstStyle/>
          <a:p>
            <a:pPr marL="0" indent="0">
              <a:buNone/>
            </a:pPr>
            <a:r>
              <a:rPr lang="zh-TW" altLang="en-US" dirty="0"/>
              <a:t>使用</a:t>
            </a:r>
            <a:r>
              <a:rPr lang="en-US" altLang="zh-TW" dirty="0"/>
              <a:t>logistic regression</a:t>
            </a:r>
            <a:r>
              <a:rPr lang="zh-TW" altLang="en-US" dirty="0"/>
              <a:t>，</a:t>
            </a:r>
            <a:r>
              <a:rPr lang="en-US" altLang="zh-TW" dirty="0"/>
              <a:t>span</a:t>
            </a:r>
            <a:r>
              <a:rPr lang="zh-TW" altLang="en-US" dirty="0"/>
              <a:t>用</a:t>
            </a:r>
            <a:r>
              <a:rPr lang="en-US" altLang="zh-TW" dirty="0"/>
              <a:t>0.1</a:t>
            </a:r>
            <a:r>
              <a:rPr lang="zh-TW" altLang="en-US" dirty="0"/>
              <a:t>（避免過度平滑）</a:t>
            </a: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pPr marL="0" indent="0">
              <a:buNone/>
            </a:pPr>
            <a:r>
              <a:rPr lang="zh-TW" altLang="en-US" dirty="0"/>
              <a:t>同樣解釋度極低，</a:t>
            </a:r>
            <a:r>
              <a:rPr lang="en-US" altLang="zh-TW" dirty="0"/>
              <a:t> Adjusted</a:t>
            </a:r>
            <a:r>
              <a:rPr lang="zh-TW" altLang="en-US" dirty="0"/>
              <a:t> </a:t>
            </a:r>
            <a:r>
              <a:rPr lang="en-US" altLang="zh-TW" dirty="0"/>
              <a:t>R-square </a:t>
            </a:r>
            <a:r>
              <a:rPr lang="zh-TW" altLang="en-US" dirty="0"/>
              <a:t>只有 </a:t>
            </a:r>
            <a:r>
              <a:rPr lang="en-US" altLang="zh-TW" dirty="0"/>
              <a:t>0.15</a:t>
            </a:r>
          </a:p>
          <a:p>
            <a:endParaRPr lang="en-US" altLang="zh-TW" dirty="0"/>
          </a:p>
          <a:p>
            <a:pPr marL="0" indent="0">
              <a:buNone/>
            </a:pPr>
            <a:endParaRPr lang="zh-TW" altLang="en-US" dirty="0"/>
          </a:p>
        </p:txBody>
      </p:sp>
      <p:pic>
        <p:nvPicPr>
          <p:cNvPr id="11" name="圖片 10"/>
          <p:cNvPicPr>
            <a:picLocks noChangeAspect="1"/>
          </p:cNvPicPr>
          <p:nvPr/>
        </p:nvPicPr>
        <p:blipFill>
          <a:blip r:embed="rId2"/>
          <a:stretch>
            <a:fillRect/>
          </a:stretch>
        </p:blipFill>
        <p:spPr>
          <a:xfrm>
            <a:off x="838200" y="2614757"/>
            <a:ext cx="2612555" cy="1222001"/>
          </a:xfrm>
          <a:prstGeom prst="rect">
            <a:avLst/>
          </a:prstGeom>
        </p:spPr>
      </p:pic>
      <p:pic>
        <p:nvPicPr>
          <p:cNvPr id="12" name="圖片 11"/>
          <p:cNvPicPr>
            <a:picLocks noChangeAspect="1"/>
          </p:cNvPicPr>
          <p:nvPr/>
        </p:nvPicPr>
        <p:blipFill>
          <a:blip r:embed="rId3"/>
          <a:stretch>
            <a:fillRect/>
          </a:stretch>
        </p:blipFill>
        <p:spPr>
          <a:xfrm>
            <a:off x="3450755" y="2617765"/>
            <a:ext cx="2579729" cy="1218993"/>
          </a:xfrm>
          <a:prstGeom prst="rect">
            <a:avLst/>
          </a:prstGeom>
        </p:spPr>
      </p:pic>
      <p:pic>
        <p:nvPicPr>
          <p:cNvPr id="13" name="圖片 12"/>
          <p:cNvPicPr>
            <a:picLocks noChangeAspect="1"/>
          </p:cNvPicPr>
          <p:nvPr/>
        </p:nvPicPr>
        <p:blipFill>
          <a:blip r:embed="rId4"/>
          <a:stretch>
            <a:fillRect/>
          </a:stretch>
        </p:blipFill>
        <p:spPr>
          <a:xfrm>
            <a:off x="6082960" y="2604492"/>
            <a:ext cx="2836017" cy="1376455"/>
          </a:xfrm>
          <a:prstGeom prst="rect">
            <a:avLst/>
          </a:prstGeom>
        </p:spPr>
      </p:pic>
      <p:pic>
        <p:nvPicPr>
          <p:cNvPr id="14" name="圖片 13"/>
          <p:cNvPicPr>
            <a:picLocks noChangeAspect="1"/>
          </p:cNvPicPr>
          <p:nvPr/>
        </p:nvPicPr>
        <p:blipFill>
          <a:blip r:embed="rId5"/>
          <a:stretch>
            <a:fillRect/>
          </a:stretch>
        </p:blipFill>
        <p:spPr>
          <a:xfrm>
            <a:off x="838200" y="3836758"/>
            <a:ext cx="2612555" cy="1222999"/>
          </a:xfrm>
          <a:prstGeom prst="rect">
            <a:avLst/>
          </a:prstGeom>
        </p:spPr>
      </p:pic>
      <p:pic>
        <p:nvPicPr>
          <p:cNvPr id="15" name="圖片 14"/>
          <p:cNvPicPr>
            <a:picLocks noChangeAspect="1"/>
          </p:cNvPicPr>
          <p:nvPr/>
        </p:nvPicPr>
        <p:blipFill>
          <a:blip r:embed="rId6"/>
          <a:stretch>
            <a:fillRect/>
          </a:stretch>
        </p:blipFill>
        <p:spPr>
          <a:xfrm>
            <a:off x="3492805" y="3836757"/>
            <a:ext cx="2831420" cy="1316227"/>
          </a:xfrm>
          <a:prstGeom prst="rect">
            <a:avLst/>
          </a:prstGeom>
        </p:spPr>
      </p:pic>
      <p:pic>
        <p:nvPicPr>
          <p:cNvPr id="16" name="圖片 15"/>
          <p:cNvPicPr>
            <a:picLocks noChangeAspect="1"/>
          </p:cNvPicPr>
          <p:nvPr/>
        </p:nvPicPr>
        <p:blipFill>
          <a:blip r:embed="rId7"/>
          <a:stretch>
            <a:fillRect/>
          </a:stretch>
        </p:blipFill>
        <p:spPr>
          <a:xfrm>
            <a:off x="6251316" y="3759064"/>
            <a:ext cx="2762589" cy="1393920"/>
          </a:xfrm>
          <a:prstGeom prst="rect">
            <a:avLst/>
          </a:prstGeom>
        </p:spPr>
      </p:pic>
      <p:pic>
        <p:nvPicPr>
          <p:cNvPr id="17" name="圖片 16"/>
          <p:cNvPicPr>
            <a:picLocks noChangeAspect="1"/>
          </p:cNvPicPr>
          <p:nvPr/>
        </p:nvPicPr>
        <p:blipFill>
          <a:blip r:embed="rId8"/>
          <a:stretch>
            <a:fillRect/>
          </a:stretch>
        </p:blipFill>
        <p:spPr>
          <a:xfrm>
            <a:off x="9082736" y="3836757"/>
            <a:ext cx="3094587" cy="1458560"/>
          </a:xfrm>
          <a:prstGeom prst="rect">
            <a:avLst/>
          </a:prstGeom>
        </p:spPr>
      </p:pic>
      <p:pic>
        <p:nvPicPr>
          <p:cNvPr id="19" name="圖片 18"/>
          <p:cNvPicPr>
            <a:picLocks noChangeAspect="1"/>
          </p:cNvPicPr>
          <p:nvPr/>
        </p:nvPicPr>
        <p:blipFill>
          <a:blip r:embed="rId9"/>
          <a:stretch>
            <a:fillRect/>
          </a:stretch>
        </p:blipFill>
        <p:spPr>
          <a:xfrm>
            <a:off x="838200" y="5295317"/>
            <a:ext cx="5033885" cy="405959"/>
          </a:xfrm>
          <a:prstGeom prst="rect">
            <a:avLst/>
          </a:prstGeom>
        </p:spPr>
      </p:pic>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logistic regression</a:t>
            </a:r>
            <a:endParaRPr lang="zh-TW" altLang="en-US" dirty="0"/>
          </a:p>
        </p:txBody>
      </p:sp>
      <p:sp>
        <p:nvSpPr>
          <p:cNvPr id="2" name="投影片編號版面配置區 1">
            <a:extLst>
              <a:ext uri="{FF2B5EF4-FFF2-40B4-BE49-F238E27FC236}">
                <a16:creationId xmlns:a16="http://schemas.microsoft.com/office/drawing/2014/main" id="{E13DCD15-1E3F-A041-62AC-8EED832F8401}"/>
              </a:ext>
            </a:extLst>
          </p:cNvPr>
          <p:cNvSpPr>
            <a:spLocks noGrp="1"/>
          </p:cNvSpPr>
          <p:nvPr>
            <p:ph type="sldNum" sz="quarter" idx="12"/>
          </p:nvPr>
        </p:nvSpPr>
        <p:spPr/>
        <p:txBody>
          <a:bodyPr/>
          <a:lstStyle/>
          <a:p>
            <a:fld id="{C3836E5B-D4B7-FA44-A0C9-2630295C2636}" type="slidenum">
              <a:rPr kumimoji="1" lang="zh-TW" altLang="en-US" smtClean="0"/>
              <a:t>98</a:t>
            </a:fld>
            <a:endParaRPr kumimoji="1" lang="zh-TW" altLang="en-US"/>
          </a:p>
        </p:txBody>
      </p:sp>
    </p:spTree>
    <p:extLst>
      <p:ext uri="{BB962C8B-B14F-4D97-AF65-F5344CB8AC3E}">
        <p14:creationId xmlns:p14="http://schemas.microsoft.com/office/powerpoint/2010/main" val="2079447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407266"/>
            <a:ext cx="10515600" cy="4666923"/>
          </a:xfrm>
        </p:spPr>
        <p:txBody>
          <a:bodyPr/>
          <a:lstStyle/>
          <a:p>
            <a:pPr marL="0" indent="0">
              <a:lnSpc>
                <a:spcPct val="150000"/>
              </a:lnSpc>
              <a:buNone/>
            </a:pPr>
            <a:r>
              <a:rPr lang="en-US" altLang="zh-TW" dirty="0"/>
              <a:t>1.</a:t>
            </a:r>
            <a:r>
              <a:rPr lang="zh-TW" altLang="en-US" dirty="0"/>
              <a:t>懷疑存在兩變數之間的交互作用，加入交互作用</a:t>
            </a:r>
            <a:endParaRPr lang="en-US" altLang="zh-TW" dirty="0"/>
          </a:p>
          <a:p>
            <a:pPr marL="0" indent="0">
              <a:lnSpc>
                <a:spcPct val="150000"/>
              </a:lnSpc>
              <a:buNone/>
            </a:pPr>
            <a:r>
              <a:rPr lang="en-US" altLang="zh-TW" dirty="0"/>
              <a:t>2.</a:t>
            </a:r>
            <a:r>
              <a:rPr lang="zh-TW" altLang="en-US" dirty="0"/>
              <a:t>試過水平位與溫度、產量與溫度</a:t>
            </a:r>
            <a:r>
              <a:rPr lang="en-US" altLang="zh-TW" dirty="0"/>
              <a:t>…</a:t>
            </a:r>
            <a:r>
              <a:rPr lang="zh-TW" altLang="en-US" dirty="0"/>
              <a:t>等等好幾種組合的交互作用，但</a:t>
            </a:r>
            <a:r>
              <a:rPr lang="en-US" altLang="zh-TW" dirty="0"/>
              <a:t>R-adjusted</a:t>
            </a:r>
            <a:r>
              <a:rPr lang="zh-TW" altLang="en-US" dirty="0"/>
              <a:t>皆很低（不會大於</a:t>
            </a:r>
            <a:r>
              <a:rPr lang="en-US" altLang="zh-TW" dirty="0"/>
              <a:t>0.2</a:t>
            </a:r>
            <a:r>
              <a:rPr lang="zh-TW" altLang="en-US" dirty="0"/>
              <a:t>）</a:t>
            </a:r>
            <a:endParaRPr lang="en-US" altLang="zh-TW" dirty="0"/>
          </a:p>
          <a:p>
            <a:pPr marL="0" indent="0">
              <a:lnSpc>
                <a:spcPct val="150000"/>
              </a:lnSpc>
              <a:buNone/>
            </a:pPr>
            <a:r>
              <a:rPr lang="zh-TW" altLang="en-US" b="1" dirty="0"/>
              <a:t>未來嘗試方向：</a:t>
            </a:r>
            <a:endParaRPr lang="en-US" altLang="zh-TW" b="1" dirty="0"/>
          </a:p>
          <a:p>
            <a:pPr marL="0" indent="0">
              <a:lnSpc>
                <a:spcPct val="150000"/>
              </a:lnSpc>
              <a:buNone/>
            </a:pPr>
            <a:r>
              <a:rPr lang="zh-TW" altLang="en-US" dirty="0"/>
              <a:t>利用下一章學到的</a:t>
            </a:r>
            <a:r>
              <a:rPr lang="en-US" altLang="zh-TW" dirty="0"/>
              <a:t>decision tree</a:t>
            </a:r>
            <a:r>
              <a:rPr lang="zh-TW" altLang="en-US" dirty="0"/>
              <a:t>以及</a:t>
            </a:r>
            <a:r>
              <a:rPr lang="en-US" altLang="zh-TW" dirty="0"/>
              <a:t>lasso</a:t>
            </a:r>
            <a:r>
              <a:rPr lang="zh-TW" altLang="en-US" dirty="0"/>
              <a:t>來決定選用的交互作用。</a:t>
            </a:r>
            <a:endParaRPr lang="en-US" altLang="zh-TW" dirty="0"/>
          </a:p>
        </p:txBody>
      </p:sp>
      <p:sp>
        <p:nvSpPr>
          <p:cNvPr id="5" name="標題 1">
            <a:extLst>
              <a:ext uri="{FF2B5EF4-FFF2-40B4-BE49-F238E27FC236}">
                <a16:creationId xmlns:a16="http://schemas.microsoft.com/office/drawing/2014/main" id="{F902E911-F2BB-89EC-FAD9-8FB5F7086F28}"/>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a:t>
            </a:r>
            <a:r>
              <a:rPr lang="zh-TW" altLang="en-US" dirty="0">
                <a:latin typeface="+mn-ea"/>
              </a:rPr>
              <a:t>總結</a:t>
            </a:r>
            <a:endParaRPr lang="zh-TW" altLang="en-US" dirty="0"/>
          </a:p>
        </p:txBody>
      </p:sp>
      <p:sp>
        <p:nvSpPr>
          <p:cNvPr id="2" name="投影片編號版面配置區 1">
            <a:extLst>
              <a:ext uri="{FF2B5EF4-FFF2-40B4-BE49-F238E27FC236}">
                <a16:creationId xmlns:a16="http://schemas.microsoft.com/office/drawing/2014/main" id="{6AD7576C-4171-619C-F2CF-C1F01A36065E}"/>
              </a:ext>
            </a:extLst>
          </p:cNvPr>
          <p:cNvSpPr>
            <a:spLocks noGrp="1"/>
          </p:cNvSpPr>
          <p:nvPr>
            <p:ph type="sldNum" sz="quarter" idx="12"/>
          </p:nvPr>
        </p:nvSpPr>
        <p:spPr/>
        <p:txBody>
          <a:bodyPr/>
          <a:lstStyle/>
          <a:p>
            <a:fld id="{C3836E5B-D4B7-FA44-A0C9-2630295C2636}" type="slidenum">
              <a:rPr kumimoji="1" lang="zh-TW" altLang="en-US" smtClean="0"/>
              <a:t>99</a:t>
            </a:fld>
            <a:endParaRPr kumimoji="1" lang="zh-TW" altLang="en-US"/>
          </a:p>
        </p:txBody>
      </p:sp>
    </p:spTree>
    <p:extLst>
      <p:ext uri="{BB962C8B-B14F-4D97-AF65-F5344CB8AC3E}">
        <p14:creationId xmlns:p14="http://schemas.microsoft.com/office/powerpoint/2010/main" val="362617729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2580</TotalTime>
  <Words>13999</Words>
  <Application>Microsoft Office PowerPoint</Application>
  <PresentationFormat>寬螢幕</PresentationFormat>
  <Paragraphs>1519</Paragraphs>
  <Slides>174</Slides>
  <Notes>31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174</vt:i4>
      </vt:variant>
    </vt:vector>
  </HeadingPairs>
  <TitlesOfParts>
    <vt:vector size="185" baseType="lpstr">
      <vt:lpstr>Arial Unicode MS</vt:lpstr>
      <vt:lpstr>Microsoft JhengHei</vt:lpstr>
      <vt:lpstr>Microsoft JhengHei</vt:lpstr>
      <vt:lpstr>Arial</vt:lpstr>
      <vt:lpstr>Arial</vt:lpstr>
      <vt:lpstr>Calibri</vt:lpstr>
      <vt:lpstr>Cambria Math</vt:lpstr>
      <vt:lpstr>Lato</vt:lpstr>
      <vt:lpstr>Open Sans</vt:lpstr>
      <vt:lpstr>Wingdings</vt:lpstr>
      <vt:lpstr>Office 佈景主題</vt:lpstr>
      <vt:lpstr>煉鋼焦爐氣預測-10(B)都不是統計系的 </vt:lpstr>
      <vt:lpstr>目錄</vt:lpstr>
      <vt:lpstr>問題描述、資料資訊</vt:lpstr>
      <vt:lpstr>PowerPoint 簡報</vt:lpstr>
      <vt:lpstr>PowerPoint 簡報</vt:lpstr>
      <vt:lpstr>相關論文討論</vt:lpstr>
      <vt:lpstr>相關論文討論</vt:lpstr>
      <vt:lpstr>關鍵文獻回顧-莊雅筑等人_2018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關鍵文獻回顧- Pena_etal_2019</vt:lpstr>
      <vt:lpstr>PowerPoint 簡報</vt:lpstr>
      <vt:lpstr>PowerPoint 簡報</vt:lpstr>
      <vt:lpstr>PowerPoint 簡報</vt:lpstr>
      <vt:lpstr>PowerPoint 簡報</vt:lpstr>
      <vt:lpstr>PowerPoint 簡報</vt:lpstr>
      <vt:lpstr>PowerPoint 簡報</vt:lpstr>
      <vt:lpstr>PowerPoint 簡報</vt:lpstr>
      <vt:lpstr>ARIMA Algorithm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各自閱讀論文探討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資料分析1</vt:lpstr>
      <vt:lpstr>資料分析1</vt:lpstr>
      <vt:lpstr>初步資料分析</vt:lpstr>
      <vt:lpstr>初步資料分析– 基本統計量</vt:lpstr>
      <vt:lpstr>初步資料分析– BOXPLOT 判斷離群值</vt:lpstr>
      <vt:lpstr>初步資料分析– BOXPLOT 判斷離群值</vt:lpstr>
      <vt:lpstr>初步資料分析– BOXPLOT 判斷離群值</vt:lpstr>
      <vt:lpstr>初步資料分析– BOXPLOT 判斷離群值</vt:lpstr>
      <vt:lpstr>初步資料分析– 生產交互作用分析</vt:lpstr>
      <vt:lpstr>初步資料分析– Holder液位時間序列圖</vt:lpstr>
      <vt:lpstr>初步資料分析– Holder液位時間序列圖</vt:lpstr>
      <vt:lpstr>初步資料分析– Holder液位時間序列圖</vt:lpstr>
      <vt:lpstr>初步資料分析– Holder液位時間序列圖</vt:lpstr>
      <vt:lpstr>初步資料分析– COG gernerate時間序列圖</vt:lpstr>
      <vt:lpstr>初步資料分析– COG gernerate時間序列圖</vt:lpstr>
      <vt:lpstr>初步資料分析– COG press時間序列圖</vt:lpstr>
      <vt:lpstr>初步資料分析– COG press時間序列圖</vt:lpstr>
      <vt:lpstr>初步資料分析– COG temperature時間序列圖</vt:lpstr>
      <vt:lpstr>初步資料分析– COG temperature時間序列圖</vt:lpstr>
      <vt:lpstr>初步資料分析-COG user資料探討</vt:lpstr>
      <vt:lpstr>初步資料分析-COG user時間序列圖</vt:lpstr>
      <vt:lpstr>初步資料分析-COG user時間序列圖</vt:lpstr>
      <vt:lpstr>初步資料分析– 生產與消耗分析</vt:lpstr>
      <vt:lpstr>初步資料分析– 總結</vt:lpstr>
      <vt:lpstr>Model selection method</vt:lpstr>
      <vt:lpstr>Model selection method</vt:lpstr>
      <vt:lpstr>Model selection method-模型建立：</vt:lpstr>
      <vt:lpstr>Model selection method運算結果：</vt:lpstr>
      <vt:lpstr>Model selection method-總結</vt:lpstr>
      <vt:lpstr>Logistic regression</vt:lpstr>
      <vt:lpstr>Logistic regression</vt:lpstr>
      <vt:lpstr>Logistic regression-模型選擇</vt:lpstr>
      <vt:lpstr>Logistic regression-總結</vt:lpstr>
      <vt:lpstr>LDA &amp; QDA</vt:lpstr>
      <vt:lpstr>LDA&amp;QDA-模型初步結果</vt:lpstr>
      <vt:lpstr>LDA&amp;QDA-模型方法</vt:lpstr>
      <vt:lpstr>LDA&amp;QDA-模型結果</vt:lpstr>
      <vt:lpstr>LDA&amp;QDA-模型總結</vt:lpstr>
      <vt:lpstr>GAM</vt:lpstr>
      <vt:lpstr>GAM- spline多因素分析</vt:lpstr>
      <vt:lpstr>GAM- spline多因素分析</vt:lpstr>
      <vt:lpstr>GAM- logistic regression</vt:lpstr>
      <vt:lpstr>GAM- 總結</vt:lpstr>
      <vt:lpstr>SVR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資料分析2</vt:lpstr>
      <vt:lpstr>資料分析2</vt:lpstr>
      <vt:lpstr>新增變數</vt:lpstr>
      <vt:lpstr>PowerPoint 簡報</vt:lpstr>
      <vt:lpstr>PowerPoint 簡報</vt:lpstr>
      <vt:lpstr>日、週週期變數</vt:lpstr>
      <vt:lpstr>日、週週期變數1</vt:lpstr>
      <vt:lpstr>日、週週期變數2</vt:lpstr>
      <vt:lpstr>日、週週期變數2</vt:lpstr>
      <vt:lpstr>日、週週期變數2</vt:lpstr>
      <vt:lpstr>KNN 找訓練集</vt:lpstr>
      <vt:lpstr>KNN 找訓練集</vt:lpstr>
      <vt:lpstr>KNN 找訓練集 </vt:lpstr>
      <vt:lpstr>KNN 找訓練集 </vt:lpstr>
      <vt:lpstr>Logistic regression修正</vt:lpstr>
      <vt:lpstr>Logistic regression-檢討後修正模型</vt:lpstr>
      <vt:lpstr>Logistic regression-預測液位升降結果</vt:lpstr>
      <vt:lpstr>Logistic regression-預測液位升降結果</vt:lpstr>
      <vt:lpstr>Logistic regression-預測液位升降結論</vt:lpstr>
      <vt:lpstr>LDA &amp; QDA修正 補充Naïve Bayes</vt:lpstr>
      <vt:lpstr>LDA&amp;QDA&amp; Naïve Bayes -模型初步結果</vt:lpstr>
      <vt:lpstr>LDA&amp;QDA&amp; Naïve Bayes -模型方法</vt:lpstr>
      <vt:lpstr>LDA-模型結果(Confusion Matrix)</vt:lpstr>
      <vt:lpstr>QDA-模型結果(Confusion Matrix)</vt:lpstr>
      <vt:lpstr>Naïve Bayes -模型結果(Confusion Matrix)</vt:lpstr>
      <vt:lpstr>LDA&amp;QDA&amp;Naïve Bayes - 模型結果</vt:lpstr>
      <vt:lpstr>LDA&amp;QDA&amp;Naïve Bayes - 模型結果</vt:lpstr>
      <vt:lpstr>LDA&amp;QDA&amp;Naïve Bayes -模型總結</vt:lpstr>
      <vt:lpstr>Random Forest</vt:lpstr>
      <vt:lpstr>Random Forest</vt:lpstr>
      <vt:lpstr>Random Forest 預測結果</vt:lpstr>
      <vt:lpstr>Random Forest 結論</vt:lpstr>
      <vt:lpstr>SVR</vt:lpstr>
      <vt:lpstr>SVR</vt:lpstr>
      <vt:lpstr>SVR 預測結果</vt:lpstr>
      <vt:lpstr>結論－local model 預測</vt:lpstr>
      <vt:lpstr>ACF圖</vt:lpstr>
      <vt:lpstr>7月份的ACF趨勢圖</vt:lpstr>
      <vt:lpstr>但觀察到其他月份並無相同的週期，因此最後決定拿整筆資料來觀察ACF值。</vt:lpstr>
      <vt:lpstr>PowerPoint 簡報</vt:lpstr>
      <vt:lpstr>PowerPoint 簡報</vt:lpstr>
      <vt:lpstr>PowerPoint 簡報</vt:lpstr>
      <vt:lpstr>PowerPoint 簡報</vt:lpstr>
      <vt:lpstr>第一次討論會議記錄 </vt:lpstr>
      <vt:lpstr>第二次討論會議記錄 </vt:lpstr>
      <vt:lpstr>第三次討論會議記錄 </vt:lpstr>
      <vt:lpstr>第三次討論會議記錄 </vt:lpstr>
      <vt:lpstr>第四次討論會議記錄 </vt:lpstr>
      <vt:lpstr>第四次討論會議記錄 </vt:lpstr>
      <vt:lpstr>第五次討論會議記錄 </vt:lpstr>
      <vt:lpstr>第五次討論會議記錄 </vt:lpstr>
      <vt:lpstr>第六次討論會議記錄 </vt:lpstr>
      <vt:lpstr>第六次討論會議記錄 </vt:lpstr>
      <vt:lpstr>第七次會議記錄</vt:lpstr>
      <vt:lpstr>第八次討論會議記錄 </vt:lpstr>
      <vt:lpstr>第八次討論會議記錄 </vt:lpstr>
      <vt:lpstr>第九次會議記錄</vt:lpstr>
      <vt:lpstr>第九次會議記錄</vt:lpstr>
      <vt:lpstr>第十次討論會議記錄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組名：都不是統計系的</dc:title>
  <dc:creator>Microsoft Office User</dc:creator>
  <cp:lastModifiedBy>廖翊廷 Liao yi ting</cp:lastModifiedBy>
  <cp:revision>36</cp:revision>
  <dcterms:created xsi:type="dcterms:W3CDTF">2022-02-28T15:24:09Z</dcterms:created>
  <dcterms:modified xsi:type="dcterms:W3CDTF">2022-05-16T03:22:46Z</dcterms:modified>
</cp:coreProperties>
</file>